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256" r:id="rId2"/>
    <p:sldId id="262" r:id="rId3"/>
    <p:sldId id="265" r:id="rId4"/>
    <p:sldId id="268" r:id="rId5"/>
    <p:sldId id="266" r:id="rId6"/>
    <p:sldId id="271" r:id="rId7"/>
    <p:sldId id="272" r:id="rId8"/>
    <p:sldId id="269" r:id="rId9"/>
    <p:sldId id="270" r:id="rId10"/>
    <p:sldId id="273" r:id="rId11"/>
    <p:sldId id="275" r:id="rId12"/>
    <p:sldId id="274" r:id="rId13"/>
    <p:sldId id="277" r:id="rId14"/>
    <p:sldId id="276" r:id="rId15"/>
    <p:sldId id="278" r:id="rId16"/>
    <p:sldId id="281" r:id="rId17"/>
    <p:sldId id="282" r:id="rId18"/>
    <p:sldId id="283" r:id="rId19"/>
    <p:sldId id="279" r:id="rId20"/>
    <p:sldId id="290" r:id="rId21"/>
    <p:sldId id="284" r:id="rId22"/>
    <p:sldId id="285" r:id="rId23"/>
    <p:sldId id="286" r:id="rId24"/>
    <p:sldId id="287" r:id="rId25"/>
    <p:sldId id="288" r:id="rId26"/>
    <p:sldId id="280" r:id="rId27"/>
    <p:sldId id="291" r:id="rId28"/>
  </p:sldIdLst>
  <p:sldSz cx="9144000" cy="6858000" type="screen4x3"/>
  <p:notesSz cx="6858000" cy="9144000"/>
  <p:custDataLst>
    <p:tags r:id="rId31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2625E"/>
    <a:srgbClr val="04374A"/>
    <a:srgbClr val="3399FF"/>
    <a:srgbClr val="666699"/>
    <a:srgbClr val="E5907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801" autoAdjust="0"/>
    <p:restoredTop sz="84583" autoAdjust="0"/>
  </p:normalViewPr>
  <p:slideViewPr>
    <p:cSldViewPr>
      <p:cViewPr varScale="1">
        <p:scale>
          <a:sx n="71" d="100"/>
          <a:sy n="71" d="100"/>
        </p:scale>
        <p:origin x="1522" y="4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68" d="100"/>
          <a:sy n="68" d="100"/>
        </p:scale>
        <p:origin x="-3492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Relationship Id="rId35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86663A1-BE93-4F19-BCAE-33E954C20B2B}" type="datetimeFigureOut">
              <a:rPr lang="ru-RU" smtClean="0"/>
              <a:t>25.11.2023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40DF26E-F902-4582-B614-0C9EE35F213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4328337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0C0431-2448-4DC3-AF70-2785FBE2C445}" type="datetimeFigureOut">
              <a:rPr lang="ru-RU" smtClean="0"/>
              <a:t>25.11.2023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74341FE-AE5C-47F1-8FD8-47C4A673A80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61190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presentation-creation.ru/powerpoint-templates.html" TargetMode="External"/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presentation-creation.ru/powerpoint-templates.html" TargetMode="External"/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dirty="0" smtClean="0"/>
              <a:t>Оригинальные шаблоны для презентаций: </a:t>
            </a:r>
            <a:r>
              <a:rPr lang="ru-RU" sz="1200" dirty="0" smtClean="0">
                <a:hlinkClick r:id="rId3"/>
              </a:rPr>
              <a:t>https://presentation-creation.ru/powerpoint-templates.html</a:t>
            </a:r>
            <a:r>
              <a:rPr lang="en-US" sz="1200" dirty="0" smtClean="0"/>
              <a:t> </a:t>
            </a:r>
            <a:endParaRPr lang="ru-RU" sz="1200" dirty="0" smtClean="0"/>
          </a:p>
          <a:p>
            <a:r>
              <a:rPr lang="ru-RU" sz="1200" smtClean="0"/>
              <a:t>Бесплатно и без регистрации.</a:t>
            </a:r>
          </a:p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4341FE-AE5C-47F1-8FD8-47C4A673A802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2161446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dirty="0" smtClean="0"/>
              <a:t>Оригинальные шаблоны для презентаций: </a:t>
            </a:r>
            <a:r>
              <a:rPr lang="ru-RU" sz="1200" dirty="0" smtClean="0">
                <a:hlinkClick r:id="rId3"/>
              </a:rPr>
              <a:t>https://presentation-creation.ru/powerpoint-templates.html</a:t>
            </a:r>
            <a:r>
              <a:rPr lang="en-US" sz="1200" dirty="0" smtClean="0"/>
              <a:t> </a:t>
            </a:r>
            <a:endParaRPr lang="ru-RU" sz="1200" dirty="0" smtClean="0"/>
          </a:p>
          <a:p>
            <a:r>
              <a:rPr lang="ru-RU" sz="1200" smtClean="0"/>
              <a:t>Бесплатно и без регистрации.</a:t>
            </a:r>
          </a:p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4341FE-AE5C-47F1-8FD8-47C4A673A802}" type="slidenum">
              <a:rPr lang="ru-RU" smtClean="0"/>
              <a:t>27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741290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623407" y="404664"/>
            <a:ext cx="5897185" cy="1152128"/>
          </a:xfrm>
        </p:spPr>
        <p:txBody>
          <a:bodyPr/>
          <a:lstStyle>
            <a:lvl1pPr>
              <a:defRPr b="1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ru-RU" dirty="0" smtClean="0"/>
              <a:t>Образец</a:t>
            </a:r>
            <a:r>
              <a:rPr lang="en-US" dirty="0" smtClean="0"/>
              <a:t> </a:t>
            </a:r>
            <a:r>
              <a:rPr lang="ru-RU" dirty="0" smtClean="0"/>
              <a:t>заголовка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4">
                    <a:lumMod val="75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25.11.2023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4">
                    <a:lumMod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4">
                    <a:lumMod val="75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156427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2pPr>
            <a:lvl3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3pPr>
            <a:lvl4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4pPr>
            <a:lvl5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5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25.11.2023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788046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2pPr>
            <a:lvl3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3pPr>
            <a:lvl4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4pPr>
            <a:lvl5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25.11.2023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836954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4">
                    <a:lumMod val="75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25.11.2023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4">
                    <a:lumMod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4">
                    <a:lumMod val="75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Номер слайда 5"/>
          <p:cNvSpPr txBox="1">
            <a:spLocks/>
          </p:cNvSpPr>
          <p:nvPr userDrawn="1"/>
        </p:nvSpPr>
        <p:spPr>
          <a:xfrm>
            <a:off x="6705600" y="65087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rgbClr val="3399FF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8" name="Текст 2"/>
          <p:cNvSpPr>
            <a:spLocks noGrp="1"/>
          </p:cNvSpPr>
          <p:nvPr>
            <p:ph idx="1"/>
          </p:nvPr>
        </p:nvSpPr>
        <p:spPr>
          <a:xfrm>
            <a:off x="179512" y="1988840"/>
            <a:ext cx="8784976" cy="41764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>
              <a:defRPr>
                <a:solidFill>
                  <a:schemeClr val="accent4">
                    <a:lumMod val="75000"/>
                  </a:schemeClr>
                </a:solidFill>
              </a:defRPr>
            </a:lvl1pPr>
            <a:lvl2pPr>
              <a:defRPr>
                <a:solidFill>
                  <a:schemeClr val="accent4">
                    <a:lumMod val="75000"/>
                  </a:schemeClr>
                </a:solidFill>
              </a:defRPr>
            </a:lvl2pPr>
            <a:lvl3pPr>
              <a:defRPr>
                <a:solidFill>
                  <a:schemeClr val="accent4">
                    <a:lumMod val="75000"/>
                  </a:schemeClr>
                </a:solidFill>
              </a:defRPr>
            </a:lvl3pPr>
            <a:lvl4pPr>
              <a:defRPr>
                <a:solidFill>
                  <a:schemeClr val="accent4">
                    <a:lumMod val="75000"/>
                  </a:schemeClr>
                </a:solidFill>
              </a:defRPr>
            </a:lvl4pPr>
            <a:lvl5pPr>
              <a:defRPr>
                <a:solidFill>
                  <a:schemeClr val="accent4">
                    <a:lumMod val="75000"/>
                  </a:schemeClr>
                </a:solidFill>
              </a:defRPr>
            </a:lvl5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9" name="Заголовок 1"/>
          <p:cNvSpPr>
            <a:spLocks noGrp="1"/>
          </p:cNvSpPr>
          <p:nvPr>
            <p:ph type="title"/>
          </p:nvPr>
        </p:nvSpPr>
        <p:spPr>
          <a:xfrm>
            <a:off x="2339752" y="116632"/>
            <a:ext cx="6804248" cy="115089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>
                <a:solidFill>
                  <a:schemeClr val="accent4">
                    <a:lumMod val="20000"/>
                    <a:lumOff val="80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430141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4">
                    <a:lumMod val="20000"/>
                    <a:lumOff val="80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79512" y="2060848"/>
            <a:ext cx="4320480" cy="4093915"/>
          </a:xfrm>
        </p:spPr>
        <p:txBody>
          <a:bodyPr/>
          <a:lstStyle>
            <a:lvl1pPr>
              <a:defRPr sz="2800">
                <a:solidFill>
                  <a:schemeClr val="accent4">
                    <a:lumMod val="75000"/>
                  </a:schemeClr>
                </a:solidFill>
              </a:defRPr>
            </a:lvl1pPr>
            <a:lvl2pPr>
              <a:defRPr sz="2400">
                <a:solidFill>
                  <a:schemeClr val="accent4">
                    <a:lumMod val="75000"/>
                  </a:schemeClr>
                </a:solidFill>
              </a:defRPr>
            </a:lvl2pPr>
            <a:lvl3pPr>
              <a:defRPr sz="2000">
                <a:solidFill>
                  <a:schemeClr val="accent4">
                    <a:lumMod val="75000"/>
                  </a:schemeClr>
                </a:solidFill>
              </a:defRPr>
            </a:lvl3pPr>
            <a:lvl4pPr>
              <a:defRPr sz="1800">
                <a:solidFill>
                  <a:schemeClr val="accent4">
                    <a:lumMod val="75000"/>
                  </a:schemeClr>
                </a:solidFill>
              </a:defRPr>
            </a:lvl4pPr>
            <a:lvl5pPr>
              <a:defRPr sz="1800">
                <a:solidFill>
                  <a:schemeClr val="accent4">
                    <a:lumMod val="7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4008" y="2071389"/>
            <a:ext cx="4320480" cy="4093915"/>
          </a:xfrm>
        </p:spPr>
        <p:txBody>
          <a:bodyPr/>
          <a:lstStyle>
            <a:lvl1pPr>
              <a:defRPr sz="2800">
                <a:solidFill>
                  <a:schemeClr val="accent4">
                    <a:lumMod val="75000"/>
                  </a:schemeClr>
                </a:solidFill>
              </a:defRPr>
            </a:lvl1pPr>
            <a:lvl2pPr>
              <a:defRPr sz="2400">
                <a:solidFill>
                  <a:schemeClr val="accent4">
                    <a:lumMod val="75000"/>
                  </a:schemeClr>
                </a:solidFill>
              </a:defRPr>
            </a:lvl2pPr>
            <a:lvl3pPr>
              <a:defRPr sz="2000">
                <a:solidFill>
                  <a:schemeClr val="accent4">
                    <a:lumMod val="75000"/>
                  </a:schemeClr>
                </a:solidFill>
              </a:defRPr>
            </a:lvl3pPr>
            <a:lvl4pPr>
              <a:defRPr sz="1800">
                <a:solidFill>
                  <a:schemeClr val="accent4">
                    <a:lumMod val="75000"/>
                  </a:schemeClr>
                </a:solidFill>
              </a:defRPr>
            </a:lvl4pPr>
            <a:lvl5pPr>
              <a:defRPr sz="1800">
                <a:solidFill>
                  <a:schemeClr val="accent4">
                    <a:lumMod val="7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4">
                    <a:lumMod val="75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25.11.2023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4">
                    <a:lumMod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4">
                    <a:lumMod val="75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913399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71799" y="4406900"/>
            <a:ext cx="5722913" cy="1362075"/>
          </a:xfrm>
        </p:spPr>
        <p:txBody>
          <a:bodyPr anchor="t"/>
          <a:lstStyle>
            <a:lvl1pPr algn="l">
              <a:defRPr sz="4000" b="1" cap="all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771799" y="2906713"/>
            <a:ext cx="5722913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bg2">
                    <a:lumMod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dirty="0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25.11.2023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66547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1520" y="1916832"/>
            <a:ext cx="4176464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dirty="0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251520" y="2556594"/>
            <a:ext cx="4176464" cy="3951288"/>
          </a:xfrm>
        </p:spPr>
        <p:txBody>
          <a:bodyPr/>
          <a:lstStyle>
            <a:lvl1pPr>
              <a:defRPr sz="2400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>
              <a:defRPr sz="2000">
                <a:solidFill>
                  <a:schemeClr val="accent6">
                    <a:lumMod val="60000"/>
                    <a:lumOff val="40000"/>
                  </a:schemeClr>
                </a:solidFill>
              </a:defRPr>
            </a:lvl2pPr>
            <a:lvl3pPr>
              <a:defRPr sz="1800">
                <a:solidFill>
                  <a:schemeClr val="accent6">
                    <a:lumMod val="60000"/>
                    <a:lumOff val="40000"/>
                  </a:schemeClr>
                </a:solidFill>
              </a:defRPr>
            </a:lvl3pPr>
            <a:lvl4pPr>
              <a:defRPr sz="1600">
                <a:solidFill>
                  <a:schemeClr val="accent6">
                    <a:lumMod val="60000"/>
                    <a:lumOff val="40000"/>
                  </a:schemeClr>
                </a:solidFill>
              </a:defRPr>
            </a:lvl4pPr>
            <a:lvl5pPr>
              <a:defRPr sz="1600">
                <a:solidFill>
                  <a:schemeClr val="accent6">
                    <a:lumMod val="60000"/>
                    <a:lumOff val="40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716016" y="1934294"/>
            <a:ext cx="4248472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dirty="0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716016" y="2574056"/>
            <a:ext cx="4248472" cy="3951288"/>
          </a:xfrm>
        </p:spPr>
        <p:txBody>
          <a:bodyPr/>
          <a:lstStyle>
            <a:lvl1pPr>
              <a:defRPr sz="2400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>
              <a:defRPr sz="2000">
                <a:solidFill>
                  <a:schemeClr val="accent6">
                    <a:lumMod val="60000"/>
                    <a:lumOff val="40000"/>
                  </a:schemeClr>
                </a:solidFill>
              </a:defRPr>
            </a:lvl2pPr>
            <a:lvl3pPr>
              <a:defRPr sz="1800">
                <a:solidFill>
                  <a:schemeClr val="accent6">
                    <a:lumMod val="60000"/>
                    <a:lumOff val="40000"/>
                  </a:schemeClr>
                </a:solidFill>
              </a:defRPr>
            </a:lvl3pPr>
            <a:lvl4pPr>
              <a:defRPr sz="1600">
                <a:solidFill>
                  <a:schemeClr val="accent6">
                    <a:lumMod val="60000"/>
                    <a:lumOff val="40000"/>
                  </a:schemeClr>
                </a:solidFill>
              </a:defRPr>
            </a:lvl4pPr>
            <a:lvl5pPr>
              <a:defRPr sz="1600">
                <a:solidFill>
                  <a:schemeClr val="accent6">
                    <a:lumMod val="60000"/>
                    <a:lumOff val="40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1375310" y="6410896"/>
            <a:ext cx="1215489" cy="365125"/>
          </a:xfrm>
        </p:spPr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25.11.2023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4154184" y="6356350"/>
            <a:ext cx="1649592" cy="365125"/>
          </a:xfrm>
        </p:spPr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7471310" y="6356350"/>
            <a:ext cx="1215489" cy="365125"/>
          </a:xfrm>
        </p:spPr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59933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25.11.2023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724577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25.11.2023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159515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3622"/>
            <a:ext cx="3008313" cy="921478"/>
          </a:xfrm>
        </p:spPr>
        <p:txBody>
          <a:bodyPr anchor="b"/>
          <a:lstStyle>
            <a:lvl1pPr algn="l">
              <a:defRPr sz="2000" b="1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63888" y="1916832"/>
            <a:ext cx="5111750" cy="4353347"/>
          </a:xfrm>
        </p:spPr>
        <p:txBody>
          <a:bodyPr/>
          <a:lstStyle>
            <a:lvl1pPr>
              <a:defRPr sz="3200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>
              <a:defRPr sz="2800">
                <a:solidFill>
                  <a:schemeClr val="accent6">
                    <a:lumMod val="60000"/>
                    <a:lumOff val="40000"/>
                  </a:schemeClr>
                </a:solidFill>
              </a:defRPr>
            </a:lvl2pPr>
            <a:lvl3pPr>
              <a:defRPr sz="2400">
                <a:solidFill>
                  <a:schemeClr val="accent6">
                    <a:lumMod val="60000"/>
                    <a:lumOff val="40000"/>
                  </a:schemeClr>
                </a:solidFill>
              </a:defRPr>
            </a:lvl3pPr>
            <a:lvl4pPr>
              <a:defRPr sz="2000">
                <a:solidFill>
                  <a:schemeClr val="accent6">
                    <a:lumMod val="60000"/>
                    <a:lumOff val="40000"/>
                  </a:schemeClr>
                </a:solidFill>
              </a:defRPr>
            </a:lvl4pPr>
            <a:lvl5pPr>
              <a:defRPr sz="2000">
                <a:solidFill>
                  <a:schemeClr val="accent6">
                    <a:lumMod val="60000"/>
                    <a:lumOff val="40000"/>
                  </a:schemeClr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25.11.2023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4896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25.11.2023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586054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hyperlink" Target="https://presentation-creation.ru/" TargetMode="Externa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email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39752" y="116632"/>
            <a:ext cx="6804248" cy="115089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79512" y="1988840"/>
            <a:ext cx="8784976" cy="41764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accent4">
                    <a:lumMod val="75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25.11.2023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accent4">
                    <a:lumMod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4">
                    <a:lumMod val="75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7" name="Рисунок 6">
            <a:hlinkClick r:id="rId14"/>
          </p:cNvPr>
          <p:cNvPicPr>
            <a:picLocks noChangeAspect="1"/>
          </p:cNvPicPr>
          <p:nvPr userDrawn="1"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20688" y="45855"/>
            <a:ext cx="757762" cy="757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02724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2" r:id="rId3"/>
    <p:sldLayoutId id="2147483651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accent4">
              <a:lumMod val="20000"/>
              <a:lumOff val="80000"/>
            </a:schemeClr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accent4">
              <a:lumMod val="75000"/>
            </a:schemeClr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accent4">
              <a:lumMod val="75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accent4">
              <a:lumMod val="75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accent4">
              <a:lumMod val="75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accent4">
              <a:lumMod val="7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microsoft.com/office/2007/relationships/hdphoto" Target="../media/hdphoto6.wdp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9552" y="548680"/>
            <a:ext cx="8208911" cy="1152128"/>
          </a:xfrm>
        </p:spPr>
        <p:txBody>
          <a:bodyPr>
            <a:noAutofit/>
          </a:bodyPr>
          <a:lstStyle/>
          <a:p>
            <a:r>
              <a:rPr lang="ru-RU" dirty="0">
                <a:solidFill>
                  <a:srgbClr val="02625E"/>
                </a:solidFill>
                <a:effectLst/>
                <a:latin typeface="+mn-lt"/>
              </a:rPr>
              <a:t>Экология и её значение для устойчивого развития общества</a:t>
            </a:r>
          </a:p>
        </p:txBody>
      </p:sp>
    </p:spTree>
    <p:extLst>
      <p:ext uri="{BB962C8B-B14F-4D97-AF65-F5344CB8AC3E}">
        <p14:creationId xmlns:p14="http://schemas.microsoft.com/office/powerpoint/2010/main" val="18578706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179512" y="1628800"/>
            <a:ext cx="8784976" cy="4176464"/>
          </a:xfrm>
        </p:spPr>
        <p:txBody>
          <a:bodyPr>
            <a:normAutofit/>
          </a:bodyPr>
          <a:lstStyle/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sz="2800" dirty="0">
                <a:solidFill>
                  <a:srgbClr val="02625E"/>
                </a:solidFill>
              </a:rPr>
              <a:t>В одних случаях загрязнение воздуха обусловлено газообразными веществами, в других — присутствием взвешенных частиц. Газообразные примеси включают различные соединения углерода, азота, серы и углеводородов. Наиболее распространённые твёрдые примеси — это частицы пыли и сажи.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dirty="0">
                <a:solidFill>
                  <a:schemeClr val="bg1"/>
                </a:solidFill>
                <a:effectLst>
                  <a:glow rad="139700">
                    <a:srgbClr val="02625E">
                      <a:alpha val="4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Загрязнение воздуха</a:t>
            </a:r>
            <a:endParaRPr lang="ru-RU" sz="4000" b="1" dirty="0">
              <a:solidFill>
                <a:schemeClr val="bg1"/>
              </a:solidFill>
              <a:effectLst>
                <a:glow rad="139700">
                  <a:srgbClr val="02625E">
                    <a:alpha val="40000"/>
                  </a:srgb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4149080"/>
            <a:ext cx="7920880" cy="25097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91292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754"/>
          <a:stretch/>
        </p:blipFill>
        <p:spPr>
          <a:xfrm>
            <a:off x="899592" y="2924944"/>
            <a:ext cx="7416824" cy="3781261"/>
          </a:xfrm>
          <a:prstGeom prst="rect">
            <a:avLst/>
          </a:prstGeom>
        </p:spPr>
      </p:pic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179512" y="1628800"/>
            <a:ext cx="8784976" cy="4176464"/>
          </a:xfrm>
        </p:spPr>
        <p:txBody>
          <a:bodyPr>
            <a:normAutofit/>
          </a:bodyPr>
          <a:lstStyle/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sz="2800" dirty="0">
                <a:solidFill>
                  <a:srgbClr val="02625E"/>
                </a:solidFill>
              </a:rPr>
              <a:t>К основным источникам загрязнения воздуха относятся:</a:t>
            </a:r>
          </a:p>
          <a:p>
            <a:pPr>
              <a:lnSpc>
                <a:spcPts val="3500"/>
              </a:lnSpc>
              <a:spcBef>
                <a:spcPts val="0"/>
              </a:spcBef>
            </a:pPr>
            <a:r>
              <a:rPr lang="ru-RU" sz="2800" dirty="0">
                <a:solidFill>
                  <a:srgbClr val="02625E"/>
                </a:solidFill>
              </a:rPr>
              <a:t>предприятия топливно-энергетического комплекса;</a:t>
            </a:r>
          </a:p>
          <a:p>
            <a:pPr>
              <a:lnSpc>
                <a:spcPts val="3500"/>
              </a:lnSpc>
              <a:spcBef>
                <a:spcPts val="0"/>
              </a:spcBef>
            </a:pPr>
            <a:r>
              <a:rPr lang="ru-RU" sz="2800" dirty="0">
                <a:solidFill>
                  <a:srgbClr val="02625E"/>
                </a:solidFill>
              </a:rPr>
              <a:t>транспорт;</a:t>
            </a:r>
          </a:p>
          <a:p>
            <a:pPr>
              <a:lnSpc>
                <a:spcPts val="3500"/>
              </a:lnSpc>
              <a:spcBef>
                <a:spcPts val="0"/>
              </a:spcBef>
            </a:pPr>
            <a:r>
              <a:rPr lang="ru-RU" sz="2800" dirty="0">
                <a:solidFill>
                  <a:srgbClr val="02625E"/>
                </a:solidFill>
              </a:rPr>
              <a:t>промышленные предприятия.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dirty="0">
                <a:solidFill>
                  <a:schemeClr val="bg1"/>
                </a:solidFill>
                <a:effectLst>
                  <a:glow rad="139700">
                    <a:srgbClr val="02625E">
                      <a:alpha val="4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Загрязнение воздуха</a:t>
            </a:r>
            <a:endParaRPr lang="ru-RU" sz="4000" b="1" dirty="0">
              <a:solidFill>
                <a:schemeClr val="bg1"/>
              </a:solidFill>
              <a:effectLst>
                <a:glow rad="139700">
                  <a:srgbClr val="02625E">
                    <a:alpha val="40000"/>
                  </a:srgb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6143294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179512" y="1628800"/>
            <a:ext cx="8784976" cy="4176464"/>
          </a:xfrm>
        </p:spPr>
        <p:txBody>
          <a:bodyPr>
            <a:normAutofit/>
          </a:bodyPr>
          <a:lstStyle/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sz="2800" dirty="0">
                <a:solidFill>
                  <a:srgbClr val="02625E"/>
                </a:solidFill>
              </a:rPr>
              <a:t>Основные загрязнители природных вод — нефть и нефтепродукты, которые поступают в воду в результате естественных выходов нефти в районах её залегания, нефтедобычи, транспортировки, переработки и использования в качестве топлива и промышленного сырья.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dirty="0">
                <a:solidFill>
                  <a:schemeClr val="bg1"/>
                </a:solidFill>
                <a:effectLst>
                  <a:glow rad="139700">
                    <a:srgbClr val="02625E">
                      <a:alpha val="4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Загрязнение вод</a:t>
            </a:r>
            <a:endParaRPr lang="ru-RU" sz="4000" b="1" dirty="0">
              <a:solidFill>
                <a:schemeClr val="bg1"/>
              </a:solidFill>
              <a:effectLst>
                <a:glow rad="139700">
                  <a:srgbClr val="02625E">
                    <a:alpha val="40000"/>
                  </a:srgb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3472" b="98611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475656" y="3654025"/>
            <a:ext cx="5616624" cy="31593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32600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179512" y="1628800"/>
            <a:ext cx="8784976" cy="4176464"/>
          </a:xfrm>
        </p:spPr>
        <p:txBody>
          <a:bodyPr>
            <a:normAutofit/>
          </a:bodyPr>
          <a:lstStyle/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sz="2800" dirty="0">
                <a:solidFill>
                  <a:srgbClr val="02625E"/>
                </a:solidFill>
              </a:rPr>
              <a:t>Загрязнение водной среды происходит при поступлении в водоёмы жидкости, стекающей с обработанных химикатами сельскохозяйственных и лесных земель, и при сбросе в водоёмы отходов предприятий. Всё это </a:t>
            </a:r>
            <a:r>
              <a:rPr lang="ru-RU" sz="2800" dirty="0" smtClean="0">
                <a:solidFill>
                  <a:srgbClr val="02625E"/>
                </a:solidFill>
              </a:rPr>
              <a:t>приводит </a:t>
            </a:r>
            <a:r>
              <a:rPr lang="ru-RU" sz="2800" dirty="0">
                <a:solidFill>
                  <a:srgbClr val="02625E"/>
                </a:solidFill>
              </a:rPr>
              <a:t>к отравлению водных организмов, ухудшению качества питьевой воды и разрушению экосистем водных </a:t>
            </a:r>
            <a:r>
              <a:rPr lang="ru-RU" sz="2800" dirty="0" smtClean="0">
                <a:solidFill>
                  <a:srgbClr val="02625E"/>
                </a:solidFill>
              </a:rPr>
              <a:t>биоразнообразий.</a:t>
            </a:r>
            <a:endParaRPr lang="ru-RU" sz="2800" dirty="0">
              <a:solidFill>
                <a:srgbClr val="02625E"/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dirty="0">
                <a:solidFill>
                  <a:schemeClr val="bg1"/>
                </a:solidFill>
                <a:effectLst>
                  <a:glow rad="139700">
                    <a:srgbClr val="02625E">
                      <a:alpha val="4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Загрязнение вод</a:t>
            </a:r>
            <a:endParaRPr lang="ru-RU" sz="4000" b="1" dirty="0">
              <a:solidFill>
                <a:schemeClr val="bg1"/>
              </a:solidFill>
              <a:effectLst>
                <a:glow rad="139700">
                  <a:srgbClr val="02625E">
                    <a:alpha val="40000"/>
                  </a:srgb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9245" b="89974" l="0" r="9682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1720" y="3979712"/>
            <a:ext cx="4563880" cy="36511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33345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659" b="10109"/>
          <a:stretch/>
        </p:blipFill>
        <p:spPr>
          <a:xfrm>
            <a:off x="1547664" y="4725144"/>
            <a:ext cx="6048672" cy="1944216"/>
          </a:xfrm>
          <a:prstGeom prst="rect">
            <a:avLst/>
          </a:prstGeom>
        </p:spPr>
      </p:pic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179512" y="1628800"/>
            <a:ext cx="8784976" cy="4824536"/>
          </a:xfrm>
        </p:spPr>
        <p:txBody>
          <a:bodyPr>
            <a:normAutofit/>
          </a:bodyPr>
          <a:lstStyle/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sz="2800" dirty="0" smtClean="0">
                <a:solidFill>
                  <a:srgbClr val="02625E"/>
                </a:solidFill>
              </a:rPr>
              <a:t>Основные источники загрязнения почвы:</a:t>
            </a:r>
          </a:p>
          <a:p>
            <a:pPr>
              <a:lnSpc>
                <a:spcPts val="3500"/>
              </a:lnSpc>
              <a:spcBef>
                <a:spcPts val="0"/>
              </a:spcBef>
            </a:pPr>
            <a:r>
              <a:rPr lang="ru-RU" sz="2800" dirty="0" smtClean="0">
                <a:solidFill>
                  <a:srgbClr val="02625E"/>
                </a:solidFill>
              </a:rPr>
              <a:t>газы </a:t>
            </a:r>
            <a:r>
              <a:rPr lang="ru-RU" sz="2800" dirty="0">
                <a:solidFill>
                  <a:srgbClr val="02625E"/>
                </a:solidFill>
              </a:rPr>
              <a:t>и пыль, выбрасываемые промышленными </a:t>
            </a:r>
            <a:r>
              <a:rPr lang="ru-RU" sz="2800" dirty="0" smtClean="0">
                <a:solidFill>
                  <a:srgbClr val="02625E"/>
                </a:solidFill>
              </a:rPr>
              <a:t>предприятиями;</a:t>
            </a:r>
            <a:endParaRPr lang="ru-RU" sz="2800" dirty="0">
              <a:solidFill>
                <a:srgbClr val="02625E"/>
              </a:solidFill>
            </a:endParaRPr>
          </a:p>
          <a:p>
            <a:pPr>
              <a:lnSpc>
                <a:spcPts val="3500"/>
              </a:lnSpc>
              <a:spcBef>
                <a:spcPts val="0"/>
              </a:spcBef>
            </a:pPr>
            <a:r>
              <a:rPr lang="ru-RU" sz="2800" dirty="0" smtClean="0">
                <a:solidFill>
                  <a:srgbClr val="02625E"/>
                </a:solidFill>
              </a:rPr>
              <a:t>твердые </a:t>
            </a:r>
            <a:r>
              <a:rPr lang="ru-RU" sz="2800" dirty="0">
                <a:solidFill>
                  <a:srgbClr val="02625E"/>
                </a:solidFill>
              </a:rPr>
              <a:t>и жидкие промышленные и городские отходы;</a:t>
            </a:r>
          </a:p>
          <a:p>
            <a:pPr>
              <a:lnSpc>
                <a:spcPts val="3500"/>
              </a:lnSpc>
              <a:spcBef>
                <a:spcPts val="0"/>
              </a:spcBef>
            </a:pPr>
            <a:r>
              <a:rPr lang="ru-RU" sz="2800" dirty="0" smtClean="0">
                <a:solidFill>
                  <a:srgbClr val="02625E"/>
                </a:solidFill>
              </a:rPr>
              <a:t>химикаты</a:t>
            </a:r>
            <a:r>
              <a:rPr lang="ru-RU" sz="2800" dirty="0">
                <a:solidFill>
                  <a:srgbClr val="02625E"/>
                </a:solidFill>
              </a:rPr>
              <a:t>, используемые в сельском </a:t>
            </a:r>
            <a:r>
              <a:rPr lang="ru-RU" sz="2800" dirty="0" smtClean="0">
                <a:solidFill>
                  <a:srgbClr val="02625E"/>
                </a:solidFill>
              </a:rPr>
              <a:t>хозяйстве;</a:t>
            </a:r>
            <a:endParaRPr lang="ru-RU" sz="2800" dirty="0">
              <a:solidFill>
                <a:srgbClr val="02625E"/>
              </a:solidFill>
            </a:endParaRPr>
          </a:p>
          <a:p>
            <a:pPr>
              <a:lnSpc>
                <a:spcPts val="3500"/>
              </a:lnSpc>
              <a:spcBef>
                <a:spcPts val="0"/>
              </a:spcBef>
            </a:pPr>
            <a:r>
              <a:rPr lang="ru-RU" sz="2800" dirty="0" smtClean="0">
                <a:solidFill>
                  <a:srgbClr val="02625E"/>
                </a:solidFill>
              </a:rPr>
              <a:t>выбросы </a:t>
            </a:r>
            <a:r>
              <a:rPr lang="ru-RU" sz="2800" dirty="0">
                <a:solidFill>
                  <a:srgbClr val="02625E"/>
                </a:solidFill>
              </a:rPr>
              <a:t>транспортных средств.</a:t>
            </a:r>
          </a:p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endParaRPr lang="ru-RU" sz="2800" dirty="0">
              <a:solidFill>
                <a:srgbClr val="02625E"/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dirty="0">
                <a:solidFill>
                  <a:schemeClr val="bg1"/>
                </a:solidFill>
                <a:effectLst>
                  <a:glow rad="139700">
                    <a:srgbClr val="02625E">
                      <a:alpha val="4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Загрязнение </a:t>
            </a:r>
            <a:r>
              <a:rPr lang="ru-RU" sz="4000" b="1" dirty="0" smtClean="0">
                <a:solidFill>
                  <a:schemeClr val="bg1"/>
                </a:solidFill>
                <a:effectLst>
                  <a:glow rad="139700">
                    <a:srgbClr val="02625E">
                      <a:alpha val="4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почвы</a:t>
            </a:r>
            <a:endParaRPr lang="ru-RU" sz="4000" b="1" dirty="0">
              <a:solidFill>
                <a:schemeClr val="bg1"/>
              </a:solidFill>
              <a:effectLst>
                <a:glow rad="139700">
                  <a:srgbClr val="02625E">
                    <a:alpha val="40000"/>
                  </a:srgb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5216703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179512" y="1628800"/>
            <a:ext cx="8784976" cy="4176464"/>
          </a:xfrm>
        </p:spPr>
        <p:txBody>
          <a:bodyPr>
            <a:normAutofit/>
          </a:bodyPr>
          <a:lstStyle/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sz="2800" dirty="0">
                <a:solidFill>
                  <a:srgbClr val="02625E"/>
                </a:solidFill>
              </a:rPr>
              <a:t>Из-за разрушения естественных местообитаний, загрязнения и изменения климата, многие виды животных и растений находятся под угрозой исчезновения. Это может привести к нарушению экосистем и потере биологического разнообразия, что имеет негативные последствия для всей планеты.</a:t>
            </a:r>
            <a:endParaRPr lang="ru-RU" sz="2800" dirty="0">
              <a:solidFill>
                <a:srgbClr val="02625E"/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dirty="0">
                <a:solidFill>
                  <a:schemeClr val="bg1"/>
                </a:solidFill>
                <a:effectLst>
                  <a:glow rad="139700">
                    <a:srgbClr val="02625E">
                      <a:alpha val="4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Вымирание видов</a:t>
            </a:r>
            <a:endParaRPr lang="ru-RU" sz="4000" b="1" dirty="0">
              <a:solidFill>
                <a:schemeClr val="bg1"/>
              </a:solidFill>
              <a:effectLst>
                <a:glow rad="139700">
                  <a:srgbClr val="02625E">
                    <a:alpha val="40000"/>
                  </a:srgb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21389" b="95556" l="15078" r="70156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5154" t="20601" r="29919" b="3800"/>
          <a:stretch/>
        </p:blipFill>
        <p:spPr>
          <a:xfrm>
            <a:off x="2627784" y="4221088"/>
            <a:ext cx="3528392" cy="27316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46440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179512" y="1628800"/>
            <a:ext cx="8784976" cy="4176464"/>
          </a:xfrm>
        </p:spPr>
        <p:txBody>
          <a:bodyPr>
            <a:normAutofit/>
          </a:bodyPr>
          <a:lstStyle/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sz="2800" dirty="0" smtClean="0">
                <a:solidFill>
                  <a:srgbClr val="02625E"/>
                </a:solidFill>
              </a:rPr>
              <a:t>Добыча </a:t>
            </a:r>
            <a:r>
              <a:rPr lang="ru-RU" sz="2800" dirty="0">
                <a:solidFill>
                  <a:srgbClr val="02625E"/>
                </a:solidFill>
              </a:rPr>
              <a:t>полезных ископаемых, промышленность и производство, сжигание топлива и нефтепродуктов, использование транспорта, строительство, использование аэрозолей и химических веществ, загрязнение окружающей </a:t>
            </a:r>
            <a:r>
              <a:rPr lang="ru-RU" sz="2800" dirty="0" smtClean="0">
                <a:solidFill>
                  <a:srgbClr val="02625E"/>
                </a:solidFill>
              </a:rPr>
              <a:t>среды, </a:t>
            </a:r>
            <a:r>
              <a:rPr lang="ru-RU" sz="2800" dirty="0">
                <a:solidFill>
                  <a:srgbClr val="02625E"/>
                </a:solidFill>
              </a:rPr>
              <a:t>осушение озёр и болот, вырубка лесов. Всё это и многое другое оказывают прямое и косвенное влияние на климатические показатели</a:t>
            </a:r>
            <a:r>
              <a:rPr lang="ru-RU" sz="2800" dirty="0" smtClean="0">
                <a:solidFill>
                  <a:srgbClr val="02625E"/>
                </a:solidFill>
              </a:rPr>
              <a:t>.</a:t>
            </a:r>
            <a:endParaRPr lang="ru-RU" sz="2800" dirty="0">
              <a:solidFill>
                <a:srgbClr val="02625E"/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dirty="0">
                <a:solidFill>
                  <a:schemeClr val="bg1"/>
                </a:solidFill>
                <a:effectLst>
                  <a:glow rad="139700">
                    <a:srgbClr val="02625E">
                      <a:alpha val="4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Изменение климата</a:t>
            </a:r>
            <a:endParaRPr lang="ru-RU" sz="4000" b="1" dirty="0">
              <a:solidFill>
                <a:schemeClr val="bg1"/>
              </a:solidFill>
              <a:effectLst>
                <a:glow rad="139700">
                  <a:srgbClr val="02625E">
                    <a:alpha val="40000"/>
                  </a:srgb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4244" b="98702" l="592" r="9932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5776" y="4509120"/>
            <a:ext cx="4608512" cy="27310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56675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179512" y="1628800"/>
            <a:ext cx="8784976" cy="4176464"/>
          </a:xfrm>
        </p:spPr>
        <p:txBody>
          <a:bodyPr>
            <a:normAutofit/>
          </a:bodyPr>
          <a:lstStyle/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sz="2800" dirty="0">
                <a:solidFill>
                  <a:srgbClr val="02625E"/>
                </a:solidFill>
              </a:rPr>
              <a:t>Парниковый эффект (вызвавший глобальное потепление), таяние ледников, повышение уровня Мирового океана, смещение климатических поясов, аномальная жара и аномальные похолодания, изменение количества атмосферных осадков, увеличение количества и силы стихийных бедствий (землетрясений, вулканических извержений, наводнений, ураганов, </a:t>
            </a:r>
            <a:r>
              <a:rPr lang="ru-RU" sz="2800" dirty="0" smtClean="0">
                <a:solidFill>
                  <a:srgbClr val="02625E"/>
                </a:solidFill>
              </a:rPr>
              <a:t>бурь). </a:t>
            </a:r>
            <a:r>
              <a:rPr lang="ru-RU" sz="2800" dirty="0">
                <a:solidFill>
                  <a:srgbClr val="02625E"/>
                </a:solidFill>
              </a:rPr>
              <a:t>Всё это является </a:t>
            </a:r>
            <a:r>
              <a:rPr lang="ru-RU" sz="2800" dirty="0" smtClean="0">
                <a:solidFill>
                  <a:srgbClr val="02625E"/>
                </a:solidFill>
              </a:rPr>
              <a:t>следствием </a:t>
            </a:r>
            <a:r>
              <a:rPr lang="ru-RU" sz="2800" dirty="0">
                <a:solidFill>
                  <a:srgbClr val="02625E"/>
                </a:solidFill>
              </a:rPr>
              <a:t>человеческой </a:t>
            </a:r>
            <a:r>
              <a:rPr lang="ru-RU" sz="2800" dirty="0" smtClean="0">
                <a:solidFill>
                  <a:srgbClr val="02625E"/>
                </a:solidFill>
              </a:rPr>
              <a:t>деятельности.</a:t>
            </a:r>
            <a:endParaRPr lang="ru-RU" sz="2800" dirty="0">
              <a:solidFill>
                <a:srgbClr val="02625E"/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dirty="0">
                <a:solidFill>
                  <a:schemeClr val="bg1"/>
                </a:solidFill>
                <a:effectLst>
                  <a:glow rad="139700">
                    <a:srgbClr val="02625E">
                      <a:alpha val="4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Изменение климата</a:t>
            </a:r>
            <a:endParaRPr lang="ru-RU" sz="4000" b="1" dirty="0">
              <a:solidFill>
                <a:schemeClr val="bg1"/>
              </a:solidFill>
              <a:effectLst>
                <a:glow rad="139700">
                  <a:srgbClr val="02625E">
                    <a:alpha val="40000"/>
                  </a:srgb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4356113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112"/>
          <a:stretch/>
        </p:blipFill>
        <p:spPr>
          <a:xfrm>
            <a:off x="1630436" y="2924944"/>
            <a:ext cx="5883127" cy="3676075"/>
          </a:xfrm>
          <a:prstGeom prst="rect">
            <a:avLst/>
          </a:prstGeom>
        </p:spPr>
      </p:pic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179512" y="1628800"/>
            <a:ext cx="8784976" cy="4176464"/>
          </a:xfrm>
        </p:spPr>
        <p:txBody>
          <a:bodyPr>
            <a:normAutofit/>
          </a:bodyPr>
          <a:lstStyle/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sz="2800" dirty="0">
                <a:solidFill>
                  <a:srgbClr val="02625E"/>
                </a:solidFill>
              </a:rPr>
              <a:t>Устойчивое развитие – это развитие, удовлетворяющее потребности настоящего поколения и не ставящее под угрозу возможности будущих поколений удовлетворять </a:t>
            </a:r>
            <a:r>
              <a:rPr lang="ru-RU" sz="2800" dirty="0" smtClean="0">
                <a:solidFill>
                  <a:srgbClr val="02625E"/>
                </a:solidFill>
              </a:rPr>
              <a:t>свои потребности</a:t>
            </a:r>
            <a:r>
              <a:rPr lang="ru-RU" sz="2800" dirty="0">
                <a:solidFill>
                  <a:srgbClr val="02625E"/>
                </a:solidFill>
              </a:rPr>
              <a:t>. </a:t>
            </a:r>
            <a:endParaRPr lang="ru-RU" sz="2800" dirty="0" smtClean="0">
              <a:solidFill>
                <a:srgbClr val="02625E"/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dirty="0">
                <a:solidFill>
                  <a:schemeClr val="bg1"/>
                </a:solidFill>
                <a:effectLst>
                  <a:glow rad="139700">
                    <a:srgbClr val="02625E">
                      <a:alpha val="4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Устойчивое развитие</a:t>
            </a:r>
            <a:endParaRPr lang="ru-RU" sz="4000" b="1" dirty="0">
              <a:solidFill>
                <a:schemeClr val="bg1"/>
              </a:solidFill>
              <a:effectLst>
                <a:glow rad="139700">
                  <a:srgbClr val="02625E">
                    <a:alpha val="40000"/>
                  </a:srgb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5998304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179512" y="1628800"/>
            <a:ext cx="8784976" cy="4176464"/>
          </a:xfrm>
        </p:spPr>
        <p:txBody>
          <a:bodyPr>
            <a:normAutofit/>
          </a:bodyPr>
          <a:lstStyle/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sz="2800" dirty="0" smtClean="0">
                <a:solidFill>
                  <a:srgbClr val="02625E"/>
                </a:solidFill>
              </a:rPr>
              <a:t>Цель </a:t>
            </a:r>
            <a:r>
              <a:rPr lang="ru-RU" sz="2800" dirty="0">
                <a:solidFill>
                  <a:srgbClr val="02625E"/>
                </a:solidFill>
              </a:rPr>
              <a:t>устойчивого развития – выработать основные пути и способы приспособления жизни к глобальным изменениям. Согласно этой цели, каждый человек имеет право на здоровую окружающую среду, на плодотворную жизнь в гармонии с природой.</a:t>
            </a:r>
            <a:endParaRPr lang="ru-RU" sz="2800" dirty="0">
              <a:solidFill>
                <a:srgbClr val="02625E"/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dirty="0">
                <a:solidFill>
                  <a:schemeClr val="bg1"/>
                </a:solidFill>
                <a:effectLst>
                  <a:glow rad="139700">
                    <a:srgbClr val="02625E">
                      <a:alpha val="4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Устойчивое развитие</a:t>
            </a:r>
            <a:endParaRPr lang="ru-RU" sz="4000" b="1" dirty="0">
              <a:solidFill>
                <a:schemeClr val="bg1"/>
              </a:solidFill>
              <a:effectLst>
                <a:glow rad="139700">
                  <a:srgbClr val="02625E">
                    <a:alpha val="40000"/>
                  </a:srgb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2396" y="3886357"/>
            <a:ext cx="6679208" cy="278300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361656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sz="2800" b="1" dirty="0">
                <a:solidFill>
                  <a:srgbClr val="C00000"/>
                </a:solidFill>
              </a:rPr>
              <a:t>Экология</a:t>
            </a:r>
            <a:r>
              <a:rPr lang="ru-RU" sz="2800" dirty="0">
                <a:solidFill>
                  <a:srgbClr val="02625E"/>
                </a:solidFill>
              </a:rPr>
              <a:t> – это наука, исследующая закономерности жизнедеятельности организмов в их естественной среде обитания, с учетом изменений, вносимых в среду деятельностью человека</a:t>
            </a:r>
            <a:r>
              <a:rPr lang="ru-RU" sz="2800" dirty="0" smtClean="0">
                <a:solidFill>
                  <a:srgbClr val="02625E"/>
                </a:solidFill>
              </a:rPr>
              <a:t>.</a:t>
            </a:r>
          </a:p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sz="2800" dirty="0" smtClean="0">
                <a:solidFill>
                  <a:srgbClr val="02625E"/>
                </a:solidFill>
              </a:rPr>
              <a:t>Под </a:t>
            </a:r>
            <a:r>
              <a:rPr lang="ru-RU" sz="2800" dirty="0">
                <a:solidFill>
                  <a:srgbClr val="02625E"/>
                </a:solidFill>
              </a:rPr>
              <a:t>экологией часто понимается состояние окружающей среды, а под экологическими проблемами — вопросы охраны окружающей среды от воздействия антропогенных </a:t>
            </a:r>
            <a:r>
              <a:rPr lang="ru-RU" sz="2800" dirty="0" smtClean="0">
                <a:solidFill>
                  <a:srgbClr val="02625E"/>
                </a:solidFill>
              </a:rPr>
              <a:t>факторов.</a:t>
            </a:r>
            <a:endParaRPr lang="ru-RU" sz="2800" dirty="0">
              <a:solidFill>
                <a:srgbClr val="02625E"/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dirty="0" smtClean="0">
                <a:solidFill>
                  <a:schemeClr val="bg1"/>
                </a:solidFill>
                <a:effectLst>
                  <a:glow rad="139700">
                    <a:srgbClr val="02625E">
                      <a:alpha val="4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Экология</a:t>
            </a:r>
            <a:endParaRPr lang="ru-RU" sz="4000" b="1" dirty="0">
              <a:solidFill>
                <a:schemeClr val="bg1"/>
              </a:solidFill>
              <a:effectLst>
                <a:glow rad="139700">
                  <a:srgbClr val="02625E">
                    <a:alpha val="40000"/>
                  </a:srgb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4091" b="85000" l="11000" r="8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455626" y="3645024"/>
            <a:ext cx="8572500" cy="419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78223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179512" y="1628800"/>
            <a:ext cx="8784976" cy="4176464"/>
          </a:xfrm>
        </p:spPr>
        <p:txBody>
          <a:bodyPr>
            <a:normAutofit/>
          </a:bodyPr>
          <a:lstStyle/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sz="2800" dirty="0">
                <a:solidFill>
                  <a:srgbClr val="02625E"/>
                </a:solidFill>
              </a:rPr>
              <a:t>Экология и устойчивое развитие тесно связаны между собой. Экологические проблемы, такие как загрязнение воздуха, воды и почвы, вымирание видов, изменение климата, имеют серьезные последствия для общества и экономики. Устойчивое развитие стремится найти решения для этих проблем, чтобы обеспечить долгосрочное благополучие и жизнеспособность нашей планеты.</a:t>
            </a:r>
            <a:endParaRPr lang="ru-RU" sz="2800" dirty="0">
              <a:solidFill>
                <a:srgbClr val="02625E"/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000" b="1" dirty="0" smtClean="0">
                <a:solidFill>
                  <a:schemeClr val="bg1"/>
                </a:solidFill>
                <a:effectLst>
                  <a:glow rad="139700">
                    <a:srgbClr val="02625E">
                      <a:alpha val="4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Экология и устойчивое </a:t>
            </a:r>
            <a:r>
              <a:rPr lang="ru-RU" sz="4000" b="1" dirty="0">
                <a:solidFill>
                  <a:schemeClr val="bg1"/>
                </a:solidFill>
                <a:effectLst>
                  <a:glow rad="139700">
                    <a:srgbClr val="02625E">
                      <a:alpha val="4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развитие</a:t>
            </a:r>
            <a:endParaRPr lang="ru-RU" sz="4000" b="1" dirty="0">
              <a:solidFill>
                <a:schemeClr val="bg1"/>
              </a:solidFill>
              <a:effectLst>
                <a:glow rad="139700">
                  <a:srgbClr val="02625E">
                    <a:alpha val="40000"/>
                  </a:srgb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/>
          <a:srcRect b="55798"/>
          <a:stretch/>
        </p:blipFill>
        <p:spPr>
          <a:xfrm>
            <a:off x="0" y="5292171"/>
            <a:ext cx="9132937" cy="13771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13628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179512" y="1628800"/>
            <a:ext cx="8784976" cy="4176464"/>
          </a:xfrm>
        </p:spPr>
        <p:txBody>
          <a:bodyPr>
            <a:normAutofit/>
          </a:bodyPr>
          <a:lstStyle/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sz="2800" dirty="0">
                <a:solidFill>
                  <a:srgbClr val="02625E"/>
                </a:solidFill>
              </a:rPr>
              <a:t>Для решения проблем экологии и обеспечения устойчивого развития необходимо принимать комплексные меры на различных уровнях: глобальном, национальном и индивидуальном.</a:t>
            </a:r>
            <a:endParaRPr lang="ru-RU" sz="2800" dirty="0">
              <a:solidFill>
                <a:srgbClr val="02625E"/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000" b="1" dirty="0" smtClean="0">
                <a:solidFill>
                  <a:schemeClr val="bg1"/>
                </a:solidFill>
                <a:effectLst>
                  <a:glow rad="139700">
                    <a:srgbClr val="02625E">
                      <a:alpha val="4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Экология и устойчивое </a:t>
            </a:r>
            <a:r>
              <a:rPr lang="ru-RU" sz="4000" b="1" dirty="0">
                <a:solidFill>
                  <a:schemeClr val="bg1"/>
                </a:solidFill>
                <a:effectLst>
                  <a:glow rad="139700">
                    <a:srgbClr val="02625E">
                      <a:alpha val="4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развитие</a:t>
            </a:r>
            <a:endParaRPr lang="ru-RU" sz="4000" b="1" dirty="0">
              <a:solidFill>
                <a:schemeClr val="bg1"/>
              </a:solidFill>
              <a:effectLst>
                <a:glow rad="139700">
                  <a:srgbClr val="02625E">
                    <a:alpha val="40000"/>
                  </a:srgb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3728" y="3573016"/>
            <a:ext cx="4690422" cy="31405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6460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835696" y="4575078"/>
            <a:ext cx="6264696" cy="2238298"/>
          </a:xfrm>
          <a:prstGeom prst="rect">
            <a:avLst/>
          </a:prstGeom>
        </p:spPr>
      </p:pic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179512" y="1628800"/>
            <a:ext cx="8784976" cy="4176464"/>
          </a:xfrm>
        </p:spPr>
        <p:txBody>
          <a:bodyPr>
            <a:normAutofit/>
          </a:bodyPr>
          <a:lstStyle/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sz="2800" dirty="0">
                <a:solidFill>
                  <a:srgbClr val="02625E"/>
                </a:solidFill>
              </a:rPr>
              <a:t>На глобальном уровне необходимо сотрудничество между странами для разработки и реализации международных соглашений и стандартов в области экологии и устойчивого развития. Примером такого сотрудничества является Парижское соглашение, которое призывает страны сократить выбросы парниковых газов и принять меры по адаптации к изменению климата.</a:t>
            </a:r>
            <a:endParaRPr lang="ru-RU" sz="2800" dirty="0">
              <a:solidFill>
                <a:srgbClr val="02625E"/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000" b="1" dirty="0" smtClean="0">
                <a:solidFill>
                  <a:schemeClr val="bg1"/>
                </a:solidFill>
                <a:effectLst>
                  <a:glow rad="139700">
                    <a:srgbClr val="02625E">
                      <a:alpha val="4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Экология и устойчивое </a:t>
            </a:r>
            <a:r>
              <a:rPr lang="ru-RU" sz="4000" b="1" dirty="0">
                <a:solidFill>
                  <a:schemeClr val="bg1"/>
                </a:solidFill>
                <a:effectLst>
                  <a:glow rad="139700">
                    <a:srgbClr val="02625E">
                      <a:alpha val="4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развитие</a:t>
            </a:r>
            <a:endParaRPr lang="ru-RU" sz="4000" b="1" dirty="0">
              <a:solidFill>
                <a:schemeClr val="bg1"/>
              </a:solidFill>
              <a:effectLst>
                <a:glow rad="139700">
                  <a:srgbClr val="02625E">
                    <a:alpha val="40000"/>
                  </a:srgb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463830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452" b="16540"/>
          <a:stretch/>
        </p:blipFill>
        <p:spPr>
          <a:xfrm flipH="1">
            <a:off x="1475656" y="4221088"/>
            <a:ext cx="6264696" cy="2477440"/>
          </a:xfrm>
          <a:prstGeom prst="rect">
            <a:avLst/>
          </a:prstGeom>
        </p:spPr>
      </p:pic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179512" y="1628800"/>
            <a:ext cx="8784976" cy="4176464"/>
          </a:xfrm>
        </p:spPr>
        <p:txBody>
          <a:bodyPr>
            <a:normAutofit/>
          </a:bodyPr>
          <a:lstStyle/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sz="2800" dirty="0">
                <a:solidFill>
                  <a:srgbClr val="02625E"/>
                </a:solidFill>
              </a:rPr>
              <a:t>На национальном уровне государства должны разрабатывать и внедрять стратегии и программы по охране окружающей среды и устойчивому развитию. Это может включать в себя законодательные меры, стимулирование использования экологически чистых технологий, поддержку экологических инициатив и образование населения в области экологии.</a:t>
            </a:r>
            <a:endParaRPr lang="ru-RU" sz="2800" dirty="0">
              <a:solidFill>
                <a:srgbClr val="02625E"/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000" b="1" dirty="0" smtClean="0">
                <a:solidFill>
                  <a:schemeClr val="bg1"/>
                </a:solidFill>
                <a:effectLst>
                  <a:glow rad="139700">
                    <a:srgbClr val="02625E">
                      <a:alpha val="4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Экология и устойчивое </a:t>
            </a:r>
            <a:r>
              <a:rPr lang="ru-RU" sz="4000" b="1" dirty="0">
                <a:solidFill>
                  <a:schemeClr val="bg1"/>
                </a:solidFill>
                <a:effectLst>
                  <a:glow rad="139700">
                    <a:srgbClr val="02625E">
                      <a:alpha val="4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развитие</a:t>
            </a:r>
            <a:endParaRPr lang="ru-RU" sz="4000" b="1" dirty="0">
              <a:solidFill>
                <a:schemeClr val="bg1"/>
              </a:solidFill>
              <a:effectLst>
                <a:glow rad="139700">
                  <a:srgbClr val="02625E">
                    <a:alpha val="40000"/>
                  </a:srgb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7124519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179512" y="1628800"/>
            <a:ext cx="8784976" cy="4176464"/>
          </a:xfrm>
        </p:spPr>
        <p:txBody>
          <a:bodyPr>
            <a:normAutofit/>
          </a:bodyPr>
          <a:lstStyle/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sz="2800" dirty="0" smtClean="0">
                <a:solidFill>
                  <a:srgbClr val="02625E"/>
                </a:solidFill>
              </a:rPr>
              <a:t>Каждый </a:t>
            </a:r>
            <a:r>
              <a:rPr lang="ru-RU" sz="2800" dirty="0">
                <a:solidFill>
                  <a:srgbClr val="02625E"/>
                </a:solidFill>
              </a:rPr>
              <a:t>человек может внести свой вклад в решение проблем экологии и устойчивого развития. Это может быть снижение потребления ресурсов, энергии и воды, использование экологически чистых транспортных средств, </a:t>
            </a:r>
            <a:r>
              <a:rPr lang="ru-RU" sz="2800" dirty="0" smtClean="0">
                <a:solidFill>
                  <a:srgbClr val="02625E"/>
                </a:solidFill>
              </a:rPr>
              <a:t>утилизация отходов</a:t>
            </a:r>
            <a:r>
              <a:rPr lang="ru-RU" sz="2800" dirty="0">
                <a:solidFill>
                  <a:srgbClr val="02625E"/>
                </a:solidFill>
              </a:rPr>
              <a:t>, </a:t>
            </a:r>
            <a:r>
              <a:rPr lang="ru-RU" sz="2800" dirty="0" smtClean="0">
                <a:solidFill>
                  <a:srgbClr val="02625E"/>
                </a:solidFill>
              </a:rPr>
              <a:t>приобретение </a:t>
            </a:r>
            <a:r>
              <a:rPr lang="ru-RU" sz="2800" dirty="0">
                <a:solidFill>
                  <a:srgbClr val="02625E"/>
                </a:solidFill>
              </a:rPr>
              <a:t>экологически чистых </a:t>
            </a:r>
            <a:r>
              <a:rPr lang="ru-RU" sz="2800" dirty="0" smtClean="0">
                <a:solidFill>
                  <a:srgbClr val="02625E"/>
                </a:solidFill>
              </a:rPr>
              <a:t>товаров, участие </a:t>
            </a:r>
            <a:r>
              <a:rPr lang="ru-RU" sz="2800" dirty="0">
                <a:solidFill>
                  <a:srgbClr val="02625E"/>
                </a:solidFill>
              </a:rPr>
              <a:t>в экологических </a:t>
            </a:r>
            <a:r>
              <a:rPr lang="ru-RU" sz="2800" dirty="0" smtClean="0">
                <a:solidFill>
                  <a:srgbClr val="02625E"/>
                </a:solidFill>
              </a:rPr>
              <a:t>акциях.</a:t>
            </a:r>
            <a:endParaRPr lang="ru-RU" sz="2800" dirty="0">
              <a:solidFill>
                <a:srgbClr val="02625E"/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000" b="1" dirty="0" smtClean="0">
                <a:solidFill>
                  <a:schemeClr val="bg1"/>
                </a:solidFill>
                <a:effectLst>
                  <a:glow rad="139700">
                    <a:srgbClr val="02625E">
                      <a:alpha val="4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Экология и устойчивое </a:t>
            </a:r>
            <a:r>
              <a:rPr lang="ru-RU" sz="4000" b="1" dirty="0">
                <a:solidFill>
                  <a:schemeClr val="bg1"/>
                </a:solidFill>
                <a:effectLst>
                  <a:glow rad="139700">
                    <a:srgbClr val="02625E">
                      <a:alpha val="4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развитие</a:t>
            </a:r>
            <a:endParaRPr lang="ru-RU" sz="4000" b="1" dirty="0">
              <a:solidFill>
                <a:schemeClr val="bg1"/>
              </a:solidFill>
              <a:effectLst>
                <a:glow rad="139700">
                  <a:srgbClr val="02625E">
                    <a:alpha val="40000"/>
                  </a:srgb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963" y="4005064"/>
            <a:ext cx="9144000" cy="30446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11891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179512" y="1628800"/>
            <a:ext cx="8784976" cy="4176464"/>
          </a:xfrm>
        </p:spPr>
        <p:txBody>
          <a:bodyPr>
            <a:normAutofit/>
          </a:bodyPr>
          <a:lstStyle/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sz="2800" dirty="0">
                <a:solidFill>
                  <a:srgbClr val="02625E"/>
                </a:solidFill>
              </a:rPr>
              <a:t>В последнее время стало модным использовать приставку «ЭКО» в самых разных областях, подчеркивая чистоту и полезность продукта и промышленного процесса. К сожалению, по большей части использование приставки «ЭКО»  является не более чем маркетинговым  ходом и ничего здорового или полезного в себе не несет. 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000" b="1" dirty="0" smtClean="0">
                <a:solidFill>
                  <a:schemeClr val="bg1"/>
                </a:solidFill>
                <a:effectLst>
                  <a:glow rad="139700">
                    <a:srgbClr val="02625E">
                      <a:alpha val="4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Экология и устойчивое </a:t>
            </a:r>
            <a:r>
              <a:rPr lang="ru-RU" sz="4000" b="1" dirty="0">
                <a:solidFill>
                  <a:schemeClr val="bg1"/>
                </a:solidFill>
                <a:effectLst>
                  <a:glow rad="139700">
                    <a:srgbClr val="02625E">
                      <a:alpha val="4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развитие</a:t>
            </a:r>
            <a:endParaRPr lang="ru-RU" sz="4000" b="1" dirty="0">
              <a:solidFill>
                <a:schemeClr val="bg1"/>
              </a:solidFill>
              <a:effectLst>
                <a:glow rad="139700">
                  <a:srgbClr val="02625E">
                    <a:alpha val="40000"/>
                  </a:srgb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71223" y="4725144"/>
            <a:ext cx="5801554" cy="19338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7914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179512" y="1628800"/>
            <a:ext cx="8784976" cy="5040560"/>
          </a:xfrm>
        </p:spPr>
        <p:txBody>
          <a:bodyPr>
            <a:normAutofit/>
          </a:bodyPr>
          <a:lstStyle/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sz="2800" dirty="0">
                <a:solidFill>
                  <a:srgbClr val="02625E"/>
                </a:solidFill>
              </a:rPr>
              <a:t>Проблемы экологии, такие как загрязнение окружающей среды и истощение природных ресурсов, оказывают негативное влияние на экономику и благополучие общества. Поэтому важно принимать меры для решения этих проблем и стремиться к устойчивому развитию, которое учитывает потребности текущего поколения, не вредя при этом возможностям будущих поколений</a:t>
            </a:r>
            <a:r>
              <a:rPr lang="ru-RU" sz="2800" dirty="0" smtClean="0">
                <a:solidFill>
                  <a:srgbClr val="02625E"/>
                </a:solidFill>
              </a:rPr>
              <a:t>.</a:t>
            </a:r>
          </a:p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sz="2800" dirty="0">
                <a:solidFill>
                  <a:srgbClr val="02625E"/>
                </a:solidFill>
              </a:rPr>
              <a:t>Вместе мы можем защитить и сохранить нашу планету для себя и для будущих поколений — вопрос лишь в </a:t>
            </a:r>
            <a:r>
              <a:rPr lang="ru-RU" sz="2800" dirty="0" smtClean="0">
                <a:solidFill>
                  <a:srgbClr val="02625E"/>
                </a:solidFill>
              </a:rPr>
              <a:t>нашей </a:t>
            </a:r>
            <a:r>
              <a:rPr lang="ru-RU" sz="2800" dirty="0">
                <a:solidFill>
                  <a:srgbClr val="02625E"/>
                </a:solidFill>
              </a:rPr>
              <a:t>готовности действовать!</a:t>
            </a:r>
            <a:endParaRPr lang="ru-RU" sz="2800" dirty="0">
              <a:solidFill>
                <a:srgbClr val="02625E"/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dirty="0" smtClean="0">
                <a:solidFill>
                  <a:schemeClr val="bg1"/>
                </a:solidFill>
                <a:effectLst>
                  <a:glow rad="139700">
                    <a:srgbClr val="02625E">
                      <a:alpha val="4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Вывод</a:t>
            </a:r>
            <a:endParaRPr lang="ru-RU" sz="4000" b="1" dirty="0">
              <a:solidFill>
                <a:schemeClr val="bg1"/>
              </a:solidFill>
              <a:effectLst>
                <a:glow rad="139700">
                  <a:srgbClr val="02625E">
                    <a:alpha val="40000"/>
                  </a:srgb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0666920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9552" y="548680"/>
            <a:ext cx="8208911" cy="1152128"/>
          </a:xfrm>
        </p:spPr>
        <p:txBody>
          <a:bodyPr>
            <a:noAutofit/>
          </a:bodyPr>
          <a:lstStyle/>
          <a:p>
            <a:r>
              <a:rPr lang="ru-RU" sz="5400" dirty="0" smtClean="0">
                <a:solidFill>
                  <a:srgbClr val="02625E"/>
                </a:solidFill>
                <a:effectLst/>
                <a:latin typeface="+mn-lt"/>
              </a:rPr>
              <a:t>Спасибо за внимание!</a:t>
            </a:r>
            <a:endParaRPr lang="ru-RU" sz="5400" dirty="0">
              <a:solidFill>
                <a:srgbClr val="02625E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8074412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179512" y="1700808"/>
            <a:ext cx="6264696" cy="4896544"/>
          </a:xfrm>
        </p:spPr>
        <p:txBody>
          <a:bodyPr>
            <a:normAutofit/>
          </a:bodyPr>
          <a:lstStyle/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sz="2800" dirty="0">
                <a:solidFill>
                  <a:srgbClr val="02625E"/>
                </a:solidFill>
              </a:rPr>
              <a:t>Термин «экология» предложил </a:t>
            </a:r>
            <a:r>
              <a:rPr lang="ru-RU" sz="2800" dirty="0" smtClean="0">
                <a:solidFill>
                  <a:srgbClr val="02625E"/>
                </a:solidFill>
              </a:rPr>
              <a:t>немецкий </a:t>
            </a:r>
            <a:r>
              <a:rPr lang="ru-RU" sz="2800" dirty="0">
                <a:solidFill>
                  <a:srgbClr val="02625E"/>
                </a:solidFill>
              </a:rPr>
              <a:t>естествоиспытатель </a:t>
            </a:r>
            <a:r>
              <a:rPr lang="ru-RU" sz="2800" dirty="0">
                <a:solidFill>
                  <a:srgbClr val="C00000"/>
                </a:solidFill>
              </a:rPr>
              <a:t>Эрнст Генрих Геккель </a:t>
            </a:r>
            <a:r>
              <a:rPr lang="ru-RU" sz="2800" dirty="0">
                <a:solidFill>
                  <a:srgbClr val="02625E"/>
                </a:solidFill>
              </a:rPr>
              <a:t>в 1866 г. </a:t>
            </a:r>
          </a:p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sz="2800" dirty="0" smtClean="0">
                <a:solidFill>
                  <a:srgbClr val="02625E"/>
                </a:solidFill>
              </a:rPr>
              <a:t>Причем </a:t>
            </a:r>
            <a:r>
              <a:rPr lang="ru-RU" sz="2800" dirty="0">
                <a:solidFill>
                  <a:srgbClr val="02625E"/>
                </a:solidFill>
              </a:rPr>
              <a:t>в основу термина он положил греческое слово «</a:t>
            </a:r>
            <a:r>
              <a:rPr lang="ru-RU" sz="2800" dirty="0" err="1">
                <a:solidFill>
                  <a:srgbClr val="02625E"/>
                </a:solidFill>
              </a:rPr>
              <a:t>ойкос</a:t>
            </a:r>
            <a:r>
              <a:rPr lang="ru-RU" sz="2800" dirty="0">
                <a:solidFill>
                  <a:srgbClr val="02625E"/>
                </a:solidFill>
              </a:rPr>
              <a:t>», что означает дом. И зарождающаяся наука вначале так и называлась – </a:t>
            </a:r>
            <a:r>
              <a:rPr lang="ru-RU" sz="2800" dirty="0" err="1">
                <a:solidFill>
                  <a:srgbClr val="02625E"/>
                </a:solidFill>
              </a:rPr>
              <a:t>ойкология</a:t>
            </a:r>
            <a:r>
              <a:rPr lang="ru-RU" sz="2800" dirty="0">
                <a:solidFill>
                  <a:srgbClr val="02625E"/>
                </a:solidFill>
              </a:rPr>
              <a:t> – наука о нашем обиталище, нашем доме и всё о том, что в нём </a:t>
            </a:r>
            <a:r>
              <a:rPr lang="ru-RU" sz="2800" dirty="0" smtClean="0">
                <a:solidFill>
                  <a:srgbClr val="02625E"/>
                </a:solidFill>
              </a:rPr>
              <a:t>происходит. А наш дом – планета </a:t>
            </a:r>
            <a:r>
              <a:rPr lang="ru-RU" sz="2800" dirty="0">
                <a:solidFill>
                  <a:srgbClr val="02625E"/>
                </a:solidFill>
              </a:rPr>
              <a:t>Земля.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dirty="0" smtClean="0">
                <a:solidFill>
                  <a:schemeClr val="bg1"/>
                </a:solidFill>
                <a:effectLst>
                  <a:glow rad="139700">
                    <a:srgbClr val="02625E">
                      <a:alpha val="4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Экология</a:t>
            </a:r>
            <a:endParaRPr lang="ru-RU" sz="4000" b="1" dirty="0">
              <a:solidFill>
                <a:schemeClr val="bg1"/>
              </a:solidFill>
              <a:effectLst>
                <a:glow rad="139700">
                  <a:srgbClr val="02625E">
                    <a:alpha val="40000"/>
                  </a:srgb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85492" l="14219" r="8593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7366" y="1484784"/>
            <a:ext cx="3894737" cy="46980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49861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9" r="1639" b="5246"/>
          <a:stretch/>
        </p:blipFill>
        <p:spPr>
          <a:xfrm>
            <a:off x="705805" y="4293096"/>
            <a:ext cx="7732389" cy="2347332"/>
          </a:xfrm>
          <a:prstGeom prst="rect">
            <a:avLst/>
          </a:prstGeom>
        </p:spPr>
      </p:pic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179512" y="1628800"/>
            <a:ext cx="8784976" cy="4176464"/>
          </a:xfrm>
        </p:spPr>
        <p:txBody>
          <a:bodyPr>
            <a:normAutofit/>
          </a:bodyPr>
          <a:lstStyle/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sz="2800" dirty="0">
                <a:solidFill>
                  <a:srgbClr val="02625E"/>
                </a:solidFill>
              </a:rPr>
              <a:t>Развитие экологии как науки началось во второй половине XX века. В это же время она была выделена в самостоятельную дисциплину. А широкое распространение и общественную известность получила в 60-х годах, </a:t>
            </a:r>
            <a:r>
              <a:rPr lang="ru-RU" sz="2800" dirty="0" smtClean="0">
                <a:solidFill>
                  <a:srgbClr val="02625E"/>
                </a:solidFill>
              </a:rPr>
              <a:t>когда с </a:t>
            </a:r>
            <a:r>
              <a:rPr lang="ru-RU" sz="2800" dirty="0">
                <a:solidFill>
                  <a:srgbClr val="02625E"/>
                </a:solidFill>
              </a:rPr>
              <a:t>развитием технического прогресса состояние окружающей среды стало </a:t>
            </a:r>
            <a:r>
              <a:rPr lang="ru-RU" sz="2800" dirty="0" smtClean="0">
                <a:solidFill>
                  <a:srgbClr val="02625E"/>
                </a:solidFill>
              </a:rPr>
              <a:t>ухудшаться.</a:t>
            </a:r>
            <a:endParaRPr lang="ru-RU" sz="2800" dirty="0">
              <a:solidFill>
                <a:srgbClr val="02625E"/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dirty="0" smtClean="0">
                <a:solidFill>
                  <a:schemeClr val="bg1"/>
                </a:solidFill>
                <a:effectLst>
                  <a:glow rad="139700">
                    <a:srgbClr val="02625E">
                      <a:alpha val="4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Экология</a:t>
            </a:r>
            <a:endParaRPr lang="ru-RU" sz="4000" b="1" dirty="0">
              <a:solidFill>
                <a:schemeClr val="bg1"/>
              </a:solidFill>
              <a:effectLst>
                <a:glow rad="139700">
                  <a:srgbClr val="02625E">
                    <a:alpha val="40000"/>
                  </a:srgb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27718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179512" y="1628800"/>
            <a:ext cx="8784976" cy="4536504"/>
          </a:xfrm>
        </p:spPr>
        <p:txBody>
          <a:bodyPr>
            <a:normAutofit/>
          </a:bodyPr>
          <a:lstStyle/>
          <a:p>
            <a:pPr>
              <a:lnSpc>
                <a:spcPts val="3500"/>
              </a:lnSpc>
              <a:spcBef>
                <a:spcPts val="0"/>
              </a:spcBef>
            </a:pPr>
            <a:r>
              <a:rPr lang="ru-RU" sz="2800" dirty="0">
                <a:solidFill>
                  <a:srgbClr val="C00000"/>
                </a:solidFill>
              </a:rPr>
              <a:t>Экология биосферы</a:t>
            </a:r>
            <a:r>
              <a:rPr lang="ru-RU" sz="2800" dirty="0">
                <a:solidFill>
                  <a:srgbClr val="02625E"/>
                </a:solidFill>
              </a:rPr>
              <a:t>, где досконально изучается среда обитания людей, а также глобальные проблемы и изменения. </a:t>
            </a:r>
            <a:endParaRPr lang="ru-RU" sz="2800" dirty="0" smtClean="0">
              <a:solidFill>
                <a:srgbClr val="02625E"/>
              </a:solidFill>
            </a:endParaRPr>
          </a:p>
          <a:p>
            <a:pPr>
              <a:lnSpc>
                <a:spcPts val="3500"/>
              </a:lnSpc>
              <a:spcBef>
                <a:spcPts val="0"/>
              </a:spcBef>
            </a:pPr>
            <a:r>
              <a:rPr lang="ru-RU" sz="2800" dirty="0" smtClean="0">
                <a:solidFill>
                  <a:srgbClr val="C00000"/>
                </a:solidFill>
              </a:rPr>
              <a:t>Промышленная </a:t>
            </a:r>
            <a:r>
              <a:rPr lang="ru-RU" sz="2800" dirty="0">
                <a:solidFill>
                  <a:srgbClr val="C00000"/>
                </a:solidFill>
              </a:rPr>
              <a:t>экология</a:t>
            </a:r>
            <a:r>
              <a:rPr lang="ru-RU" sz="2800" dirty="0">
                <a:solidFill>
                  <a:srgbClr val="02625E"/>
                </a:solidFill>
              </a:rPr>
              <a:t>, которая изучает влияние человеческой деятельности, связанной с промышленным производством, на окружающую среду. </a:t>
            </a:r>
            <a:endParaRPr lang="ru-RU" sz="2800" dirty="0" smtClean="0">
              <a:solidFill>
                <a:srgbClr val="02625E"/>
              </a:solidFill>
            </a:endParaRPr>
          </a:p>
          <a:p>
            <a:pPr>
              <a:lnSpc>
                <a:spcPts val="3500"/>
              </a:lnSpc>
              <a:spcBef>
                <a:spcPts val="0"/>
              </a:spcBef>
            </a:pPr>
            <a:r>
              <a:rPr lang="ru-RU" sz="2800" dirty="0" smtClean="0">
                <a:solidFill>
                  <a:srgbClr val="C00000"/>
                </a:solidFill>
              </a:rPr>
              <a:t>Отраслевая </a:t>
            </a:r>
            <a:r>
              <a:rPr lang="ru-RU" sz="2800" dirty="0">
                <a:solidFill>
                  <a:srgbClr val="C00000"/>
                </a:solidFill>
              </a:rPr>
              <a:t>экология </a:t>
            </a:r>
            <a:r>
              <a:rPr lang="ru-RU" sz="2800" dirty="0">
                <a:solidFill>
                  <a:srgbClr val="02625E"/>
                </a:solidFill>
              </a:rPr>
              <a:t>рассматривает каждые отрасли человеческого познания в отдельности, при этом они представляют большой интерес для исследований. 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dirty="0" smtClean="0">
                <a:solidFill>
                  <a:schemeClr val="bg1"/>
                </a:solidFill>
                <a:effectLst>
                  <a:glow rad="139700">
                    <a:srgbClr val="02625E">
                      <a:alpha val="4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Виды экологии</a:t>
            </a:r>
            <a:endParaRPr lang="ru-RU" sz="4000" b="1" dirty="0">
              <a:solidFill>
                <a:schemeClr val="bg1"/>
              </a:solidFill>
              <a:effectLst>
                <a:glow rad="139700">
                  <a:srgbClr val="02625E">
                    <a:alpha val="40000"/>
                  </a:srgb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78742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179512" y="1628800"/>
            <a:ext cx="8784976" cy="4536504"/>
          </a:xfrm>
        </p:spPr>
        <p:txBody>
          <a:bodyPr>
            <a:normAutofit/>
          </a:bodyPr>
          <a:lstStyle/>
          <a:p>
            <a:pPr>
              <a:lnSpc>
                <a:spcPts val="3500"/>
              </a:lnSpc>
              <a:spcBef>
                <a:spcPts val="0"/>
              </a:spcBef>
            </a:pPr>
            <a:r>
              <a:rPr lang="ru-RU" sz="2800" dirty="0">
                <a:solidFill>
                  <a:srgbClr val="C00000"/>
                </a:solidFill>
              </a:rPr>
              <a:t>Сельскохозяйственная экология </a:t>
            </a:r>
            <a:r>
              <a:rPr lang="ru-RU" sz="2800" dirty="0">
                <a:solidFill>
                  <a:srgbClr val="02625E"/>
                </a:solidFill>
              </a:rPr>
              <a:t>выявляет закономерности воздействия сельскохозяйственных предприятий и объектов на природу. </a:t>
            </a:r>
            <a:endParaRPr lang="ru-RU" sz="2800" dirty="0" smtClean="0">
              <a:solidFill>
                <a:srgbClr val="02625E"/>
              </a:solidFill>
            </a:endParaRPr>
          </a:p>
          <a:p>
            <a:pPr>
              <a:lnSpc>
                <a:spcPts val="3500"/>
              </a:lnSpc>
              <a:spcBef>
                <a:spcPts val="0"/>
              </a:spcBef>
            </a:pPr>
            <a:r>
              <a:rPr lang="ru-RU" sz="2800" dirty="0" smtClean="0">
                <a:solidFill>
                  <a:srgbClr val="C00000"/>
                </a:solidFill>
              </a:rPr>
              <a:t>Экология </a:t>
            </a:r>
            <a:r>
              <a:rPr lang="ru-RU" sz="2800" dirty="0">
                <a:solidFill>
                  <a:srgbClr val="C00000"/>
                </a:solidFill>
              </a:rPr>
              <a:t>эволюционного развития </a:t>
            </a:r>
            <a:r>
              <a:rPr lang="ru-RU" sz="2800" dirty="0">
                <a:solidFill>
                  <a:srgbClr val="02625E"/>
                </a:solidFill>
              </a:rPr>
              <a:t>рассматривает эволюционные процессы, результаты их воздействия влияние на внешнюю среду. </a:t>
            </a:r>
            <a:endParaRPr lang="ru-RU" sz="2800" dirty="0" smtClean="0">
              <a:solidFill>
                <a:srgbClr val="02625E"/>
              </a:solidFill>
            </a:endParaRPr>
          </a:p>
          <a:p>
            <a:pPr>
              <a:lnSpc>
                <a:spcPts val="3500"/>
              </a:lnSpc>
              <a:spcBef>
                <a:spcPts val="0"/>
              </a:spcBef>
            </a:pPr>
            <a:r>
              <a:rPr lang="ru-RU" sz="2800" dirty="0" smtClean="0">
                <a:solidFill>
                  <a:srgbClr val="C00000"/>
                </a:solidFill>
              </a:rPr>
              <a:t>Валеология</a:t>
            </a:r>
            <a:r>
              <a:rPr lang="ru-RU" sz="2800" dirty="0">
                <a:solidFill>
                  <a:srgbClr val="02625E"/>
                </a:solidFill>
              </a:rPr>
              <a:t>, рассматривающая качество существования человечества и здоровье. Хорошо помогает в медицине. 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dirty="0" smtClean="0">
                <a:solidFill>
                  <a:schemeClr val="bg1"/>
                </a:solidFill>
                <a:effectLst>
                  <a:glow rad="139700">
                    <a:srgbClr val="02625E">
                      <a:alpha val="4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Виды экологии</a:t>
            </a:r>
            <a:endParaRPr lang="ru-RU" sz="4000" b="1" dirty="0">
              <a:solidFill>
                <a:schemeClr val="bg1"/>
              </a:solidFill>
              <a:effectLst>
                <a:glow rad="139700">
                  <a:srgbClr val="02625E">
                    <a:alpha val="40000"/>
                  </a:srgb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6939739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179512" y="1628800"/>
            <a:ext cx="8784976" cy="4536504"/>
          </a:xfrm>
        </p:spPr>
        <p:txBody>
          <a:bodyPr>
            <a:normAutofit/>
          </a:bodyPr>
          <a:lstStyle/>
          <a:p>
            <a:pPr>
              <a:lnSpc>
                <a:spcPts val="3500"/>
              </a:lnSpc>
              <a:spcBef>
                <a:spcPts val="0"/>
              </a:spcBef>
            </a:pPr>
            <a:r>
              <a:rPr lang="ru-RU" sz="2800" dirty="0">
                <a:solidFill>
                  <a:srgbClr val="C00000"/>
                </a:solidFill>
              </a:rPr>
              <a:t>Геоэкология</a:t>
            </a:r>
            <a:r>
              <a:rPr lang="ru-RU" sz="2800" dirty="0">
                <a:solidFill>
                  <a:srgbClr val="02625E"/>
                </a:solidFill>
              </a:rPr>
              <a:t> производит исследования в области геосферы и обитателей Земли. </a:t>
            </a:r>
            <a:endParaRPr lang="ru-RU" sz="2800" dirty="0" smtClean="0">
              <a:solidFill>
                <a:srgbClr val="02625E"/>
              </a:solidFill>
            </a:endParaRPr>
          </a:p>
          <a:p>
            <a:pPr>
              <a:lnSpc>
                <a:spcPts val="3500"/>
              </a:lnSpc>
              <a:spcBef>
                <a:spcPts val="0"/>
              </a:spcBef>
            </a:pPr>
            <a:r>
              <a:rPr lang="ru-RU" sz="2800" dirty="0" smtClean="0">
                <a:solidFill>
                  <a:srgbClr val="C00000"/>
                </a:solidFill>
              </a:rPr>
              <a:t>Морская </a:t>
            </a:r>
            <a:r>
              <a:rPr lang="ru-RU" sz="2800" dirty="0">
                <a:solidFill>
                  <a:srgbClr val="C00000"/>
                </a:solidFill>
              </a:rPr>
              <a:t>и океаническая экология</a:t>
            </a:r>
            <a:r>
              <a:rPr lang="ru-RU" sz="2800" dirty="0">
                <a:solidFill>
                  <a:srgbClr val="02625E"/>
                </a:solidFill>
              </a:rPr>
              <a:t>, направленная на рассмотрение вопросов загрязнения водной среды и исправления ситуации. </a:t>
            </a:r>
            <a:endParaRPr lang="ru-RU" sz="2800" dirty="0" smtClean="0">
              <a:solidFill>
                <a:srgbClr val="02625E"/>
              </a:solidFill>
            </a:endParaRPr>
          </a:p>
          <a:p>
            <a:pPr>
              <a:lnSpc>
                <a:spcPts val="3500"/>
              </a:lnSpc>
              <a:spcBef>
                <a:spcPts val="0"/>
              </a:spcBef>
            </a:pPr>
            <a:r>
              <a:rPr lang="ru-RU" sz="2800" dirty="0" smtClean="0">
                <a:solidFill>
                  <a:srgbClr val="C00000"/>
                </a:solidFill>
              </a:rPr>
              <a:t>Социальная </a:t>
            </a:r>
            <a:r>
              <a:rPr lang="ru-RU" sz="2800" dirty="0">
                <a:solidFill>
                  <a:srgbClr val="C00000"/>
                </a:solidFill>
              </a:rPr>
              <a:t>экология</a:t>
            </a:r>
            <a:r>
              <a:rPr lang="ru-RU" sz="2800" dirty="0">
                <a:solidFill>
                  <a:srgbClr val="02625E"/>
                </a:solidFill>
              </a:rPr>
              <a:t>, рассматривающая чистоту в области социальных проблем. </a:t>
            </a:r>
            <a:endParaRPr lang="ru-RU" sz="2800" dirty="0" smtClean="0">
              <a:solidFill>
                <a:srgbClr val="02625E"/>
              </a:solidFill>
            </a:endParaRPr>
          </a:p>
          <a:p>
            <a:pPr>
              <a:lnSpc>
                <a:spcPts val="3500"/>
              </a:lnSpc>
              <a:spcBef>
                <a:spcPts val="0"/>
              </a:spcBef>
            </a:pPr>
            <a:r>
              <a:rPr lang="ru-RU" sz="2800" dirty="0" smtClean="0">
                <a:solidFill>
                  <a:srgbClr val="C00000"/>
                </a:solidFill>
              </a:rPr>
              <a:t>Экология </a:t>
            </a:r>
            <a:r>
              <a:rPr lang="ru-RU" sz="2800" dirty="0">
                <a:solidFill>
                  <a:srgbClr val="C00000"/>
                </a:solidFill>
              </a:rPr>
              <a:t>экономики</a:t>
            </a:r>
            <a:r>
              <a:rPr lang="ru-RU" sz="2800" dirty="0">
                <a:solidFill>
                  <a:srgbClr val="02625E"/>
                </a:solidFill>
              </a:rPr>
              <a:t>, которая обращает внимание на </a:t>
            </a:r>
            <a:r>
              <a:rPr lang="ru-RU" sz="2800" dirty="0" smtClean="0">
                <a:solidFill>
                  <a:srgbClr val="02625E"/>
                </a:solidFill>
              </a:rPr>
              <a:t>решение проблем </a:t>
            </a:r>
            <a:r>
              <a:rPr lang="ru-RU" sz="2800" dirty="0">
                <a:solidFill>
                  <a:srgbClr val="02625E"/>
                </a:solidFill>
              </a:rPr>
              <a:t>в виде рационального распределения и эксплуатации ресурсов. 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dirty="0" smtClean="0">
                <a:solidFill>
                  <a:schemeClr val="bg1"/>
                </a:solidFill>
                <a:effectLst>
                  <a:glow rad="139700">
                    <a:srgbClr val="02625E">
                      <a:alpha val="4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Виды экологии</a:t>
            </a:r>
            <a:endParaRPr lang="ru-RU" sz="4000" b="1" dirty="0">
              <a:solidFill>
                <a:schemeClr val="bg1"/>
              </a:solidFill>
              <a:effectLst>
                <a:glow rad="139700">
                  <a:srgbClr val="02625E">
                    <a:alpha val="40000"/>
                  </a:srgb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3291895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1760" y="3933056"/>
            <a:ext cx="4865030" cy="2749534"/>
          </a:xfrm>
          <a:prstGeom prst="rect">
            <a:avLst/>
          </a:prstGeom>
        </p:spPr>
      </p:pic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179512" y="1628800"/>
            <a:ext cx="8784976" cy="4176464"/>
          </a:xfrm>
        </p:spPr>
        <p:txBody>
          <a:bodyPr>
            <a:normAutofit/>
          </a:bodyPr>
          <a:lstStyle/>
          <a:p>
            <a:pPr>
              <a:lnSpc>
                <a:spcPts val="3500"/>
              </a:lnSpc>
              <a:spcBef>
                <a:spcPts val="0"/>
              </a:spcBef>
            </a:pPr>
            <a:r>
              <a:rPr lang="ru-RU" sz="2800" dirty="0">
                <a:solidFill>
                  <a:srgbClr val="02625E"/>
                </a:solidFill>
              </a:rPr>
              <a:t>Глобальное </a:t>
            </a:r>
            <a:r>
              <a:rPr lang="ru-RU" sz="2800" dirty="0" smtClean="0">
                <a:solidFill>
                  <a:srgbClr val="02625E"/>
                </a:solidFill>
              </a:rPr>
              <a:t>потепление. </a:t>
            </a:r>
          </a:p>
          <a:p>
            <a:pPr>
              <a:lnSpc>
                <a:spcPts val="3500"/>
              </a:lnSpc>
              <a:spcBef>
                <a:spcPts val="0"/>
              </a:spcBef>
            </a:pPr>
            <a:r>
              <a:rPr lang="ru-RU" sz="2800" dirty="0" smtClean="0">
                <a:solidFill>
                  <a:srgbClr val="02625E"/>
                </a:solidFill>
              </a:rPr>
              <a:t>Постепенное </a:t>
            </a:r>
            <a:r>
              <a:rPr lang="ru-RU" sz="2800" dirty="0">
                <a:solidFill>
                  <a:srgbClr val="02625E"/>
                </a:solidFill>
              </a:rPr>
              <a:t>изменение уровня океана, его загрязнение </a:t>
            </a:r>
            <a:r>
              <a:rPr lang="ru-RU" sz="2800" dirty="0" smtClean="0">
                <a:solidFill>
                  <a:srgbClr val="02625E"/>
                </a:solidFill>
              </a:rPr>
              <a:t>отходами. </a:t>
            </a:r>
          </a:p>
          <a:p>
            <a:pPr>
              <a:lnSpc>
                <a:spcPts val="3500"/>
              </a:lnSpc>
              <a:spcBef>
                <a:spcPts val="0"/>
              </a:spcBef>
            </a:pPr>
            <a:r>
              <a:rPr lang="ru-RU" sz="2800" dirty="0" smtClean="0">
                <a:solidFill>
                  <a:srgbClr val="02625E"/>
                </a:solidFill>
              </a:rPr>
              <a:t>Разрушение </a:t>
            </a:r>
            <a:r>
              <a:rPr lang="ru-RU" sz="2800" dirty="0">
                <a:solidFill>
                  <a:srgbClr val="02625E"/>
                </a:solidFill>
              </a:rPr>
              <a:t>озонового слоя; </a:t>
            </a:r>
            <a:endParaRPr lang="ru-RU" sz="2800" dirty="0" smtClean="0">
              <a:solidFill>
                <a:srgbClr val="02625E"/>
              </a:solidFill>
            </a:endParaRPr>
          </a:p>
          <a:p>
            <a:pPr>
              <a:lnSpc>
                <a:spcPts val="3500"/>
              </a:lnSpc>
              <a:spcBef>
                <a:spcPts val="0"/>
              </a:spcBef>
            </a:pPr>
            <a:r>
              <a:rPr lang="ru-RU" sz="2800" dirty="0" smtClean="0">
                <a:solidFill>
                  <a:srgbClr val="02625E"/>
                </a:solidFill>
              </a:rPr>
              <a:t>Нерациональное </a:t>
            </a:r>
            <a:r>
              <a:rPr lang="ru-RU" sz="2800" dirty="0">
                <a:solidFill>
                  <a:srgbClr val="02625E"/>
                </a:solidFill>
              </a:rPr>
              <a:t>использование </a:t>
            </a:r>
            <a:r>
              <a:rPr lang="ru-RU" sz="2800" dirty="0" smtClean="0">
                <a:solidFill>
                  <a:srgbClr val="02625E"/>
                </a:solidFill>
              </a:rPr>
              <a:t>ресурсов. </a:t>
            </a:r>
          </a:p>
          <a:p>
            <a:pPr>
              <a:lnSpc>
                <a:spcPts val="3500"/>
              </a:lnSpc>
              <a:spcBef>
                <a:spcPts val="0"/>
              </a:spcBef>
            </a:pPr>
            <a:r>
              <a:rPr lang="ru-RU" sz="2800" dirty="0" smtClean="0">
                <a:solidFill>
                  <a:srgbClr val="02625E"/>
                </a:solidFill>
              </a:rPr>
              <a:t>Уничтожение </a:t>
            </a:r>
            <a:r>
              <a:rPr lang="ru-RU" sz="2800" dirty="0">
                <a:solidFill>
                  <a:srgbClr val="02625E"/>
                </a:solidFill>
              </a:rPr>
              <a:t>и </a:t>
            </a:r>
            <a:r>
              <a:rPr lang="ru-RU" sz="2800" dirty="0" smtClean="0">
                <a:solidFill>
                  <a:srgbClr val="02625E"/>
                </a:solidFill>
              </a:rPr>
              <a:t>исчезновение редких видов </a:t>
            </a:r>
            <a:r>
              <a:rPr lang="ru-RU" sz="2800" dirty="0">
                <a:solidFill>
                  <a:srgbClr val="02625E"/>
                </a:solidFill>
              </a:rPr>
              <a:t>животных. </a:t>
            </a:r>
            <a:endParaRPr lang="ru-RU" sz="2800" dirty="0">
              <a:solidFill>
                <a:srgbClr val="02625E"/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339752" y="0"/>
            <a:ext cx="6804248" cy="1556792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solidFill>
                  <a:schemeClr val="bg1"/>
                </a:solidFill>
                <a:effectLst>
                  <a:glow rad="139700">
                    <a:srgbClr val="02625E">
                      <a:alpha val="4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Глобальные экологические проблемы</a:t>
            </a:r>
            <a:endParaRPr lang="ru-RU" sz="4000" b="1" dirty="0">
              <a:solidFill>
                <a:schemeClr val="bg1"/>
              </a:solidFill>
              <a:effectLst>
                <a:glow rad="139700">
                  <a:srgbClr val="02625E">
                    <a:alpha val="40000"/>
                  </a:srgb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7492782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075" b="24652"/>
          <a:stretch/>
        </p:blipFill>
        <p:spPr>
          <a:xfrm>
            <a:off x="899592" y="2636912"/>
            <a:ext cx="7616385" cy="4032448"/>
          </a:xfrm>
          <a:prstGeom prst="rect">
            <a:avLst/>
          </a:prstGeom>
        </p:spPr>
      </p:pic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179512" y="1628800"/>
            <a:ext cx="8784976" cy="4176464"/>
          </a:xfrm>
        </p:spPr>
        <p:txBody>
          <a:bodyPr>
            <a:normAutofit/>
          </a:bodyPr>
          <a:lstStyle/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sz="2800" dirty="0">
                <a:solidFill>
                  <a:srgbClr val="02625E"/>
                </a:solidFill>
              </a:rPr>
              <a:t>Деятельность человека приводит к постоянному загрязнению окружающей природной среды: атмосферного воздуха, природных </a:t>
            </a:r>
            <a:r>
              <a:rPr lang="ru-RU" sz="2800" dirty="0" smtClean="0">
                <a:solidFill>
                  <a:srgbClr val="02625E"/>
                </a:solidFill>
              </a:rPr>
              <a:t>вод</a:t>
            </a:r>
            <a:r>
              <a:rPr lang="ru-RU" sz="2800" dirty="0">
                <a:solidFill>
                  <a:srgbClr val="02625E"/>
                </a:solidFill>
              </a:rPr>
              <a:t>, почвы, </a:t>
            </a:r>
            <a:r>
              <a:rPr lang="ru-RU" sz="2800" dirty="0" smtClean="0">
                <a:solidFill>
                  <a:srgbClr val="02625E"/>
                </a:solidFill>
              </a:rPr>
              <a:t>вымирание видов животных и растений, изменению климата!</a:t>
            </a:r>
            <a:endParaRPr lang="ru-RU" sz="2800" dirty="0">
              <a:solidFill>
                <a:srgbClr val="02625E"/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dirty="0" smtClean="0">
                <a:solidFill>
                  <a:schemeClr val="bg1"/>
                </a:solidFill>
                <a:effectLst>
                  <a:glow rad="139700">
                    <a:srgbClr val="02625E">
                      <a:alpha val="4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Экология</a:t>
            </a:r>
            <a:endParaRPr lang="ru-RU" sz="4000" b="1" dirty="0">
              <a:solidFill>
                <a:schemeClr val="bg1"/>
              </a:solidFill>
              <a:effectLst>
                <a:glow rad="139700">
                  <a:srgbClr val="02625E">
                    <a:alpha val="40000"/>
                  </a:srgb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945153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5eeb6d52fc8a19b293465edfbe4d31e3b299c"/>
</p:tagLst>
</file>

<file path=ppt/theme/theme1.xml><?xml version="1.0" encoding="utf-8"?>
<a:theme xmlns:a="http://schemas.openxmlformats.org/drawingml/2006/main" name="Тема Office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2576</TotalTime>
  <Words>1156</Words>
  <Application>Microsoft Office PowerPoint</Application>
  <PresentationFormat>Экран (4:3)</PresentationFormat>
  <Paragraphs>79</Paragraphs>
  <Slides>27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30" baseType="lpstr">
      <vt:lpstr>Arial</vt:lpstr>
      <vt:lpstr>Calibri</vt:lpstr>
      <vt:lpstr>Тема Office</vt:lpstr>
      <vt:lpstr>Экология и её значение для устойчивого развития общества</vt:lpstr>
      <vt:lpstr>Экология</vt:lpstr>
      <vt:lpstr>Экология</vt:lpstr>
      <vt:lpstr>Экология</vt:lpstr>
      <vt:lpstr>Виды экологии</vt:lpstr>
      <vt:lpstr>Виды экологии</vt:lpstr>
      <vt:lpstr>Виды экологии</vt:lpstr>
      <vt:lpstr>Глобальные экологические проблемы</vt:lpstr>
      <vt:lpstr>Экология</vt:lpstr>
      <vt:lpstr>Загрязнение воздуха</vt:lpstr>
      <vt:lpstr>Загрязнение воздуха</vt:lpstr>
      <vt:lpstr>Загрязнение вод</vt:lpstr>
      <vt:lpstr>Загрязнение вод</vt:lpstr>
      <vt:lpstr>Загрязнение почвы</vt:lpstr>
      <vt:lpstr>Вымирание видов</vt:lpstr>
      <vt:lpstr>Изменение климата</vt:lpstr>
      <vt:lpstr>Изменение климата</vt:lpstr>
      <vt:lpstr>Устойчивое развитие</vt:lpstr>
      <vt:lpstr>Устойчивое развитие</vt:lpstr>
      <vt:lpstr>Экология и устойчивое развитие</vt:lpstr>
      <vt:lpstr>Экология и устойчивое развитие</vt:lpstr>
      <vt:lpstr>Экология и устойчивое развитие</vt:lpstr>
      <vt:lpstr>Экология и устойчивое развитие</vt:lpstr>
      <vt:lpstr>Экология и устойчивое развитие</vt:lpstr>
      <vt:lpstr>Экология и устойчивое развитие</vt:lpstr>
      <vt:lpstr>Вывод</vt:lpstr>
      <vt:lpstr>Спасибо за внимание!</vt:lpstr>
    </vt:vector>
  </TitlesOfParts>
  <Company>presentation-creation.ru</Company>
  <LinksUpToDate>false</LinksUpToDate>
  <SharedDoc>false</SharedDoc>
  <HyperlinkBase>https://presentation-creation.ru/powerpoint-templates.html</HyperlinkBase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Экология города</dc:title>
  <dc:creator>obstinate</dc:creator>
  <dc:description>Шаблон презентации с сайта https://presentation-creation.ru/</dc:description>
  <cp:lastModifiedBy>Елена Михайловна</cp:lastModifiedBy>
  <cp:revision>1201</cp:revision>
  <dcterms:created xsi:type="dcterms:W3CDTF">2018-02-25T09:09:03Z</dcterms:created>
  <dcterms:modified xsi:type="dcterms:W3CDTF">2023-11-25T20:18:33Z</dcterms:modified>
</cp:coreProperties>
</file>