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5" r:id="rId4"/>
    <p:sldId id="266" r:id="rId5"/>
    <p:sldId id="267" r:id="rId6"/>
    <p:sldId id="269" r:id="rId7"/>
    <p:sldId id="271" r:id="rId8"/>
    <p:sldId id="272" r:id="rId9"/>
    <p:sldId id="273" r:id="rId10"/>
    <p:sldId id="274" r:id="rId11"/>
    <p:sldId id="280" r:id="rId12"/>
    <p:sldId id="276" r:id="rId13"/>
    <p:sldId id="270" r:id="rId14"/>
    <p:sldId id="277" r:id="rId15"/>
    <p:sldId id="278" r:id="rId16"/>
    <p:sldId id="279" r:id="rId17"/>
    <p:sldId id="284" r:id="rId18"/>
    <p:sldId id="283" r:id="rId19"/>
    <p:sldId id="281" r:id="rId20"/>
    <p:sldId id="282" r:id="rId21"/>
    <p:sldId id="285" r:id="rId22"/>
    <p:sldId id="286" r:id="rId23"/>
    <p:sldId id="288" r:id="rId24"/>
    <p:sldId id="287" r:id="rId25"/>
    <p:sldId id="293" r:id="rId26"/>
    <p:sldId id="291" r:id="rId27"/>
    <p:sldId id="294" r:id="rId28"/>
    <p:sldId id="292" r:id="rId29"/>
    <p:sldId id="264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86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8133D1-C74B-4BBB-8AC3-59F431F3F0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F856729-3604-4189-AFF3-17D15D34D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E5DC07E-B856-47BD-BB44-D9DD6A7E9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6811283-AF32-4885-88E8-70DD4982D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5759BB1-9EAD-45D5-914E-461A8FF5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32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B82D88-3EF2-4CFE-9826-E72F2CCFD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03" y="99000"/>
            <a:ext cx="10515600" cy="132556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A478467-D6A4-4888-A0F6-0A50FFB2808C}"/>
              </a:ext>
            </a:extLst>
          </p:cNvPr>
          <p:cNvSpPr/>
          <p:nvPr userDrawn="1"/>
        </p:nvSpPr>
        <p:spPr>
          <a:xfrm>
            <a:off x="0" y="1629000"/>
            <a:ext cx="12192000" cy="1325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744F0124-1ECE-4873-A64F-812509AA9C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763525"/>
            <a:ext cx="10515600" cy="94615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xmlns="" id="{B0D3B3E7-EABF-485E-8742-9F2C0C4A2B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3429000"/>
            <a:ext cx="10507883" cy="2475000"/>
          </a:xfrm>
        </p:spPr>
        <p:txBody>
          <a:bodyPr/>
          <a:lstStyle>
            <a:lvl1pPr marL="0" indent="0" algn="ctr">
              <a:buFontTx/>
              <a:buNone/>
              <a:defRPr/>
            </a:lvl1pPr>
            <a:lvl2pPr marL="457200" indent="0" algn="ctr">
              <a:buFontTx/>
              <a:buNone/>
              <a:defRPr/>
            </a:lvl2pPr>
            <a:lvl3pPr marL="914400" indent="0" algn="ctr">
              <a:buFontTx/>
              <a:buNone/>
              <a:defRPr/>
            </a:lvl3pPr>
            <a:lvl4pPr marL="1371600" indent="0" algn="ctr">
              <a:buFontTx/>
              <a:buNone/>
              <a:defRPr/>
            </a:lvl4pPr>
            <a:lvl5pPr marL="1828800" indent="0" algn="ctr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0317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CA864DD-A6A2-488E-AEC9-E130A0877D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21184"/>
            <a:ext cx="2437200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2">
            <a:extLst>
              <a:ext uri="{FF2B5EF4-FFF2-40B4-BE49-F238E27FC236}">
                <a16:creationId xmlns:a16="http://schemas.microsoft.com/office/drawing/2014/main" xmlns="" id="{80102E0D-A8AA-4919-9585-229E13A5A8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57581" y="3420000"/>
            <a:ext cx="2437200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xmlns="" id="{219D3523-1704-4342-A2B5-D66428D14B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04726" y="3420000"/>
            <a:ext cx="2437200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2">
            <a:extLst>
              <a:ext uri="{FF2B5EF4-FFF2-40B4-BE49-F238E27FC236}">
                <a16:creationId xmlns:a16="http://schemas.microsoft.com/office/drawing/2014/main" xmlns="" id="{D91506BE-0FFA-4607-90D4-6D03627ED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50482" y="3420000"/>
            <a:ext cx="2437200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2">
            <a:extLst>
              <a:ext uri="{FF2B5EF4-FFF2-40B4-BE49-F238E27FC236}">
                <a16:creationId xmlns:a16="http://schemas.microsoft.com/office/drawing/2014/main" xmlns="" id="{6B89AA82-F314-4295-9A64-81D213CB60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02810" y="3420000"/>
            <a:ext cx="2383937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xmlns="" id="{6D8A02E8-835A-46E4-9F38-D291E959D5C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46799" y="-1184"/>
            <a:ext cx="2437200" cy="3421184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xmlns="" id="{5E1C26CE-3015-419F-A1B2-C6418810C93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91563" y="-1184"/>
            <a:ext cx="2383937" cy="3421184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71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:a16="http://schemas.microsoft.com/office/drawing/2014/main" xmlns="" id="{75554382-6477-4F19-BE5F-0C31DA74FA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34201" y="1368000"/>
            <a:ext cx="2719750" cy="5499000"/>
          </a:xfrm>
          <a:solidFill>
            <a:schemeClr val="accent3"/>
          </a:solidFill>
        </p:spPr>
        <p:txBody>
          <a:bodyPr/>
          <a:lstStyle/>
          <a:p>
            <a:endParaRPr lang="ru-RU"/>
          </a:p>
        </p:txBody>
      </p:sp>
      <p:sp>
        <p:nvSpPr>
          <p:cNvPr id="5" name="Рисунок 2">
            <a:extLst>
              <a:ext uri="{FF2B5EF4-FFF2-40B4-BE49-F238E27FC236}">
                <a16:creationId xmlns:a16="http://schemas.microsoft.com/office/drawing/2014/main" xmlns="" id="{B7DFE74F-975C-4326-A296-61771DE33C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1975" y="1368000"/>
            <a:ext cx="2496001" cy="5499000"/>
          </a:xfrm>
          <a:solidFill>
            <a:schemeClr val="accent1"/>
          </a:solidFill>
        </p:spPr>
        <p:txBody>
          <a:bodyPr/>
          <a:lstStyle/>
          <a:p>
            <a:endParaRPr lang="ru-RU"/>
          </a:p>
        </p:txBody>
      </p:sp>
      <p:sp>
        <p:nvSpPr>
          <p:cNvPr id="6" name="Рисунок 2">
            <a:extLst>
              <a:ext uri="{FF2B5EF4-FFF2-40B4-BE49-F238E27FC236}">
                <a16:creationId xmlns:a16="http://schemas.microsoft.com/office/drawing/2014/main" xmlns="" id="{AD65C0D0-19AD-4919-96F6-EDBB609029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09750" y="1368000"/>
            <a:ext cx="2496001" cy="549900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563B9765-5C31-43C0-9B7A-4B99F9630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115" y="369787"/>
            <a:ext cx="337746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1E58AB27-3D93-4838-8490-C911CBAECC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7049" y="2219225"/>
            <a:ext cx="3378138" cy="42689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5847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B06609-4BCE-4D59-B2A9-230BC2BC8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F6571C5-8602-463B-8680-623D16ED4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D92F123-7A08-49C3-A426-F4002BC9A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C6548AF-70F0-42A9-A1DF-9A95BEEA4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24BD1C4-B9C6-46A9-90B5-598F16EAA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7536D94-7FEA-4015-BC2B-E10C13A18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30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9F5709-E365-4C49-89DF-EA48DD19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189F4F5-68B1-4A87-877A-A9DFACFC56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0E8CC67-2B6F-4448-B696-3389AD14C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6D337E4-4E5D-4AC1-AD01-51F96FD24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9DDEF70-79E6-4759-A9EA-F33CFFC2D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4C6935-EF6E-4A5C-AD40-C74417C09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6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5E2859-9593-42B3-8349-3A234C4D4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2120ED3-0A98-4FEB-9636-FB19C0C79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0A12881-D545-421F-8B24-2E7EAD65E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3AFF368-3F5E-4C5C-9200-24B50A09D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D50449-8FE1-45AE-829A-348D78B22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08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27A66FC-7C8C-4EA8-9D12-AEFD7E8DC5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3D37BEE-7D50-4651-9497-BEC43806B1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E35387-80DD-4418-A2C5-FBA82D43A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2A4DC9C-F6D1-4C23-B670-0398A2FE2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888AF36-33FC-4DF0-B9AB-AEF92A96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1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FB528B-4022-481C-B4C4-547E2E58A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93A88FE-2B8F-4A7F-8115-58A11752B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4120-DDB0-4CD8-A5A7-9CEC2FF4DA8A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962E446-084A-4B5F-8B64-A7A28704E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FB9AD15-C6D5-4FF2-A8FA-F855066B2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70D3B-ABAB-4F8D-9335-B3598A2CB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56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96DD80-1B2E-4B80-A78A-8F9BAF273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77EE1C-6D5E-4362-A664-09E8DE85F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02F7EED-CBDD-4B49-8F6F-E6E9C7741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8BE7433-045C-4C11-890C-3DA237B9B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BD38F0E-1E20-4AA7-AF8D-DD76FE431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5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09DE47-355D-46B3-9A72-0504E290A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A65E20F-5751-4510-8740-D98DFFE26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B51E6E-FF78-489E-AC92-44C20F3DE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93A9CD-807B-48BD-A3A8-9F51A5608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53016DC-A905-4AE2-9DF2-2DABEB72E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8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D75A0E-ACE0-4BA2-8154-C12266EEE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FC864B-F443-421B-AEC7-BA76B4D383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F639EB0-A5B5-409B-8584-73543E0FAE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EEB4F60-0124-4814-BAA1-8F9C15E0C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09A57C2-7481-4DCA-B086-113A65F38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262EEB6-73CF-4D41-BAD8-6D57F1631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70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61C29A-81B3-40B0-A485-71181846C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BB724F4-FBAD-4256-8B73-162795379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0D945A9-E50A-4791-8760-5193F93CB4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5248FE9-BA59-4237-90BA-8D74EA2C6B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5320A18-79A1-48AA-A4C2-88207D2DD0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C77AE1B-B5DF-4E3E-B8E6-0077BD9A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59BA3CC-F197-4161-834C-B536C24B1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E872781-E586-41FE-ADEF-D3804119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58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5E0000-9B98-4220-B402-5FB6C77BC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C2CC871-B503-4C55-BB25-CB4E910DD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11B1434-72FD-46BA-A132-E02E96501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4691C1E-E3CD-4959-B6B1-43D3087D2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41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0BF6623-A7C3-4C0F-9BE9-BFDCED5BFA34}"/>
              </a:ext>
            </a:extLst>
          </p:cNvPr>
          <p:cNvSpPr/>
          <p:nvPr userDrawn="1"/>
        </p:nvSpPr>
        <p:spPr>
          <a:xfrm>
            <a:off x="0" y="0"/>
            <a:ext cx="12192000" cy="16906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96DD80-1B2E-4B80-A78A-8F9BAF273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77EE1C-6D5E-4362-A664-09E8DE85F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2045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C032576-F7DC-4D23-8E98-71C3DF8A798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2">
            <a:extLst>
              <a:ext uri="{FF2B5EF4-FFF2-40B4-BE49-F238E27FC236}">
                <a16:creationId xmlns:a16="http://schemas.microsoft.com/office/drawing/2014/main" xmlns="" id="{77A791A9-2FCA-4BDE-B4A4-54B5BF46BD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1000" y="612000"/>
            <a:ext cx="3059853" cy="56340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84DCF512-3C1F-4F33-85B4-B0060EF5E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375" y="609952"/>
            <a:ext cx="47250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xmlns="" id="{826E9E20-A1E4-49C0-95F0-1E8CFBBAA2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6000" y="2324452"/>
            <a:ext cx="4725988" cy="43640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219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C032576-F7DC-4D23-8E98-71C3DF8A798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790B3FF-38BD-4067-99A1-5E1BDEABD08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26000" y="612000"/>
            <a:ext cx="3059853" cy="5634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7761D9-DFCA-4341-B781-93F9D87D4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6000" y="365125"/>
            <a:ext cx="47250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C3D52795-D7A3-40A9-9D88-8E23CBE1B5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05625" y="2079625"/>
            <a:ext cx="4725988" cy="43640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5693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s://presentation-creation.ru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EFCBEF-858B-4CFC-8964-402E0D8F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90EB109-D732-43A7-99B3-758B94C4B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C96F20B-C90C-46E3-88D4-6160AFD90F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2AAB6-34A4-4FF6-98E0-84D88E8BBF02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2C56E89-11B1-40CB-8682-45D56948C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7A8F6E-1D48-4B5A-810B-1E3EE55D79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B0DDD-EAA1-4E1B-9752-112BD2144C4D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9"/>
            <a:extLst>
              <a:ext uri="{FF2B5EF4-FFF2-40B4-BE49-F238E27FC236}">
                <a16:creationId xmlns:a16="http://schemas.microsoft.com/office/drawing/2014/main" xmlns="" id="{C26C6CDC-454F-4233-967E-C67A6B368D63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44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5" r:id="rId8"/>
    <p:sldLayoutId id="2147483663" r:id="rId9"/>
    <p:sldLayoutId id="2147483664" r:id="rId10"/>
    <p:sldLayoutId id="2147483660" r:id="rId11"/>
    <p:sldLayoutId id="2147483661" r:id="rId12"/>
    <p:sldLayoutId id="2147483656" r:id="rId13"/>
    <p:sldLayoutId id="2147483657" r:id="rId14"/>
    <p:sldLayoutId id="2147483658" r:id="rId15"/>
    <p:sldLayoutId id="2147483659" r:id="rId16"/>
    <p:sldLayoutId id="2147483665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223" b="13495"/>
          <a:stretch/>
        </p:blipFill>
        <p:spPr>
          <a:xfrm>
            <a:off x="5961000" y="3303000"/>
            <a:ext cx="6074306" cy="3555000"/>
          </a:xfrm>
          <a:prstGeom prst="rect">
            <a:avLst/>
          </a:prstGeom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47AB74A3-871A-4914-BC3D-0FF16B74D98D}"/>
              </a:ext>
            </a:extLst>
          </p:cNvPr>
          <p:cNvSpPr/>
          <p:nvPr/>
        </p:nvSpPr>
        <p:spPr>
          <a:xfrm>
            <a:off x="0" y="774000"/>
            <a:ext cx="13071000" cy="2596320"/>
          </a:xfrm>
          <a:prstGeom prst="rect">
            <a:avLst/>
          </a:prstGeom>
          <a:gradFill flip="none" rotWithShape="1">
            <a:gsLst>
              <a:gs pos="66000">
                <a:schemeClr val="bg1"/>
              </a:gs>
              <a:gs pos="30000">
                <a:schemeClr val="accent1">
                  <a:lumMod val="89000"/>
                </a:schemeClr>
              </a:gs>
              <a:gs pos="100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8B4658FD-F388-4A3D-9DA0-4F5F36B6B72A}"/>
              </a:ext>
            </a:extLst>
          </p:cNvPr>
          <p:cNvSpPr txBox="1"/>
          <p:nvPr/>
        </p:nvSpPr>
        <p:spPr>
          <a:xfrm>
            <a:off x="156000" y="784997"/>
            <a:ext cx="8235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</a:rPr>
              <a:t>Безопасные действия </a:t>
            </a:r>
            <a:r>
              <a:rPr lang="ru-RU" sz="5400" b="1" dirty="0" smtClean="0">
                <a:solidFill>
                  <a:schemeClr val="tx2"/>
                </a:solidFill>
              </a:rPr>
              <a:t>при</a:t>
            </a:r>
          </a:p>
          <a:p>
            <a:r>
              <a:rPr lang="ru-RU" sz="5400" b="1" dirty="0" smtClean="0">
                <a:solidFill>
                  <a:schemeClr val="tx2"/>
                </a:solidFill>
              </a:rPr>
              <a:t>угрозе </a:t>
            </a:r>
            <a:r>
              <a:rPr lang="ru-RU" sz="5400" b="1" dirty="0">
                <a:solidFill>
                  <a:schemeClr val="tx2"/>
                </a:solidFill>
              </a:rPr>
              <a:t>землетрясения, </a:t>
            </a:r>
            <a:endParaRPr lang="ru-RU" sz="5400" b="1" dirty="0" smtClean="0">
              <a:solidFill>
                <a:schemeClr val="tx2"/>
              </a:solidFill>
            </a:endParaRPr>
          </a:p>
          <a:p>
            <a:r>
              <a:rPr lang="ru-RU" sz="5400" b="1" dirty="0" smtClean="0">
                <a:solidFill>
                  <a:schemeClr val="tx2"/>
                </a:solidFill>
              </a:rPr>
              <a:t>извержения </a:t>
            </a:r>
            <a:r>
              <a:rPr lang="ru-RU" sz="5400" b="1" dirty="0">
                <a:solidFill>
                  <a:schemeClr val="tx2"/>
                </a:solidFill>
              </a:rPr>
              <a:t>вулкана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974" y="3609000"/>
            <a:ext cx="5747052" cy="324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58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Как подготовиться к землетрясению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Уберите </a:t>
            </a:r>
            <a:r>
              <a:rPr lang="ru-RU" dirty="0"/>
              <a:t>кровати от окон и наружных стен</a:t>
            </a:r>
            <a:r>
              <a:rPr lang="ru-RU" dirty="0" smtClean="0"/>
              <a:t>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Закрепите </a:t>
            </a:r>
            <a:r>
              <a:rPr lang="ru-RU" dirty="0"/>
              <a:t>шкафы, полки и стеллажи в квартирах, а с верхних полок и антресолей снимите тяжелые предметы</a:t>
            </a:r>
            <a:r>
              <a:rPr lang="ru-RU" dirty="0" smtClean="0"/>
              <a:t>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Опасные </a:t>
            </a:r>
            <a:r>
              <a:rPr lang="ru-RU" dirty="0"/>
              <a:t>вещества (ядохимикаты, легковоспламеняющиеся жидкости) храните в надежном, хорошо изолированном месте.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Все </a:t>
            </a:r>
            <a:r>
              <a:rPr lang="ru-RU" dirty="0"/>
              <a:t>жильцы должны знать, где находиться рубильник, магистральные газовые и водопроводные краны, чтобы в случае необходимости отключить электричество, газ и воду.</a:t>
            </a:r>
          </a:p>
        </p:txBody>
      </p:sp>
    </p:spTree>
    <p:extLst>
      <p:ext uri="{BB962C8B-B14F-4D97-AF65-F5344CB8AC3E}">
        <p14:creationId xmlns:p14="http://schemas.microsoft.com/office/powerpoint/2010/main" val="86896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+mn-lt"/>
              </a:rPr>
              <a:t>Тревожный чемоданчик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FF0000"/>
                </a:solidFill>
              </a:rPr>
              <a:t>«Тревожным чемоданчиком» </a:t>
            </a:r>
            <a:r>
              <a:rPr lang="ru-RU" dirty="0"/>
              <a:t>- принято называть базовый набор вещей для выживания в экстремальных ситуациях до прибытия спасателей или до безопасной эвакуации из зоны чрезвычайной ситуации, будь то землетрясение, наводнение, пожар и т.п.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500" y="3519000"/>
            <a:ext cx="3555000" cy="343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6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Как вести себя во время землетрясения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Ощутив колебания здания, увидев качание светильников, падение предметов, услышав нарастающий гул и звон бьющегося стекла, не поддавайтесь панике (от момента, когда Вы почувствовали первые толчки до опасных для здания колебаний у Вас есть 15 – 20 секунд).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Быстро </a:t>
            </a:r>
            <a:r>
              <a:rPr lang="ru-RU" dirty="0"/>
              <a:t>выйдите из здания, взяв документы, деньги и предметы первой необходимости.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Покидая </a:t>
            </a:r>
            <a:r>
              <a:rPr lang="ru-RU" dirty="0"/>
              <a:t>помещение спускайтесь по лестнице, а не на лифте. Оказавшись на улице – оставайтесь там, но не стойте вблизи зданий, а перейдите на открытое пространство. </a:t>
            </a:r>
            <a:endParaRPr lang="ru-RU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</a:rPr>
              <a:t>Сохраняйте </a:t>
            </a:r>
            <a:r>
              <a:rPr lang="ru-RU" dirty="0">
                <a:solidFill>
                  <a:srgbClr val="FF0000"/>
                </a:solidFill>
              </a:rPr>
              <a:t>спокойствие и постарайтесь успокоить других!</a:t>
            </a:r>
          </a:p>
        </p:txBody>
      </p:sp>
    </p:spTree>
    <p:extLst>
      <p:ext uri="{BB962C8B-B14F-4D97-AF65-F5344CB8AC3E}">
        <p14:creationId xmlns:p14="http://schemas.microsoft.com/office/powerpoint/2010/main" val="173521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Как вести себя во время землетрясения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809000"/>
            <a:ext cx="108828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Если Вы вынужденно остались в помещении, то встаньте в безопасном месте: </a:t>
            </a:r>
            <a:r>
              <a:rPr lang="ru-RU" dirty="0">
                <a:solidFill>
                  <a:srgbClr val="FF0000"/>
                </a:solidFill>
              </a:rPr>
              <a:t>у внутренней стены, в углу, во внутреннем стенном проеме или у несущей опоры</a:t>
            </a:r>
            <a:r>
              <a:rPr lang="ru-RU" dirty="0"/>
              <a:t>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возможно, спрячьтесь под стол – он защитит вас от падающих предметов и обломков.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Держитесь </a:t>
            </a:r>
            <a:r>
              <a:rPr lang="ru-RU" dirty="0"/>
              <a:t>подальше от окон и тяжелой мебели.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>
                <a:solidFill>
                  <a:srgbClr val="FF0000"/>
                </a:solidFill>
              </a:rPr>
              <a:t>Не </a:t>
            </a:r>
            <a:r>
              <a:rPr lang="ru-RU" dirty="0">
                <a:solidFill>
                  <a:srgbClr val="FF0000"/>
                </a:solidFill>
              </a:rPr>
              <a:t>пользуйтесь свечами, спичками, зажигалками – при утечке газа возможен пожар</a:t>
            </a:r>
            <a:r>
              <a:rPr lang="ru-RU" dirty="0"/>
              <a:t>. Держитесь в стороне от нависающих балконов, карнизов, парапетов, опасайтесь оборванных проводов.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Вы находитесь в автомобиле, оставайтесь на открытом месте, но не покидайте автомобиль, пока толчки не прекратятся. </a:t>
            </a:r>
          </a:p>
        </p:txBody>
      </p:sp>
    </p:spTree>
    <p:extLst>
      <p:ext uri="{BB962C8B-B14F-4D97-AF65-F5344CB8AC3E}">
        <p14:creationId xmlns:p14="http://schemas.microsoft.com/office/powerpoint/2010/main" val="9593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706"/>
          <a:stretch/>
        </p:blipFill>
        <p:spPr>
          <a:xfrm>
            <a:off x="2451000" y="3204000"/>
            <a:ext cx="7616000" cy="3654000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Как вести себя во время землетрясения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Н</a:t>
            </a:r>
            <a:r>
              <a:rPr lang="ru-RU" dirty="0" smtClean="0"/>
              <a:t>а </a:t>
            </a:r>
            <a:r>
              <a:rPr lang="ru-RU" dirty="0"/>
              <a:t>улице старайтесь выбираться </a:t>
            </a:r>
            <a:r>
              <a:rPr lang="ru-RU" dirty="0" smtClean="0"/>
              <a:t>в </a:t>
            </a:r>
            <a:r>
              <a:rPr lang="ru-RU" dirty="0"/>
              <a:t>стороне от бегущей в панике </a:t>
            </a:r>
            <a:r>
              <a:rPr lang="ru-RU" dirty="0" smtClean="0"/>
              <a:t>толпы.</a:t>
            </a:r>
            <a:endParaRPr lang="ru-RU" dirty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Н</a:t>
            </a:r>
            <a:r>
              <a:rPr lang="ru-RU" dirty="0" smtClean="0"/>
              <a:t>е </a:t>
            </a:r>
            <a:r>
              <a:rPr lang="ru-RU" dirty="0"/>
              <a:t>подавайтесь панике и сохраняйте спокойствие.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П</a:t>
            </a:r>
            <a:r>
              <a:rPr lang="ru-RU" dirty="0" smtClean="0"/>
              <a:t>остоянно </a:t>
            </a:r>
            <a:r>
              <a:rPr lang="ru-RU" dirty="0"/>
              <a:t>слушайте информацию.</a:t>
            </a:r>
          </a:p>
        </p:txBody>
      </p:sp>
    </p:spTree>
    <p:extLst>
      <p:ext uri="{BB962C8B-B14F-4D97-AF65-F5344CB8AC3E}">
        <p14:creationId xmlns:p14="http://schemas.microsoft.com/office/powerpoint/2010/main" val="246816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6000" y="3609000"/>
            <a:ext cx="5171822" cy="3313574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Как вести себя во время землетрясения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Не укрывайтесь в подвалах, подземных переходах и тоннелях. Покрытия могут обрушиться и завалить выход или придавить Вас. </a:t>
            </a:r>
            <a:endParaRPr lang="ru-RU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</a:rPr>
              <a:t>Помните</a:t>
            </a:r>
            <a:r>
              <a:rPr lang="ru-RU" dirty="0">
                <a:solidFill>
                  <a:srgbClr val="FF0000"/>
                </a:solidFill>
              </a:rPr>
              <a:t>: после первого толчка могут последовать другие толчки. </a:t>
            </a:r>
            <a:r>
              <a:rPr lang="ru-RU" dirty="0"/>
              <a:t>Они обычно происходят через несколько часов.</a:t>
            </a:r>
          </a:p>
        </p:txBody>
      </p:sp>
    </p:spTree>
    <p:extLst>
      <p:ext uri="{BB962C8B-B14F-4D97-AF65-F5344CB8AC3E}">
        <p14:creationId xmlns:p14="http://schemas.microsoft.com/office/powerpoint/2010/main" val="326341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15200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sz="4900" dirty="0" smtClean="0">
                <a:latin typeface="+mn-lt"/>
              </a:rPr>
              <a:t>Как </a:t>
            </a:r>
            <a:r>
              <a:rPr lang="ru-RU" sz="4900" dirty="0">
                <a:latin typeface="+mn-lt"/>
              </a:rPr>
              <a:t>вести себя </a:t>
            </a:r>
            <a:r>
              <a:rPr lang="ru-RU" sz="4900" dirty="0" smtClean="0">
                <a:latin typeface="+mn-lt"/>
              </a:rPr>
              <a:t>под </a:t>
            </a:r>
            <a:r>
              <a:rPr lang="ru-RU" sz="4900" dirty="0">
                <a:latin typeface="+mn-lt"/>
              </a:rPr>
              <a:t>обломками здания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Голосом </a:t>
            </a:r>
            <a:r>
              <a:rPr lang="ru-RU" dirty="0"/>
              <a:t>и стуком привлекайте внимание людей. Во время спасательных работ каждый час объявляется «время тишины». Эти минуты предназначены для того, чтобы услышать голоса находящихся под завалами людей.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пространство около Вас относительно свободно, не зажигайте </a:t>
            </a:r>
            <a:r>
              <a:rPr lang="ru-RU" dirty="0" smtClean="0"/>
              <a:t>огонь. </a:t>
            </a:r>
            <a:r>
              <a:rPr lang="ru-RU" dirty="0"/>
              <a:t>Берегите кислород. Кроме того, искра может спровоцировать взрыв, в случае если пролилось горючее или распространился газ.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у Вас есть возможность, с помощью подручных предметов (доски, кирпича и т.п.) укрепите потолок от обрушения.</a:t>
            </a:r>
          </a:p>
        </p:txBody>
      </p:sp>
    </p:spTree>
    <p:extLst>
      <p:ext uri="{BB962C8B-B14F-4D97-AF65-F5344CB8AC3E}">
        <p14:creationId xmlns:p14="http://schemas.microsoft.com/office/powerpoint/2010/main" val="105970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15200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sz="4900" dirty="0" smtClean="0">
                <a:latin typeface="+mn-lt"/>
              </a:rPr>
              <a:t>Как </a:t>
            </a:r>
            <a:r>
              <a:rPr lang="ru-RU" sz="4900" dirty="0">
                <a:latin typeface="+mn-lt"/>
              </a:rPr>
              <a:t>вести себя </a:t>
            </a:r>
            <a:r>
              <a:rPr lang="ru-RU" sz="4900" dirty="0" smtClean="0">
                <a:latin typeface="+mn-lt"/>
              </a:rPr>
              <a:t>под </a:t>
            </a:r>
            <a:r>
              <a:rPr lang="ru-RU" sz="4900" dirty="0">
                <a:latin typeface="+mn-lt"/>
              </a:rPr>
              <a:t>обломками здания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В </a:t>
            </a:r>
            <a:r>
              <a:rPr lang="ru-RU" dirty="0"/>
              <a:t>случае необходимости окажите себе первую </a:t>
            </a:r>
            <a:r>
              <a:rPr lang="ru-RU" dirty="0" smtClean="0"/>
              <a:t>помощь.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Вас не обнаружат в течение первых суток, начните экономить силы: не делайте лишних </a:t>
            </a:r>
            <a:r>
              <a:rPr lang="ru-RU" dirty="0" smtClean="0"/>
              <a:t>движений.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 </a:t>
            </a:r>
            <a:r>
              <a:rPr lang="ru-RU" dirty="0"/>
              <a:t>Е</a:t>
            </a:r>
            <a:r>
              <a:rPr lang="ru-RU" dirty="0" smtClean="0"/>
              <a:t>сли </a:t>
            </a:r>
            <a:r>
              <a:rPr lang="ru-RU" dirty="0"/>
              <a:t>нет никакой пищи, не паникуйте – человек переносит отсутствие пищи 15 и более </a:t>
            </a:r>
            <a:r>
              <a:rPr lang="ru-RU" dirty="0" smtClean="0"/>
              <a:t>дней, </a:t>
            </a:r>
            <a:r>
              <a:rPr lang="ru-RU" dirty="0"/>
              <a:t>о</a:t>
            </a:r>
            <a:r>
              <a:rPr lang="ru-RU" dirty="0" smtClean="0"/>
              <a:t>тсутствие </a:t>
            </a:r>
            <a:r>
              <a:rPr lang="ru-RU" dirty="0"/>
              <a:t>жидкости 7 </a:t>
            </a:r>
            <a:r>
              <a:rPr lang="ru-RU" dirty="0" smtClean="0"/>
              <a:t>дней.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67" b="89500" l="2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17438" flipH="1">
            <a:off x="2703079" y="3252609"/>
            <a:ext cx="6605843" cy="495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69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344"/>
          <a:stretch/>
        </p:blipFill>
        <p:spPr>
          <a:xfrm>
            <a:off x="2902956" y="3969000"/>
            <a:ext cx="6476087" cy="2790000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15200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sz="4900" dirty="0" smtClean="0">
                <a:latin typeface="+mn-lt"/>
              </a:rPr>
              <a:t>Как </a:t>
            </a:r>
            <a:r>
              <a:rPr lang="ru-RU" sz="4900" dirty="0">
                <a:latin typeface="+mn-lt"/>
              </a:rPr>
              <a:t>вести себя </a:t>
            </a:r>
            <a:r>
              <a:rPr lang="ru-RU" sz="4900" dirty="0" smtClean="0">
                <a:latin typeface="+mn-lt"/>
              </a:rPr>
              <a:t>под </a:t>
            </a:r>
            <a:r>
              <a:rPr lang="ru-RU" sz="4900" dirty="0">
                <a:latin typeface="+mn-lt"/>
              </a:rPr>
              <a:t>обломками здания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Выбираться наружу можно только в том случае, если длинными и прочными конструкциями образован лаз. Продвигайтесь осторожно, стараясь не вызвать нового обвала, ориентируйтесь по движению воздуха, поступающего снаружи.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</a:rPr>
              <a:t>Помните</a:t>
            </a:r>
            <a:r>
              <a:rPr lang="ru-RU" dirty="0">
                <a:solidFill>
                  <a:srgbClr val="FF0000"/>
                </a:solidFill>
              </a:rPr>
              <a:t>: Вас ищут и используют любой шанс для Вашего </a:t>
            </a:r>
            <a:r>
              <a:rPr lang="ru-RU" dirty="0" smtClean="0">
                <a:solidFill>
                  <a:srgbClr val="FF0000"/>
                </a:solidFill>
              </a:rPr>
              <a:t>спасения.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9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6000" y="3294944"/>
            <a:ext cx="5040000" cy="3563056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+mn-lt"/>
              </a:rPr>
              <a:t>Вулкан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Вулкан</a:t>
            </a:r>
            <a:r>
              <a:rPr lang="ru-RU" dirty="0" smtClean="0"/>
              <a:t> </a:t>
            </a:r>
            <a:r>
              <a:rPr lang="ru-RU" dirty="0"/>
              <a:t>– это геологическое образование, возникающее над каналами и трещинами в земной коре, по которым на земную поверхность извергаются расплавленные горные породы (лава), пепел, горячие газы, пары воды и обломки горных пород.</a:t>
            </a:r>
          </a:p>
        </p:txBody>
      </p:sp>
    </p:spTree>
    <p:extLst>
      <p:ext uri="{BB962C8B-B14F-4D97-AF65-F5344CB8AC3E}">
        <p14:creationId xmlns:p14="http://schemas.microsoft.com/office/powerpoint/2010/main" val="345413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Землетрясение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FF0000"/>
                </a:solidFill>
              </a:rPr>
              <a:t>Землетрясение</a:t>
            </a:r>
            <a:r>
              <a:rPr lang="ru-RU" dirty="0"/>
              <a:t> - это подземные толчки и колебания земной поверхности, возникающие в результате внезапных смещений и разрывов в земной коре или верхней мантии и передающиеся на большие расстояния в виде упругих колебаний.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774" y="3754940"/>
            <a:ext cx="5414451" cy="310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7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50" b="9958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36000" y="3069000"/>
            <a:ext cx="6525000" cy="3670313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+mn-lt"/>
              </a:rPr>
              <a:t>Опасность извержения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Опасность для человека </a:t>
            </a:r>
            <a:r>
              <a:rPr lang="ru-RU" dirty="0" smtClean="0"/>
              <a:t>представляют: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потоки </a:t>
            </a:r>
            <a:r>
              <a:rPr lang="ru-RU" dirty="0"/>
              <a:t>магмы (лавы),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падение </a:t>
            </a:r>
            <a:r>
              <a:rPr lang="ru-RU" dirty="0"/>
              <a:t>выброшенных из кратера вулкана камней и пепла,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грязевые потоки,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внезапные </a:t>
            </a:r>
            <a:r>
              <a:rPr lang="ru-RU" dirty="0"/>
              <a:t>бурные паводки</a:t>
            </a:r>
            <a:r>
              <a:rPr lang="ru-RU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Извержение </a:t>
            </a:r>
            <a:r>
              <a:rPr lang="ru-RU" dirty="0"/>
              <a:t>вулкана </a:t>
            </a:r>
            <a:r>
              <a:rPr lang="ru-RU" dirty="0" smtClean="0"/>
              <a:t>может сопровождаться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землетрясением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952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4014000"/>
            <a:ext cx="6345000" cy="423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Предвестники </a:t>
            </a:r>
            <a:r>
              <a:rPr lang="ru-RU" dirty="0" smtClean="0">
                <a:latin typeface="+mn-lt"/>
              </a:rPr>
              <a:t>извержения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Предвестниками извержения являются вулканические землетрясения, которые связаны с пульсацией магмы, продвигающейся вверх по подводящему каналу. Специальные приборы регистрируют изменения наклона земной поверхности вблизи вулканов. Перед извержением меняются местное магнитное поле и состав вулканических </a:t>
            </a:r>
            <a:r>
              <a:rPr lang="ru-RU" dirty="0" smtClean="0"/>
              <a:t>газов.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31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</a:t>
            </a:r>
            <a:r>
              <a:rPr lang="ru-RU" dirty="0" smtClean="0">
                <a:latin typeface="+mn-lt"/>
              </a:rPr>
              <a:t>ак подготовиться к извержению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Следите за предупреждением о возможном извержении вулкана. Вы спасете себе жизнь, если своевременно покинете опасную территорию.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При </a:t>
            </a:r>
            <a:r>
              <a:rPr lang="ru-RU" dirty="0"/>
              <a:t>получении предупреждения о выпадении пепла закройте все окна, двери и дымовые заслонки.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Поставьте </a:t>
            </a:r>
            <a:r>
              <a:rPr lang="ru-RU" dirty="0"/>
              <a:t>автомобили в гаражи.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Поместите </a:t>
            </a:r>
            <a:r>
              <a:rPr lang="ru-RU" dirty="0"/>
              <a:t>животных в закрытые помещения.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Запаситесь </a:t>
            </a:r>
            <a:r>
              <a:rPr lang="ru-RU" dirty="0"/>
              <a:t>источниками освещения и тепла с автономным питанием, водой, продуктами питания на 3 – 5 суток.</a:t>
            </a:r>
          </a:p>
        </p:txBody>
      </p:sp>
    </p:spTree>
    <p:extLst>
      <p:ext uri="{BB962C8B-B14F-4D97-AF65-F5344CB8AC3E}">
        <p14:creationId xmlns:p14="http://schemas.microsoft.com/office/powerpoint/2010/main" val="34653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</a:t>
            </a:r>
            <a:r>
              <a:rPr lang="ru-RU" dirty="0" smtClean="0">
                <a:latin typeface="+mn-lt"/>
              </a:rPr>
              <a:t>ак подготовиться к извержению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Наиболее надёжным способом защиты населения от последствий извержения вулкана является эвакуация. Поэтому жители городов, расположенных в непосредственной близости от вулканов, должны знать места и порядок эвакуации. </a:t>
            </a:r>
            <a:endParaRPr lang="ru-RU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При </a:t>
            </a:r>
            <a:r>
              <a:rPr lang="ru-RU" dirty="0"/>
              <a:t>поступлении сигнала об </a:t>
            </a:r>
            <a:r>
              <a:rPr lang="ru-RU" dirty="0" smtClean="0"/>
              <a:t>угрозе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извержения </a:t>
            </a:r>
            <a:r>
              <a:rPr lang="ru-RU" dirty="0"/>
              <a:t>вулкана </a:t>
            </a:r>
            <a:r>
              <a:rPr lang="ru-RU" dirty="0" smtClean="0"/>
              <a:t>необходимо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немедленно </a:t>
            </a:r>
            <a:r>
              <a:rPr lang="ru-RU" dirty="0"/>
              <a:t>покинуть </a:t>
            </a:r>
            <a:r>
              <a:rPr lang="ru-RU" dirty="0" smtClean="0"/>
              <a:t>здание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и </a:t>
            </a:r>
            <a:r>
              <a:rPr lang="ru-RU" dirty="0"/>
              <a:t>прибыть в пункт эвакуации.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6746" b="2476"/>
          <a:stretch/>
        </p:blipFill>
        <p:spPr>
          <a:xfrm>
            <a:off x="6411000" y="3204000"/>
            <a:ext cx="5535000" cy="352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1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</a:t>
            </a:r>
            <a:r>
              <a:rPr lang="ru-RU" dirty="0" smtClean="0">
                <a:latin typeface="+mn-lt"/>
              </a:rPr>
              <a:t>ак действовать во время извержения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Если </a:t>
            </a:r>
            <a:r>
              <a:rPr lang="ru-RU" dirty="0"/>
              <a:t>катастрофа застала </a:t>
            </a:r>
            <a:r>
              <a:rPr lang="ru-RU" dirty="0" smtClean="0"/>
              <a:t>в доме</a:t>
            </a:r>
            <a:r>
              <a:rPr lang="ru-RU" dirty="0"/>
              <a:t>: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Закрыть окна, двери, вентиляцию.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Сохранять спокойствие, не поддаваться панике, не пытаться убежать.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кто-то из родных сейчас находится на работе или в учебном заведении, не стоит пытаться всеми силами найти его.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Лучше оставаться в безопасном убежище.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Включить радио и слушать сообщения МЧС. Вся информация о ходе катастрофы и порядке действия населения будет передаваться.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2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</a:t>
            </a:r>
            <a:r>
              <a:rPr lang="ru-RU" dirty="0" smtClean="0">
                <a:latin typeface="+mn-lt"/>
              </a:rPr>
              <a:t>ак действовать во время извержения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Если </a:t>
            </a:r>
            <a:r>
              <a:rPr lang="ru-RU" dirty="0"/>
              <a:t>катастрофа застала </a:t>
            </a:r>
            <a:r>
              <a:rPr lang="ru-RU" dirty="0" smtClean="0"/>
              <a:t>на улице: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Необходимо немедленно защитить голову и тело от камней и пепла при помощи одежды.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Очень </a:t>
            </a:r>
            <a:r>
              <a:rPr lang="ru-RU" dirty="0"/>
              <a:t>важно защитить дыхательные пути ватно-марлевой повязкой, если же ее нет с собой, можно использовать одежду, желательно из натуральных тканей и слегка смоченную водой.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Извержение вулканов может сопровождаться бурным паводком, селевыми потоками, затоплениями, поэтому </a:t>
            </a:r>
            <a:r>
              <a:rPr lang="ru-RU" dirty="0" smtClean="0"/>
              <a:t>старайтесь </a:t>
            </a:r>
            <a:r>
              <a:rPr lang="ru-RU" dirty="0"/>
              <a:t>держаться возвышенных мест, чтобы не попасть в зону затопления или селевого потока.</a:t>
            </a:r>
          </a:p>
        </p:txBody>
      </p:sp>
    </p:spTree>
    <p:extLst>
      <p:ext uri="{BB962C8B-B14F-4D97-AF65-F5344CB8AC3E}">
        <p14:creationId xmlns:p14="http://schemas.microsoft.com/office/powerpoint/2010/main" val="224169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</a:t>
            </a:r>
            <a:r>
              <a:rPr lang="ru-RU" dirty="0" smtClean="0">
                <a:latin typeface="+mn-lt"/>
              </a:rPr>
              <a:t>ак действовать во время извержения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Правила поведения при пеплопаде: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при </a:t>
            </a:r>
            <a:r>
              <a:rPr lang="ru-RU" dirty="0"/>
              <a:t>вдыхании пепла и попадании его в легкие возможны аллергические реакции, поэтому при пеплопаде необходимо закрыть двери и окна, постараться без необходимости не выходить на улицу;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пепел будет проникать в жилище, члены семьи должны надеть респираторы или марлевые повязки либо дышать через полотенце;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укрыть бытовую технику пластиковой </a:t>
            </a:r>
            <a:r>
              <a:rPr lang="ru-RU" dirty="0"/>
              <a:t>пленкой или плотной тканью и не использовать в течение </a:t>
            </a:r>
            <a:r>
              <a:rPr lang="ru-RU" dirty="0" smtClean="0"/>
              <a:t>пеплопада.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97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</a:t>
            </a:r>
            <a:r>
              <a:rPr lang="ru-RU" dirty="0" smtClean="0">
                <a:latin typeface="+mn-lt"/>
              </a:rPr>
              <a:t>ак действовать во время извержения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Категорически запрещено во </a:t>
            </a:r>
            <a:r>
              <a:rPr lang="ru-RU" dirty="0"/>
              <a:t>время </a:t>
            </a:r>
            <a:r>
              <a:rPr lang="ru-RU" dirty="0" smtClean="0"/>
              <a:t>извержения вулкана: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П</a:t>
            </a:r>
            <a:r>
              <a:rPr lang="ru-RU" dirty="0" smtClean="0"/>
              <a:t>рятаться </a:t>
            </a:r>
            <a:r>
              <a:rPr lang="ru-RU" dirty="0"/>
              <a:t>в подвалах и погребах, люди могут быть погребены под слоем пепла.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Скрываться </a:t>
            </a:r>
            <a:r>
              <a:rPr lang="ru-RU" dirty="0"/>
              <a:t>в оврагах и </a:t>
            </a:r>
            <a:r>
              <a:rPr lang="ru-RU" dirty="0" smtClean="0"/>
              <a:t>ущельях.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При </a:t>
            </a:r>
            <a:r>
              <a:rPr lang="ru-RU" dirty="0"/>
              <a:t>необходимости выйти на улицу не следует надевать синтетику, под действием газов она может загореться.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Если </a:t>
            </a:r>
            <a:r>
              <a:rPr lang="ru-RU" dirty="0"/>
              <a:t>катастрофа застала человека на улице, нельзя ложиться на землю, поскольку тяжелые ядовитые газы концентрируются именно здесь, поэтому велик риск отравления. </a:t>
            </a:r>
          </a:p>
        </p:txBody>
      </p:sp>
    </p:spTree>
    <p:extLst>
      <p:ext uri="{BB962C8B-B14F-4D97-AF65-F5344CB8AC3E}">
        <p14:creationId xmlns:p14="http://schemas.microsoft.com/office/powerpoint/2010/main" val="13215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</a:t>
            </a:r>
            <a:r>
              <a:rPr lang="ru-RU" dirty="0" smtClean="0">
                <a:latin typeface="+mn-lt"/>
              </a:rPr>
              <a:t>ак действовать после извержения вулкана</a:t>
            </a:r>
            <a:endParaRPr lang="ru-RU" dirty="0">
              <a:latin typeface="+mn-lt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5049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Закройте марлевой повязкой рот и нос, чтобы исключить дыхание пепла.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Наденьте </a:t>
            </a:r>
            <a:r>
              <a:rPr lang="ru-RU" dirty="0"/>
              <a:t>защитные очки и одежду, чтобы исключить ожоги.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Не </a:t>
            </a:r>
            <a:r>
              <a:rPr lang="ru-RU" dirty="0"/>
              <a:t>пытайтесь ехать на автомобиле после выпадения пепла – это приведет к выходу его из строя.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Очистите </a:t>
            </a:r>
            <a:r>
              <a:rPr lang="ru-RU" dirty="0"/>
              <a:t>от пепла крышу дома, чтобы исключить ее перегрузку и разрушение.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6664" b="27266"/>
          <a:stretch/>
        </p:blipFill>
        <p:spPr>
          <a:xfrm>
            <a:off x="3801000" y="4434600"/>
            <a:ext cx="5545577" cy="243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3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E893E3A9-6396-47AA-8648-E22DFF86D681}"/>
              </a:ext>
            </a:extLst>
          </p:cNvPr>
          <p:cNvSpPr txBox="1">
            <a:spLocks/>
          </p:cNvSpPr>
          <p:nvPr/>
        </p:nvSpPr>
        <p:spPr>
          <a:xfrm>
            <a:off x="471000" y="1711952"/>
            <a:ext cx="11295000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 smtClean="0">
                <a:solidFill>
                  <a:schemeClr val="tx2"/>
                </a:solidFill>
                <a:latin typeface="+mn-lt"/>
              </a:rPr>
              <a:t>СПАСИБО</a:t>
            </a:r>
          </a:p>
          <a:p>
            <a:pPr algn="ctr"/>
            <a:r>
              <a:rPr lang="ru-RU" sz="7200" b="1" dirty="0" smtClean="0">
                <a:solidFill>
                  <a:schemeClr val="tx2"/>
                </a:solidFill>
                <a:latin typeface="+mn-lt"/>
              </a:rPr>
              <a:t>ЗА</a:t>
            </a:r>
          </a:p>
          <a:p>
            <a:pPr algn="ctr"/>
            <a:r>
              <a:rPr lang="ru-RU" sz="7200" b="1" dirty="0" smtClean="0">
                <a:solidFill>
                  <a:schemeClr val="tx2"/>
                </a:solidFill>
                <a:latin typeface="+mn-lt"/>
              </a:rPr>
              <a:t>ВНИМАНИЕ!</a:t>
            </a:r>
            <a:endParaRPr lang="ru-RU" sz="7200" b="1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06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Землетрясение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Точку в земной коре, из которой расходятся сейсмические волны, </a:t>
            </a:r>
            <a:r>
              <a:rPr lang="ru-RU" dirty="0" smtClean="0"/>
              <a:t>называют </a:t>
            </a:r>
            <a:r>
              <a:rPr lang="ru-RU" dirty="0" smtClean="0">
                <a:solidFill>
                  <a:srgbClr val="FF0000"/>
                </a:solidFill>
              </a:rPr>
              <a:t>гипоцентром</a:t>
            </a:r>
            <a:r>
              <a:rPr lang="ru-RU" dirty="0" smtClean="0"/>
              <a:t> </a:t>
            </a:r>
            <a:r>
              <a:rPr lang="ru-RU" dirty="0"/>
              <a:t>землетрясения</a:t>
            </a:r>
            <a:r>
              <a:rPr lang="ru-RU" dirty="0" smtClean="0"/>
              <a:t>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 smtClean="0"/>
              <a:t>Место </a:t>
            </a:r>
            <a:r>
              <a:rPr lang="ru-RU" dirty="0"/>
              <a:t>на земной поверхности над гипоцентром землетрясения по кратчайшему расстоянию называют </a:t>
            </a:r>
            <a:r>
              <a:rPr lang="ru-RU" dirty="0">
                <a:solidFill>
                  <a:srgbClr val="FF0000"/>
                </a:solidFill>
              </a:rPr>
              <a:t>эпицентром</a:t>
            </a:r>
            <a:r>
              <a:rPr lang="ru-RU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446000" y="3609000"/>
            <a:ext cx="945000" cy="27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8650" y="3741034"/>
            <a:ext cx="6427500" cy="297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9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Землетрясение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Интенсивность землетрясения оценивается по 12-ти бальной сейсмической </a:t>
            </a:r>
            <a:r>
              <a:rPr lang="ru-RU" dirty="0" smtClean="0"/>
              <a:t>шкале, </a:t>
            </a:r>
            <a:r>
              <a:rPr lang="ru-RU" dirty="0"/>
              <a:t>для энергетической классификации землетрясений пользуются магнитудой. Условно землетрясения подразделяются </a:t>
            </a:r>
            <a:r>
              <a:rPr lang="ru-RU" dirty="0" smtClean="0"/>
              <a:t>на:</a:t>
            </a:r>
          </a:p>
          <a:p>
            <a:pPr>
              <a:lnSpc>
                <a:spcPts val="35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слабые </a:t>
            </a:r>
            <a:r>
              <a:rPr lang="ru-RU" dirty="0">
                <a:solidFill>
                  <a:srgbClr val="FF0000"/>
                </a:solidFill>
              </a:rPr>
              <a:t>(1-4 балла), 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сильные </a:t>
            </a:r>
            <a:r>
              <a:rPr lang="ru-RU" dirty="0">
                <a:solidFill>
                  <a:srgbClr val="FF0000"/>
                </a:solidFill>
              </a:rPr>
              <a:t>(5-7 баллов</a:t>
            </a:r>
            <a:r>
              <a:rPr lang="ru-RU" dirty="0" smtClean="0">
                <a:solidFill>
                  <a:srgbClr val="FF0000"/>
                </a:solidFill>
              </a:rPr>
              <a:t>), </a:t>
            </a:r>
          </a:p>
          <a:p>
            <a:pPr>
              <a:lnSpc>
                <a:spcPts val="35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разрушительные </a:t>
            </a:r>
            <a:r>
              <a:rPr lang="ru-RU" dirty="0">
                <a:solidFill>
                  <a:srgbClr val="FF0000"/>
                </a:solidFill>
              </a:rPr>
              <a:t>(8 и более баллов).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34" b="5765"/>
          <a:stretch/>
        </p:blipFill>
        <p:spPr>
          <a:xfrm>
            <a:off x="7041000" y="3159000"/>
            <a:ext cx="4872091" cy="36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0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Защита населения от последствий землетрясений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Защита населения от последствий землетрясений является одной из задач </a:t>
            </a:r>
            <a:r>
              <a:rPr lang="ru-RU" dirty="0">
                <a:solidFill>
                  <a:srgbClr val="FF0000"/>
                </a:solidFill>
              </a:rPr>
              <a:t>единой государственной системы предупреждения и ликвидации чрезвычайных ситуаций </a:t>
            </a:r>
            <a:r>
              <a:rPr lang="ru-RU" dirty="0"/>
              <a:t>(РСЧС). </a:t>
            </a:r>
            <a:endParaRPr lang="ru-RU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013" y="3474000"/>
            <a:ext cx="3174773" cy="32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Защита населения от последствий землетрясений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В зависимости от ситуации могут быть приняты следующие меры: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прогноз землетрясений;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определение наиболее сейсмоопасных районов;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разработка способов повышения устойчивости зданий и сооружений от воздействия сейсмических волн;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оповещение населения;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обучение населения правилам безопасного поведения в сейсмоопасных районах;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организация аварийно-спасательных работ.</a:t>
            </a:r>
          </a:p>
        </p:txBody>
      </p:sp>
    </p:spTree>
    <p:extLst>
      <p:ext uri="{BB962C8B-B14F-4D97-AF65-F5344CB8AC3E}">
        <p14:creationId xmlns:p14="http://schemas.microsoft.com/office/powerpoint/2010/main" val="267316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Защита населения от последствий землетрясений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Учёными России разработан ряд методик, обеспечивающих выявление предвестников землетрясения и составление с определённой точностью прогноза землетрясений, их последствий и порядка реагирования на данное стихийное бедствие.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8000" y="3744000"/>
            <a:ext cx="5296000" cy="297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Защита населения от последствий землетрясений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Достаточно точным средством краткосрочного прогноза землетрясения может служить поведение домашних животных при приближении землетрясения.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Животные начинают проявлять беспокойство: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собаки в период от 2 </a:t>
            </a:r>
            <a:r>
              <a:rPr lang="ru-RU" dirty="0" smtClean="0"/>
              <a:t>часов </a:t>
            </a:r>
            <a:r>
              <a:rPr lang="ru-RU" dirty="0"/>
              <a:t>до 2 дней до начала землетрясения;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куры — от 1 до 3 дней;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свиньи, лошади, быки, овцы — </a:t>
            </a:r>
            <a:endParaRPr lang="ru-RU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  от </a:t>
            </a:r>
            <a:r>
              <a:rPr lang="ru-RU" dirty="0"/>
              <a:t>нескольких часов до 1 дня.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000" y="3498437"/>
            <a:ext cx="3375000" cy="33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FA673891-6830-4B61-B70A-CDD3E4062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9000"/>
            <a:ext cx="1088280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Как подготовиться к землетрясению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4D62831-0F9A-4CC1-83BC-DB2131041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200" y="1809000"/>
            <a:ext cx="10515600" cy="4770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/>
              <a:t>Заранее продумайте план действий во время землетрясения при нахождении дома, на работе, в кино, театре, на транспорте и на улице.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Разъясните родственникам и знакомым, </a:t>
            </a:r>
            <a:r>
              <a:rPr lang="ru-RU" dirty="0"/>
              <a:t>что они должны делать во время землетрясения и обучите их правилам оказания первой медицинской помощи.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Держите </a:t>
            </a:r>
            <a:r>
              <a:rPr lang="ru-RU" dirty="0"/>
              <a:t>в удобном месте документы, деньги, карманный фонарик и запасные батарейки. </a:t>
            </a:r>
            <a:endParaRPr lang="ru-RU" dirty="0" smtClean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dirty="0" smtClean="0"/>
              <a:t>Имейте </a:t>
            </a:r>
            <a:r>
              <a:rPr lang="ru-RU" dirty="0"/>
              <a:t>дома запас питьевой воды и консервов в расчете на несколько дней.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4001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Хобби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DD9D4"/>
      </a:accent1>
      <a:accent2>
        <a:srgbClr val="5C736F"/>
      </a:accent2>
      <a:accent3>
        <a:srgbClr val="F2F2F2"/>
      </a:accent3>
      <a:accent4>
        <a:srgbClr val="8C8C8C"/>
      </a:accent4>
      <a:accent5>
        <a:srgbClr val="262626"/>
      </a:accent5>
      <a:accent6>
        <a:srgbClr val="D8F2ED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1538</Words>
  <Application>Microsoft Office PowerPoint</Application>
  <PresentationFormat>Широкоэкранный</PresentationFormat>
  <Paragraphs>128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Презентация PowerPoint</vt:lpstr>
      <vt:lpstr>Землетрясение</vt:lpstr>
      <vt:lpstr>Землетрясение</vt:lpstr>
      <vt:lpstr>Землетрясение</vt:lpstr>
      <vt:lpstr>Защита населения от последствий землетрясений</vt:lpstr>
      <vt:lpstr>Защита населения от последствий землетрясений</vt:lpstr>
      <vt:lpstr>Защита населения от последствий землетрясений</vt:lpstr>
      <vt:lpstr>Защита населения от последствий землетрясений</vt:lpstr>
      <vt:lpstr>Как подготовиться к землетрясению</vt:lpstr>
      <vt:lpstr>Как подготовиться к землетрясению</vt:lpstr>
      <vt:lpstr>Тревожный чемоданчик</vt:lpstr>
      <vt:lpstr>Как вести себя во время землетрясения</vt:lpstr>
      <vt:lpstr>Как вести себя во время землетрясения</vt:lpstr>
      <vt:lpstr>Как вести себя во время землетрясения</vt:lpstr>
      <vt:lpstr>Как вести себя во время землетрясения</vt:lpstr>
      <vt:lpstr> Как вести себя под обломками здания </vt:lpstr>
      <vt:lpstr> Как вести себя под обломками здания </vt:lpstr>
      <vt:lpstr> Как вести себя под обломками здания </vt:lpstr>
      <vt:lpstr>Вулкан</vt:lpstr>
      <vt:lpstr>Опасность извержения вулкана</vt:lpstr>
      <vt:lpstr>Предвестники извержения вулкана</vt:lpstr>
      <vt:lpstr>Как подготовиться к извержению вулкана</vt:lpstr>
      <vt:lpstr>Как подготовиться к извержению вулкана</vt:lpstr>
      <vt:lpstr>Как действовать во время извержения вулкана</vt:lpstr>
      <vt:lpstr>Как действовать во время извержения вулкана</vt:lpstr>
      <vt:lpstr>Как действовать во время извержения вулкана</vt:lpstr>
      <vt:lpstr>Как действовать во время извержения вулкана</vt:lpstr>
      <vt:lpstr>Как действовать после извержения вулкана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admin</cp:lastModifiedBy>
  <cp:revision>45</cp:revision>
  <dcterms:created xsi:type="dcterms:W3CDTF">2020-07-26T04:48:07Z</dcterms:created>
  <dcterms:modified xsi:type="dcterms:W3CDTF">2023-12-14T05:50:54Z</dcterms:modified>
</cp:coreProperties>
</file>