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75" r:id="rId3"/>
    <p:sldId id="276" r:id="rId4"/>
    <p:sldId id="277" r:id="rId5"/>
    <p:sldId id="278" r:id="rId6"/>
    <p:sldId id="279" r:id="rId7"/>
    <p:sldId id="281" r:id="rId8"/>
    <p:sldId id="280" r:id="rId9"/>
    <p:sldId id="282" r:id="rId10"/>
    <p:sldId id="283" r:id="rId11"/>
    <p:sldId id="284" r:id="rId12"/>
    <p:sldId id="285" r:id="rId13"/>
    <p:sldId id="288" r:id="rId14"/>
    <p:sldId id="289" r:id="rId15"/>
    <p:sldId id="286" r:id="rId16"/>
    <p:sldId id="290" r:id="rId17"/>
    <p:sldId id="287" r:id="rId18"/>
    <p:sldId id="291" r:id="rId19"/>
    <p:sldId id="292" r:id="rId20"/>
    <p:sldId id="270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5D0"/>
    <a:srgbClr val="2C3B38"/>
    <a:srgbClr val="B3C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B4B5C8D-6235-4181-9419-AAB0476F7D9A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5F1F6A7-68BD-4071-908C-BAC7C409C2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16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B38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9FD58E0-1B96-48F6-993A-5576D3B62D09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21E4D15-DD2C-4EEE-A478-8A8F839B4C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8F979AA-D85F-456D-A44A-A2F251569D9B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1A38643-958F-42FF-BF78-610A4FB540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724B65E-40A7-4F61-9607-AAEC1531CC60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16F1B5-C9EB-4089-8B9A-D0DBA1D18A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93DD9C7-E06A-4072-8228-CAB777B1E153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DD37DA-CE51-451D-A500-35E1F60904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D087837-DC82-4618-AFA6-B322C6028105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8821B09-4014-4794-83AE-2082E3D19B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214563F-C0C6-4B58-B378-B7165791AC6D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D59FD-E6A5-41DF-A13C-F5790BE34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3A1065C-A368-41C9-8838-2B8776E0C0A3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AB4C04-AB06-423C-960F-3BB751840D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2C51B1-8380-45BB-A8C0-8418BDEE9F2A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EE6FC83-7290-41C3-AD57-78B2C0749A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FC76CF-7C02-4024-9AF5-11901682D356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2C9824-786E-4800-838D-5E0979B582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52A85E9-91AB-4128-A18B-7E57FDD0EA4D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1579E89-627B-402B-8307-074FB35734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文本框 16"/>
          <p:cNvSpPr txBox="1">
            <a:spLocks noChangeArrowheads="1"/>
          </p:cNvSpPr>
          <p:nvPr/>
        </p:nvSpPr>
        <p:spPr bwMode="auto">
          <a:xfrm>
            <a:off x="2935319" y="2089617"/>
            <a:ext cx="6537325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altLang="zh-CN" sz="6000" b="1" dirty="0">
                <a:solidFill>
                  <a:schemeClr val="bg1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  <a:latin typeface="Calibri" panose="020F0502020204030204" pitchFamily="34" charset="0"/>
              </a:rPr>
              <a:t>Безопасное поведение в горах</a:t>
            </a:r>
            <a:endParaRPr lang="zh-CN" altLang="en-US" sz="6000" b="1" dirty="0">
              <a:solidFill>
                <a:schemeClr val="bg1"/>
              </a:solidFill>
              <a:effectLst>
                <a:glow rad="101600">
                  <a:schemeClr val="bg2">
                    <a:lumMod val="50000"/>
                    <a:alpha val="60000"/>
                  </a:schemeClr>
                </a:glow>
              </a:effectLst>
              <a:latin typeface="Calibri" panose="020F050202020403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472113" y="4843463"/>
            <a:ext cx="93662" cy="1079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30913" y="4843463"/>
            <a:ext cx="93662" cy="1079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589713" y="4843463"/>
            <a:ext cx="93662" cy="1079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48513" y="4864100"/>
            <a:ext cx="93662" cy="109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3767138" y="1517650"/>
            <a:ext cx="1050925" cy="654050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445000" y="2117725"/>
            <a:ext cx="334963" cy="231775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585075" y="2811463"/>
            <a:ext cx="1050925" cy="655637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75650" y="3059113"/>
            <a:ext cx="334963" cy="231775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Дождь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Самая большая неприятность, которую может спровоцировать сильный ливень — это начало селевого потока. Он делает склоны и тропы скользкими, что существенно затрудняет и замедляет передвижение, а также может спровоцировать разного рода травмы. Кроме того, при длительном походе в дождливую погоду высок риск промокания и переохлаждения организма.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Чтобы </a:t>
            </a:r>
            <a:r>
              <a:rPr lang="ru-RU" dirty="0"/>
              <a:t>этого не допустить, вам необходимо соблюдать правила поведения в горах — уйти подальше от водоемов, медленно и осторожно передвигаться по тропам и склонам. От промокания и холода спасет теплая и водонепроницаемая одежда.</a:t>
            </a:r>
          </a:p>
        </p:txBody>
      </p:sp>
    </p:spTree>
    <p:extLst>
      <p:ext uri="{BB962C8B-B14F-4D97-AF65-F5344CB8AC3E}">
        <p14:creationId xmlns:p14="http://schemas.microsoft.com/office/powerpoint/2010/main" val="1303235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9075" y="2409824"/>
            <a:ext cx="4352925" cy="43529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Лавина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Главная задача туриста — это вовремя определить грядущий сход лавины. Признаки — падение мелких крупиц снега вниз по склону. Это значит, что сход лавины скорее всего уже начался. Чтобы не попасть в нее, вам нужно как можно скорее отойти в сторону или укрыться в выемке скалы.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Чтобы </a:t>
            </a:r>
            <a:r>
              <a:rPr lang="ru-RU" dirty="0"/>
              <a:t>выбраться живым, не нужно паниковать </a:t>
            </a:r>
            <a:endParaRPr lang="ru-RU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и </a:t>
            </a:r>
            <a:r>
              <a:rPr lang="ru-RU" dirty="0"/>
              <a:t>ни в коем случае не дайте себе уснуть, помните, </a:t>
            </a:r>
            <a:endParaRPr lang="ru-RU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что </a:t>
            </a:r>
            <a:r>
              <a:rPr lang="ru-RU" dirty="0"/>
              <a:t>вас ищут.</a:t>
            </a:r>
          </a:p>
        </p:txBody>
      </p:sp>
    </p:spTree>
    <p:extLst>
      <p:ext uri="{BB962C8B-B14F-4D97-AF65-F5344CB8AC3E}">
        <p14:creationId xmlns:p14="http://schemas.microsoft.com/office/powerpoint/2010/main" val="3981213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Гроза и молния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Самые явные признаки приближения грозы — это духота, отсутствие ветра и скопление темно-серых облаков на небе. Чаще всего гроза бывает во второй половине дня. Молнией поражаются горные </a:t>
            </a:r>
            <a:r>
              <a:rPr lang="ru-RU" dirty="0" smtClean="0"/>
              <a:t>вершины. Старайтесь </a:t>
            </a:r>
            <a:r>
              <a:rPr lang="ru-RU" dirty="0"/>
              <a:t>избегать таких мест.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488" y="3131013"/>
            <a:ext cx="4371023" cy="366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36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Гроза и молния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12382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Как обезопасить себя в грозу: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 smtClean="0"/>
              <a:t>уйти </a:t>
            </a:r>
            <a:r>
              <a:rPr lang="ru-RU" dirty="0"/>
              <a:t>с открытого места, а если вы на горной вершине, немедленно спуститесь вниз;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отключить все электрические приборы (телефон, рацию);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найдите скальный навес или пещеру, натяните брезент, чтобы во время пережидания грозы вы не промокли и не промерзли, при этом соблюдайте дистанцию от стенок — не менее 1 метра и избегайте стока воды;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все снаряжение отложите в сторону;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категорически запрещено приближаться к любому водоему;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/>
              <a:t>присядьте на корточки, опустите голову, обхватите руками коленки, под ноги положите свернутый сухой коврик или веревку.</a:t>
            </a:r>
          </a:p>
        </p:txBody>
      </p:sp>
    </p:spTree>
    <p:extLst>
      <p:ext uri="{BB962C8B-B14F-4D97-AF65-F5344CB8AC3E}">
        <p14:creationId xmlns:p14="http://schemas.microsoft.com/office/powerpoint/2010/main" val="3300440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Камнепад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Резкие перепады температур, разрушение горных пород под воздействием растительности и воды — главные причины камнепадов в горах. Также падение камней может спровоцировать ветер, неосторожные действия людей, животных или птиц.</a:t>
            </a:r>
          </a:p>
          <a:p>
            <a:pPr marL="0" indent="0">
              <a:buNone/>
            </a:pPr>
            <a:r>
              <a:rPr lang="ru-RU" dirty="0"/>
              <a:t>Естественные места скатывания камней — кулуары, крутые русла высохших ручьев и желоба. Поэтому от этих мест нужно держаться </a:t>
            </a:r>
            <a:r>
              <a:rPr lang="ru-RU" dirty="0" smtClean="0"/>
              <a:t>подальше</a:t>
            </a:r>
            <a:r>
              <a:rPr lang="ru-RU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5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90925" y="3532504"/>
            <a:ext cx="4638675" cy="340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76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Экипировка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Для восхождения в горы вам необходимо взять несколько вещей и предметов, чтобы обеспечить максимальную безопасность.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 smtClean="0"/>
              <a:t>Солнцезащитные </a:t>
            </a:r>
            <a:r>
              <a:rPr lang="ru-RU" dirty="0"/>
              <a:t>очки защитят роговицу глаз от ожогов при нахождении на снежниках</a:t>
            </a:r>
            <a:r>
              <a:rPr lang="ru-RU" dirty="0" smtClean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 smtClean="0"/>
              <a:t>Для </a:t>
            </a:r>
            <a:r>
              <a:rPr lang="ru-RU" dirty="0"/>
              <a:t>облегчения передвижения в тумане можно воспользоваться палкой. Так вы не рискуете упасть в пропасть или наступить на какой-нибудь выступ, камень, который может привести к серьезным травмам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417" y="4803746"/>
            <a:ext cx="8205166" cy="2064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9166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Экипировка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 smtClean="0"/>
              <a:t>В </a:t>
            </a:r>
            <a:r>
              <a:rPr lang="ru-RU" dirty="0"/>
              <a:t>жаркие и солнечные дни надевайте светлый головной убор, он защитит от теплового удара</a:t>
            </a:r>
            <a:r>
              <a:rPr lang="ru-RU" dirty="0" smtClean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 smtClean="0"/>
              <a:t>Если </a:t>
            </a:r>
            <a:r>
              <a:rPr lang="ru-RU" dirty="0"/>
              <a:t>вы собрались в поход в холодное время года, обязательно запаситесь дополнительным комплектом теплого белья. Также запасная одежда необходима в случае промокания под дождем.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226" y="3528391"/>
            <a:ext cx="4974828" cy="332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299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45D0"/>
                </a:solidFill>
                <a:latin typeface="+mn-lt"/>
              </a:rPr>
              <a:t>В походе </a:t>
            </a:r>
            <a:r>
              <a:rPr lang="ru-RU" sz="4000" b="1" dirty="0">
                <a:solidFill>
                  <a:srgbClr val="0045D0"/>
                </a:solidFill>
                <a:latin typeface="+mn-lt"/>
              </a:rPr>
              <a:t>в </a:t>
            </a:r>
            <a:r>
              <a:rPr lang="ru-RU" sz="4000" b="1" dirty="0" smtClean="0">
                <a:solidFill>
                  <a:srgbClr val="0045D0"/>
                </a:solidFill>
                <a:latin typeface="+mn-lt"/>
              </a:rPr>
              <a:t>горы</a:t>
            </a:r>
            <a:endParaRPr lang="ru-RU" sz="4000" b="1" dirty="0">
              <a:solidFill>
                <a:srgbClr val="0045D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r>
              <a:rPr lang="ru-RU" dirty="0"/>
              <a:t>для передвижения следует выбирать наиболее безопасный маршрут, даже если он длиннее;</a:t>
            </a:r>
          </a:p>
          <a:p>
            <a:r>
              <a:rPr lang="ru-RU" dirty="0"/>
              <a:t> перед началом движения следует тщательно оценить возможные опасности, учитываю погодные условия и вероятность препятствий;</a:t>
            </a:r>
          </a:p>
          <a:p>
            <a:r>
              <a:rPr lang="ru-RU" dirty="0"/>
              <a:t>нужно быть готовым к неожиданностям и уметь распознавать приближающуюся опасность, принимаю своевременные меры предосторожности;</a:t>
            </a:r>
          </a:p>
          <a:p>
            <a:r>
              <a:rPr lang="ru-RU" dirty="0"/>
              <a:t>передвигаться нужно только группой, не допуская ее разделения;</a:t>
            </a:r>
          </a:p>
          <a:p>
            <a:r>
              <a:rPr lang="ru-RU" dirty="0"/>
              <a:t>темп движения нужно определять по слабейшему в группе;</a:t>
            </a:r>
          </a:p>
        </p:txBody>
      </p:sp>
    </p:spTree>
    <p:extLst>
      <p:ext uri="{BB962C8B-B14F-4D97-AF65-F5344CB8AC3E}">
        <p14:creationId xmlns:p14="http://schemas.microsoft.com/office/powerpoint/2010/main" val="36635597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0262"/>
          <a:stretch/>
        </p:blipFill>
        <p:spPr>
          <a:xfrm>
            <a:off x="7448550" y="3785692"/>
            <a:ext cx="4743450" cy="30818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45D0"/>
                </a:solidFill>
                <a:latin typeface="+mn-lt"/>
              </a:rPr>
              <a:t>В походе </a:t>
            </a:r>
            <a:r>
              <a:rPr lang="ru-RU" sz="4000" b="1" dirty="0">
                <a:solidFill>
                  <a:srgbClr val="0045D0"/>
                </a:solidFill>
                <a:latin typeface="+mn-lt"/>
              </a:rPr>
              <a:t>в </a:t>
            </a:r>
            <a:r>
              <a:rPr lang="ru-RU" sz="4000" b="1" dirty="0" smtClean="0">
                <a:solidFill>
                  <a:srgbClr val="0045D0"/>
                </a:solidFill>
                <a:latin typeface="+mn-lt"/>
              </a:rPr>
              <a:t>горы</a:t>
            </a:r>
            <a:endParaRPr lang="ru-RU" sz="4000" b="1" dirty="0">
              <a:solidFill>
                <a:srgbClr val="0045D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r>
              <a:rPr lang="ru-RU" dirty="0"/>
              <a:t>не стоит сокращать путь за счет безопасности;</a:t>
            </a:r>
          </a:p>
          <a:p>
            <a:r>
              <a:rPr lang="ru-RU" dirty="0"/>
              <a:t>не следует совершать переходы при плохой видимости (туман) или темное время суток;</a:t>
            </a:r>
          </a:p>
          <a:p>
            <a:r>
              <a:rPr lang="ru-RU" dirty="0"/>
              <a:t>преодолевать опасные участки, реки с быстрым течением и трещины следует только при наличие надежной страховки;</a:t>
            </a:r>
          </a:p>
          <a:p>
            <a:r>
              <a:rPr lang="ru-RU" dirty="0"/>
              <a:t>опасные скалистые участки нужно преодолевать только в случае крайней необходимости, строго соблюдая правила безопасности и </a:t>
            </a:r>
            <a:r>
              <a:rPr lang="ru-RU" dirty="0" smtClean="0"/>
              <a:t>страховки;</a:t>
            </a:r>
            <a:endParaRPr lang="ru-RU" dirty="0"/>
          </a:p>
          <a:p>
            <a:r>
              <a:rPr lang="ru-RU" dirty="0"/>
              <a:t>избегать переходов по склонам и желобам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со </a:t>
            </a:r>
            <a:r>
              <a:rPr lang="ru-RU" dirty="0"/>
              <a:t>свободнолежащими </a:t>
            </a:r>
            <a:r>
              <a:rPr lang="ru-RU" dirty="0" smtClean="0"/>
              <a:t>камнями.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328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45D0"/>
                </a:solidFill>
                <a:latin typeface="+mn-lt"/>
              </a:rPr>
              <a:t>Запомните!</a:t>
            </a:r>
            <a:endParaRPr lang="ru-RU" sz="4000" b="1" dirty="0">
              <a:solidFill>
                <a:srgbClr val="0045D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Горная местность — одна из самых непредсказуемых, поэтому прежде, чем пойти в поход, нужно все продумать до мелочей. При хорошей физической подготовке и соблюдении всех правил поведения, вы обеспечите максимальную безопасность для себя и своих коллег.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864" y="2854105"/>
            <a:ext cx="5638685" cy="400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02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Безопасность в горах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19042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Вы часто задавались вопросом: как происходит все в горах, куда и зачем идти, для чего мне это нужно, а самое главное, насколько безопасно то место, куда я направляюсь.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577" b="11288"/>
          <a:stretch/>
        </p:blipFill>
        <p:spPr>
          <a:xfrm>
            <a:off x="2796072" y="3213965"/>
            <a:ext cx="6610479" cy="364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195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>
            <a:spLocks noChangeArrowheads="1"/>
          </p:cNvSpPr>
          <p:nvPr/>
        </p:nvSpPr>
        <p:spPr bwMode="auto">
          <a:xfrm>
            <a:off x="3317875" y="1663700"/>
            <a:ext cx="6162675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ru-RU" altLang="zh-CN" sz="7200" b="1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anose="020F0502020204030204" pitchFamily="34" charset="0"/>
              </a:rPr>
              <a:t>Спасибо</a:t>
            </a:r>
          </a:p>
          <a:p>
            <a:pPr algn="ctr"/>
            <a:r>
              <a:rPr lang="ru-RU" altLang="zh-CN" sz="72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anose="020F0502020204030204" pitchFamily="34" charset="0"/>
              </a:rPr>
              <a:t>з</a:t>
            </a:r>
            <a:r>
              <a:rPr lang="ru-RU" altLang="zh-CN" sz="7200" b="1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anose="020F0502020204030204" pitchFamily="34" charset="0"/>
              </a:rPr>
              <a:t>а</a:t>
            </a:r>
          </a:p>
          <a:p>
            <a:pPr algn="ctr"/>
            <a:r>
              <a:rPr lang="ru-RU" altLang="zh-CN" sz="7200" b="1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anose="020F0502020204030204" pitchFamily="34" charset="0"/>
              </a:rPr>
              <a:t>внимание</a:t>
            </a:r>
            <a:endParaRPr lang="zh-CN" altLang="en-US" sz="7200" b="1" dirty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alibri" panose="020F050202020403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281613" y="5402263"/>
            <a:ext cx="93662" cy="109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840413" y="5402263"/>
            <a:ext cx="93662" cy="109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399213" y="5402263"/>
            <a:ext cx="93662" cy="109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958013" y="5424488"/>
            <a:ext cx="93662" cy="109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Безопасность в горах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Собираясь в горы нужно максимально продумать все до мелочей, ведь все, что вы возьмете с собой, будет лежать у вас за спиной. Не нужно набирать много лишних вещей, это повысит нагрузку на спину, что крайне нежелательно во время горных восхождений. При походе в холодное время года вещи обязательно должны быть теплыми, чтобы исключить риск промерзания и обморожения. В теплый сезон ориентируйтесь по погоде.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334" y="3255386"/>
            <a:ext cx="7936494" cy="431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508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По технике безопасности в горах запрещено: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/>
              <a:t>запускать ракеты, стрелять, громко кричать, петь — эти действия могут вызвать обвал, лавину, камнепад;</a:t>
            </a:r>
          </a:p>
          <a:p>
            <a:pPr>
              <a:lnSpc>
                <a:spcPct val="100000"/>
              </a:lnSpc>
            </a:pPr>
            <a:r>
              <a:rPr lang="ru-RU" dirty="0" smtClean="0"/>
              <a:t>нельзя </a:t>
            </a:r>
            <a:r>
              <a:rPr lang="ru-RU" dirty="0"/>
              <a:t>подниматься по крутым травянистым склонам и осыпям, лучше держаться близко друг к другу или серпантином;</a:t>
            </a:r>
          </a:p>
          <a:p>
            <a:pPr>
              <a:lnSpc>
                <a:spcPct val="100000"/>
              </a:lnSpc>
            </a:pPr>
            <a:r>
              <a:rPr lang="ru-RU" dirty="0"/>
              <a:t>запрещено заходить в ледниковые гроты, спускаться в ледниковые трещины.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>
                <a:solidFill>
                  <a:srgbClr val="0045D0"/>
                </a:solidFill>
              </a:rPr>
              <a:t>Все это чревато серьезными последствиями — можно получить серьезные травмы или погибнуть.</a:t>
            </a:r>
          </a:p>
        </p:txBody>
      </p:sp>
    </p:spTree>
    <p:extLst>
      <p:ext uri="{BB962C8B-B14F-4D97-AF65-F5344CB8AC3E}">
        <p14:creationId xmlns:p14="http://schemas.microsoft.com/office/powerpoint/2010/main" val="2664342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45D0"/>
                </a:solidFill>
                <a:latin typeface="+mn-lt"/>
              </a:rPr>
              <a:t>Два </a:t>
            </a:r>
            <a:r>
              <a:rPr lang="ru-RU" sz="4000" b="1" dirty="0">
                <a:solidFill>
                  <a:srgbClr val="0045D0"/>
                </a:solidFill>
                <a:latin typeface="+mn-lt"/>
              </a:rPr>
              <a:t>типа </a:t>
            </a:r>
            <a:r>
              <a:rPr lang="ru-RU" sz="4000" b="1" dirty="0" smtClean="0">
                <a:solidFill>
                  <a:srgbClr val="0045D0"/>
                </a:solidFill>
                <a:latin typeface="+mn-lt"/>
              </a:rPr>
              <a:t>опасностей в горах</a:t>
            </a:r>
            <a:r>
              <a:rPr lang="ru-RU" sz="4000" b="1" dirty="0">
                <a:solidFill>
                  <a:srgbClr val="0045D0"/>
                </a:solidFill>
                <a:latin typeface="+mn-lt"/>
              </a:rPr>
              <a:t/>
            </a:r>
            <a:br>
              <a:rPr lang="ru-RU" sz="4000" b="1" dirty="0">
                <a:solidFill>
                  <a:srgbClr val="0045D0"/>
                </a:solidFill>
                <a:latin typeface="+mn-lt"/>
              </a:rPr>
            </a:br>
            <a:endParaRPr lang="ru-RU" sz="4000" b="1" dirty="0">
              <a:solidFill>
                <a:srgbClr val="0045D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/>
              <a:t>одни связаны с неправильным использованием снаряжения и нарушением правил безопасного поведения в горах;</a:t>
            </a:r>
          </a:p>
          <a:p>
            <a:pPr>
              <a:lnSpc>
                <a:spcPct val="100000"/>
              </a:lnSpc>
            </a:pPr>
            <a:r>
              <a:rPr lang="ru-RU" dirty="0"/>
              <a:t>другие — вызваны факторами окружающей среды, их сложно предупредить и предвидеть.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466547"/>
            <a:ext cx="12192000" cy="339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80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Ветер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Порывистый и сильный ветер в горах — явление частое. Чем больше высота, тем сильнее ветер воздействует на человека. На высоте свыше 4 тыс. </a:t>
            </a:r>
            <a:r>
              <a:rPr lang="ru-RU" dirty="0" smtClean="0"/>
              <a:t>метров </a:t>
            </a:r>
            <a:r>
              <a:rPr lang="ru-RU" dirty="0"/>
              <a:t>ветер может спровоцировать падение или срыв с горы.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Пурга </a:t>
            </a:r>
            <a:r>
              <a:rPr lang="ru-RU" dirty="0"/>
              <a:t>и буран снижают видимость и негативно влияют на нервную систему, поэтому повышается риск переохлаждения организма. При сильном встречном ветре снижается скорость передвижения, быстрее истощается организм и возникают проблемы с дыханием.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4404" y="4880723"/>
            <a:ext cx="4943192" cy="19772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298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Ветер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В </a:t>
            </a:r>
            <a:r>
              <a:rPr lang="ru-RU" dirty="0"/>
              <a:t>таких условиях передвижение становится не только трудным, но и опасным для жизни. Чтобы избежать этого, лучше переждать, пока ветер утихнет, а для того, чтобы не околеть от холода на снежниках можно слепить из снега убежище. Для фиксации конструкции используют палки, лыжи и другие предметы. В таком убежище вы сможете защититься от переохлаждения и обморожения.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457" y="3243952"/>
            <a:ext cx="5422396" cy="361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8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Температура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При повышенной температуре высок риск получения теплового удара, при низкой происходит переохлаждение или обморожение. Чтобы этого не допустить, в жаркую погоду нужно носить головные уборы. На случай похолодания иметь запасной комплект теплой одежды.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/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Защитную роль выполняют головные уборы с козырьками, повязанные на шею или голову платки. Для лица можно воспользоваться кремом от загара, а для защиты губ — гигиенической помадой.</a:t>
            </a:r>
          </a:p>
        </p:txBody>
      </p:sp>
    </p:spTree>
    <p:extLst>
      <p:ext uri="{BB962C8B-B14F-4D97-AF65-F5344CB8AC3E}">
        <p14:creationId xmlns:p14="http://schemas.microsoft.com/office/powerpoint/2010/main" val="392762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2895"/>
          </a:xfrm>
        </p:spPr>
        <p:txBody>
          <a:bodyPr/>
          <a:lstStyle/>
          <a:p>
            <a:r>
              <a:rPr lang="ru-RU" sz="4000" b="1" dirty="0">
                <a:solidFill>
                  <a:srgbClr val="0045D0"/>
                </a:solidFill>
                <a:latin typeface="+mn-lt"/>
              </a:rPr>
              <a:t>Туман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5257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/>
              <a:t>Это одно из самых частых явлений, с которым можно столкнуться в утреннее или вечернее время в горах. Поэтому старайтесь в это время суток избегать передвижения. Лучше дождаться, когда он развеется.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5969"/>
            <a:ext cx="12192000" cy="550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45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1074</Words>
  <Application>Microsoft Office PowerPoint</Application>
  <PresentationFormat>Широкоэкранный</PresentationFormat>
  <Paragraphs>70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宋体</vt:lpstr>
      <vt:lpstr>Arial</vt:lpstr>
      <vt:lpstr>Calibri</vt:lpstr>
      <vt:lpstr>Calibri Light</vt:lpstr>
      <vt:lpstr>Office 主题</vt:lpstr>
      <vt:lpstr>Презентация PowerPoint</vt:lpstr>
      <vt:lpstr>Безопасность в горах</vt:lpstr>
      <vt:lpstr>Безопасность в горах</vt:lpstr>
      <vt:lpstr>По технике безопасности в горах запрещено:</vt:lpstr>
      <vt:lpstr>Два типа опасностей в горах </vt:lpstr>
      <vt:lpstr>Ветер</vt:lpstr>
      <vt:lpstr>Ветер</vt:lpstr>
      <vt:lpstr>Температура</vt:lpstr>
      <vt:lpstr>Туман</vt:lpstr>
      <vt:lpstr>Дождь</vt:lpstr>
      <vt:lpstr>Лавина</vt:lpstr>
      <vt:lpstr>Гроза и молния</vt:lpstr>
      <vt:lpstr>Гроза и молния</vt:lpstr>
      <vt:lpstr>Камнепад</vt:lpstr>
      <vt:lpstr>Экипировка</vt:lpstr>
      <vt:lpstr>Экипировка</vt:lpstr>
      <vt:lpstr>В походе в горы</vt:lpstr>
      <vt:lpstr>В походе в горы</vt:lpstr>
      <vt:lpstr>Запомните!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74</cp:revision>
  <dcterms:created xsi:type="dcterms:W3CDTF">2015-09-12T01:45:00Z</dcterms:created>
  <dcterms:modified xsi:type="dcterms:W3CDTF">2023-11-14T11:24:21Z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