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57" r:id="rId3"/>
    <p:sldId id="259" r:id="rId4"/>
    <p:sldId id="260" r:id="rId5"/>
    <p:sldId id="261" r:id="rId6"/>
    <p:sldId id="275" r:id="rId7"/>
    <p:sldId id="263" r:id="rId8"/>
    <p:sldId id="267" r:id="rId9"/>
    <p:sldId id="268" r:id="rId10"/>
    <p:sldId id="287" r:id="rId11"/>
    <p:sldId id="289" r:id="rId12"/>
    <p:sldId id="264" r:id="rId13"/>
    <p:sldId id="276" r:id="rId14"/>
    <p:sldId id="290" r:id="rId15"/>
    <p:sldId id="288" r:id="rId16"/>
    <p:sldId id="277" r:id="rId17"/>
    <p:sldId id="291" r:id="rId18"/>
    <p:sldId id="292" r:id="rId19"/>
    <p:sldId id="293" r:id="rId20"/>
    <p:sldId id="282" r:id="rId21"/>
    <p:sldId id="283" r:id="rId22"/>
    <p:sldId id="284" r:id="rId23"/>
    <p:sldId id="25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000000"/>
    <a:srgbClr val="473B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3" d="100"/>
          <a:sy n="113" d="100"/>
        </p:scale>
        <p:origin x="145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046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5373688"/>
            <a:ext cx="6048375" cy="750887"/>
          </a:xfr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6094413"/>
            <a:ext cx="6048375" cy="503237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19925" y="1412875"/>
            <a:ext cx="1800225" cy="53292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19250" y="1412875"/>
            <a:ext cx="5248275" cy="53292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19250" y="1989138"/>
            <a:ext cx="352425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95900" y="1989138"/>
            <a:ext cx="3524250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412875"/>
            <a:ext cx="633571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0" y="1989138"/>
            <a:ext cx="72009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708920"/>
            <a:ext cx="8568952" cy="561975"/>
          </a:xfrm>
          <a:noFill/>
        </p:spPr>
        <p:txBody>
          <a:bodyPr/>
          <a:lstStyle/>
          <a:p>
            <a:pPr algn="ctr"/>
            <a:r>
              <a:rPr lang="ru-RU" sz="5400" dirty="0">
                <a:ln>
                  <a:solidFill>
                    <a:schemeClr val="tx1"/>
                  </a:solidFill>
                </a:ln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Пожарная безопасность в природной среде</a:t>
            </a:r>
            <a:endParaRPr lang="uk-UA" sz="5400" dirty="0" smtClean="0">
              <a:ln>
                <a:solidFill>
                  <a:schemeClr val="tx1"/>
                </a:solidFill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124744"/>
            <a:ext cx="7560840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пожароопасный период в</a:t>
            </a:r>
            <a:b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лесу категорически запрещается: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выжигать </a:t>
            </a:r>
            <a:r>
              <a:rPr lang="ru-RU" sz="2000" dirty="0">
                <a:solidFill>
                  <a:srgbClr val="4D4D4D"/>
                </a:solidFill>
              </a:rPr>
              <a:t>сухую траву на лесных полянах, в садах, на полях, под деревьями;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поджигать </a:t>
            </a:r>
            <a:r>
              <a:rPr lang="ru-RU" sz="2000" dirty="0">
                <a:solidFill>
                  <a:srgbClr val="4D4D4D"/>
                </a:solidFill>
              </a:rPr>
              <a:t>камыш;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разводить </a:t>
            </a:r>
            <a:r>
              <a:rPr lang="ru-RU" sz="2000" dirty="0">
                <a:solidFill>
                  <a:srgbClr val="4D4D4D"/>
                </a:solidFill>
              </a:rPr>
              <a:t>костёр с помощью легковоспламеняющихся жидкостей или </a:t>
            </a:r>
            <a:r>
              <a:rPr lang="ru-RU" sz="2000" dirty="0" smtClean="0">
                <a:solidFill>
                  <a:srgbClr val="4D4D4D"/>
                </a:solidFill>
              </a:rPr>
              <a:t>в ветреную </a:t>
            </a:r>
            <a:r>
              <a:rPr lang="ru-RU" sz="2000" dirty="0">
                <a:solidFill>
                  <a:srgbClr val="4D4D4D"/>
                </a:solidFill>
              </a:rPr>
              <a:t>погоду;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оставлять </a:t>
            </a:r>
            <a:r>
              <a:rPr lang="ru-RU" sz="2000" dirty="0">
                <a:solidFill>
                  <a:srgbClr val="4D4D4D"/>
                </a:solidFill>
              </a:rPr>
              <a:t>костёр без присмотра или непотушенным после покидания стоянки.</a:t>
            </a:r>
            <a:endParaRPr lang="uk-UA" sz="2000" dirty="0" smtClean="0">
              <a:solidFill>
                <a:srgbClr val="4D4D4D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4149080"/>
            <a:ext cx="4572000" cy="289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33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78" b="9097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12" t="4939" r="3863" b="10547"/>
          <a:stretch/>
        </p:blipFill>
        <p:spPr>
          <a:xfrm>
            <a:off x="1835696" y="3901096"/>
            <a:ext cx="5809685" cy="2937481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124744"/>
            <a:ext cx="7560840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пожароопасный период в</a:t>
            </a:r>
            <a:b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лесу категорически запрещается: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разводить </a:t>
            </a:r>
            <a:r>
              <a:rPr lang="ru-RU" sz="2000" dirty="0">
                <a:solidFill>
                  <a:srgbClr val="4D4D4D"/>
                </a:solidFill>
              </a:rPr>
              <a:t>костры, использовать мангалы, другие приспособления для </a:t>
            </a:r>
            <a:r>
              <a:rPr lang="ru-RU" sz="2000" dirty="0" smtClean="0">
                <a:solidFill>
                  <a:srgbClr val="4D4D4D"/>
                </a:solidFill>
              </a:rPr>
              <a:t>приготовления пищи</a:t>
            </a:r>
            <a:r>
              <a:rPr lang="ru-RU" sz="2000" dirty="0">
                <a:solidFill>
                  <a:srgbClr val="4D4D4D"/>
                </a:solidFill>
              </a:rPr>
              <a:t>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курить</a:t>
            </a:r>
            <a:r>
              <a:rPr lang="ru-RU" sz="2000" dirty="0">
                <a:solidFill>
                  <a:srgbClr val="4D4D4D"/>
                </a:solidFill>
              </a:rPr>
              <a:t>, </a:t>
            </a:r>
            <a:r>
              <a:rPr lang="ru-RU" sz="2000" dirty="0" smtClean="0">
                <a:solidFill>
                  <a:srgbClr val="4D4D4D"/>
                </a:solidFill>
              </a:rPr>
              <a:t>вытряхивать </a:t>
            </a:r>
            <a:r>
              <a:rPr lang="ru-RU" sz="2000" dirty="0">
                <a:solidFill>
                  <a:srgbClr val="4D4D4D"/>
                </a:solidFill>
              </a:rPr>
              <a:t>из курительных </a:t>
            </a:r>
            <a:r>
              <a:rPr lang="ru-RU" sz="2000" dirty="0" smtClean="0">
                <a:solidFill>
                  <a:srgbClr val="4D4D4D"/>
                </a:solidFill>
              </a:rPr>
              <a:t>трубок горячую </a:t>
            </a:r>
            <a:r>
              <a:rPr lang="ru-RU" sz="2000" dirty="0">
                <a:solidFill>
                  <a:srgbClr val="4D4D4D"/>
                </a:solidFill>
              </a:rPr>
              <a:t>золу;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4D4D4D"/>
                </a:solidFill>
              </a:rPr>
              <a:t>• стрелять из оружия, использовать </a:t>
            </a:r>
            <a:r>
              <a:rPr lang="ru-RU" sz="2000" dirty="0" smtClean="0">
                <a:solidFill>
                  <a:srgbClr val="4D4D4D"/>
                </a:solidFill>
              </a:rPr>
              <a:t>пиротехнические изделия;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оставлять </a:t>
            </a:r>
            <a:r>
              <a:rPr lang="ru-RU" sz="2000" dirty="0">
                <a:solidFill>
                  <a:srgbClr val="4D4D4D"/>
                </a:solidFill>
              </a:rPr>
              <a:t>в лесу промасленный или пропитанный бензином, керосином и </a:t>
            </a:r>
            <a:r>
              <a:rPr lang="ru-RU" sz="2000" dirty="0" smtClean="0">
                <a:solidFill>
                  <a:srgbClr val="4D4D4D"/>
                </a:solidFill>
              </a:rPr>
              <a:t>иными горючими </a:t>
            </a:r>
            <a:r>
              <a:rPr lang="ru-RU" sz="2000" dirty="0">
                <a:solidFill>
                  <a:srgbClr val="4D4D4D"/>
                </a:solidFill>
              </a:rPr>
              <a:t>веществами обтирочный </a:t>
            </a:r>
            <a:r>
              <a:rPr lang="ru-RU" sz="2000" dirty="0" smtClean="0">
                <a:solidFill>
                  <a:srgbClr val="4D4D4D"/>
                </a:solidFill>
              </a:rPr>
              <a:t>материал</a:t>
            </a:r>
            <a:r>
              <a:rPr lang="ru-RU" sz="2000" dirty="0">
                <a:solidFill>
                  <a:srgbClr val="4D4D4D"/>
                </a:solidFill>
              </a:rPr>
              <a:t>.</a:t>
            </a:r>
            <a:endParaRPr lang="ru-RU" sz="2000" dirty="0" smtClean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684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512" y="4114474"/>
            <a:ext cx="5878984" cy="2743526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195388"/>
            <a:ext cx="7200800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Пожарная безопасность в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пожароопасный период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/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 Если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в конкретной местности введён особый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противопожарный режим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, категорически запрещается посещение лесов до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его отмены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.</a:t>
            </a:r>
          </a:p>
          <a:p>
            <a:pPr marL="0" indent="0">
              <a:buNone/>
            </a:pP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• Если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вы обнаружили в лесу пожар, немедленно сообщите об</a:t>
            </a:r>
          </a:p>
          <a:p>
            <a:pPr marL="0" indent="0">
              <a:buNone/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этом в службу спасения, в администрацию сельского округа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или в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лесничество. </a:t>
            </a:r>
            <a:endParaRPr lang="ru-RU" altLang="ko-KR" sz="2000" dirty="0" smtClean="0">
              <a:solidFill>
                <a:srgbClr val="4D4D4D"/>
              </a:solidFill>
              <a:ea typeface="굴림" charset="-127"/>
            </a:endParaRPr>
          </a:p>
          <a:p>
            <a:pPr marL="0" indent="0">
              <a:buNone/>
            </a:pPr>
            <a:r>
              <a:rPr lang="ru-RU" altLang="ko-KR" sz="2400" dirty="0" smtClean="0">
                <a:solidFill>
                  <a:srgbClr val="FF0000"/>
                </a:solidFill>
                <a:ea typeface="굴림" charset="-127"/>
              </a:rPr>
              <a:t>Запомните </a:t>
            </a:r>
            <a:r>
              <a:rPr lang="ru-RU" altLang="ko-KR" sz="2400" dirty="0">
                <a:solidFill>
                  <a:srgbClr val="FF0000"/>
                </a:solidFill>
                <a:ea typeface="굴림" charset="-127"/>
              </a:rPr>
              <a:t>два номера, на которые </a:t>
            </a:r>
            <a:r>
              <a:rPr lang="ru-RU" altLang="ko-KR" sz="2400" dirty="0" smtClean="0">
                <a:solidFill>
                  <a:srgbClr val="FF0000"/>
                </a:solidFill>
                <a:ea typeface="굴림" charset="-127"/>
              </a:rPr>
              <a:t>следует звонить </a:t>
            </a:r>
            <a:r>
              <a:rPr lang="ru-RU" altLang="ko-KR" sz="2400" dirty="0">
                <a:solidFill>
                  <a:srgbClr val="FF0000"/>
                </a:solidFill>
                <a:ea typeface="굴림" charset="-127"/>
              </a:rPr>
              <a:t>в случае лесного пожара: </a:t>
            </a:r>
            <a:r>
              <a:rPr lang="ru-RU" altLang="ko-KR" sz="2400" dirty="0" smtClean="0">
                <a:solidFill>
                  <a:srgbClr val="FF0000"/>
                </a:solidFill>
                <a:ea typeface="굴림" charset="-127"/>
              </a:rPr>
              <a:t>101 </a:t>
            </a:r>
            <a:r>
              <a:rPr lang="ru-RU" altLang="ko-KR" sz="2400" dirty="0">
                <a:solidFill>
                  <a:srgbClr val="FF0000"/>
                </a:solidFill>
                <a:ea typeface="굴림" charset="-127"/>
              </a:rPr>
              <a:t>и </a:t>
            </a:r>
            <a:r>
              <a:rPr lang="ru-RU" altLang="ko-KR" sz="2400" dirty="0" smtClean="0">
                <a:solidFill>
                  <a:srgbClr val="FF0000"/>
                </a:solidFill>
                <a:ea typeface="굴림" charset="-127"/>
              </a:rPr>
              <a:t>112.</a:t>
            </a:r>
            <a:endParaRPr lang="ru-RU" altLang="ko-KR" sz="2400" dirty="0">
              <a:solidFill>
                <a:srgbClr val="4D4D4D"/>
              </a:solidFill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1476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95388"/>
            <a:ext cx="8604448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Правила пожарной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безопасности в лесу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Осторожно обращайтесь с огнём. Не бросайте на землю непогашенные спички и окурки. Нельзя разводить огонь в местах с сухой травой или мхом, на лесосеке с множеством сухих веток, под кронами деревьев, на местах старых пожаров. Выбрав место для костра, аккуратно снимите верхний слой дёрна и сложите его неподалёку, а на расчищенном участке разведите огонь. </a:t>
            </a:r>
            <a:endParaRPr lang="ru-RU" altLang="ko-KR" sz="2000" dirty="0" smtClean="0">
              <a:solidFill>
                <a:srgbClr val="4D4D4D"/>
              </a:solidFill>
              <a:ea typeface="굴림" charset="-127"/>
            </a:endParaRPr>
          </a:p>
          <a:p>
            <a:pPr marL="0" indent="0">
              <a:buNone/>
            </a:pPr>
            <a:r>
              <a:rPr lang="ru-RU" sz="2000" dirty="0">
                <a:solidFill>
                  <a:srgbClr val="4D4D4D"/>
                </a:solidFill>
              </a:rPr>
              <a:t>Перед уходом со стоянки костёр обязательно залейте водой, а если воды нет, засыпьте кострище слоем земли, а потом положите снятый дёрн. </a:t>
            </a:r>
            <a:endParaRPr lang="uk-UA" sz="2000" dirty="0" smtClean="0">
              <a:solidFill>
                <a:srgbClr val="473B9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415"/>
          <a:stretch/>
        </p:blipFill>
        <p:spPr>
          <a:xfrm>
            <a:off x="3989415" y="4869160"/>
            <a:ext cx="3587097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31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95388"/>
            <a:ext cx="8604448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Правила пожарной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безопасности в лесу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Приезжая в лес на автомобиле или мотоцикле, следите, чтобы из выхлопной трубы не вылетали искры, которые тоже могут стать причиной пожара. Если вам необходимо подремонтировать машину (или любую другую технику), ни в коем случае не оставляйте после себя промасленные или покрытые жиром тряпки и ветошь: в определённых условиях они способны к самовозгоранию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.</a:t>
            </a:r>
          </a:p>
          <a:p>
            <a:pPr marL="0" indent="0">
              <a:buNone/>
            </a:pP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Не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оставляйте в лесу мусор, особенно стеклянные банки или бутылки. Осколок стекла может, как линза, сфокусировать солнечные лучи и вызвать крупный лесной пожар.</a:t>
            </a:r>
          </a:p>
          <a:p>
            <a:pPr marL="0" indent="0">
              <a:buNone/>
            </a:pPr>
            <a:endParaRPr lang="ru-RU" altLang="ko-KR" sz="2000" dirty="0">
              <a:solidFill>
                <a:srgbClr val="4D4D4D"/>
              </a:solidFill>
              <a:ea typeface="굴림" charset="-127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145" b="71875" l="1563" r="997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2141" b="28822"/>
          <a:stretch/>
        </p:blipFill>
        <p:spPr>
          <a:xfrm>
            <a:off x="2555776" y="5013176"/>
            <a:ext cx="3888432" cy="190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47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195388"/>
            <a:ext cx="7200800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Признаки лесного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пожара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устойчивый запах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гари; </a:t>
            </a:r>
          </a:p>
          <a:p>
            <a:pPr>
              <a:spcBef>
                <a:spcPts val="0"/>
              </a:spcBef>
            </a:pPr>
            <a:r>
              <a:rPr lang="ru-RU" altLang="ko-KR" sz="2000" dirty="0" err="1" smtClean="0">
                <a:solidFill>
                  <a:srgbClr val="4D4D4D"/>
                </a:solidFill>
                <a:ea typeface="굴림" charset="-127"/>
              </a:rPr>
              <a:t>туманообразный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 дым;</a:t>
            </a:r>
            <a:endParaRPr lang="ru-RU" altLang="ko-KR" sz="2000" dirty="0">
              <a:solidFill>
                <a:srgbClr val="4D4D4D"/>
              </a:solidFill>
              <a:ea typeface="굴림" charset="-127"/>
            </a:endParaRPr>
          </a:p>
          <a:p>
            <a:pPr>
              <a:spcBef>
                <a:spcPts val="0"/>
              </a:spcBef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беспокойное поведение птиц, животных, насекомых, их миграции в одну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сторону;</a:t>
            </a:r>
            <a:endParaRPr lang="ru-RU" altLang="ko-KR" sz="2000" dirty="0">
              <a:solidFill>
                <a:srgbClr val="4D4D4D"/>
              </a:solidFill>
              <a:ea typeface="굴림" charset="-127"/>
            </a:endParaRPr>
          </a:p>
          <a:p>
            <a:pPr>
              <a:spcBef>
                <a:spcPts val="0"/>
              </a:spcBef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ночное зарево на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горизонте;</a:t>
            </a:r>
            <a:endParaRPr lang="uk-UA" sz="20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824" y="3823463"/>
            <a:ext cx="7812360" cy="3034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4097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4079384"/>
            <a:ext cx="3704822" cy="2778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195388"/>
            <a:ext cx="7776864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Что делать при пожаре в лесу?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Если вы обнаружили очаги возгорания, немедленно известите противопожарную службу по телефону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101 или112.</a:t>
            </a:r>
            <a:endParaRPr lang="ru-RU" altLang="ko-KR" sz="2000" dirty="0">
              <a:solidFill>
                <a:srgbClr val="4D4D4D"/>
              </a:solidFill>
              <a:ea typeface="굴림" charset="-127"/>
            </a:endParaRPr>
          </a:p>
          <a:p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Если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пожар небольшой, можно попытаться потушить пламя самостоятельно: его можно сбить, захлестывая ветками лиственных пород, заливая водой, забрасывая влажным грунтом, затаптывая ногами. </a:t>
            </a:r>
          </a:p>
        </p:txBody>
      </p:sp>
    </p:spTree>
    <p:extLst>
      <p:ext uri="{BB962C8B-B14F-4D97-AF65-F5344CB8AC3E}">
        <p14:creationId xmlns:p14="http://schemas.microsoft.com/office/powerpoint/2010/main" val="22165841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3934" y="4203773"/>
            <a:ext cx="4812196" cy="2654227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195388"/>
            <a:ext cx="7776864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Что делать при пожаре в лесу?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При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тушении пожара действуйте осмотрительно, не уходите далеко от дорог и просек, не теряйте из виду других участников.</a:t>
            </a:r>
          </a:p>
          <a:p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При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тушении торфяного пожара помните, что в зоне горения могут образовываться глубокие воронки, поэтому передвигаться следует осторожно, предварительно проверив глубину выгоревшего слоя.</a:t>
            </a:r>
          </a:p>
        </p:txBody>
      </p:sp>
    </p:spTree>
    <p:extLst>
      <p:ext uri="{BB962C8B-B14F-4D97-AF65-F5344CB8AC3E}">
        <p14:creationId xmlns:p14="http://schemas.microsoft.com/office/powerpoint/2010/main" val="410310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195388"/>
            <a:ext cx="7776864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Что делать при пожаре в лесу?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Если у вас нет возможности своими силами справиться с локализацией и тушением пожара:</a:t>
            </a:r>
          </a:p>
          <a:p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немедленно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предупредите всех находящихся поблизости о необходимости выхода из опасной зоны;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организуйте выход людей на дорогу или просеку, широкую поляну, к берегу реки или водоема, в поле;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выходите из опасной зоны быстро, перпендикулярно направлению движения огня;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если невозможно уйти от пожара, войдите в водоем или накройтесь мокрой одеждой;</a:t>
            </a:r>
          </a:p>
        </p:txBody>
      </p:sp>
    </p:spTree>
    <p:extLst>
      <p:ext uri="{BB962C8B-B14F-4D97-AF65-F5344CB8AC3E}">
        <p14:creationId xmlns:p14="http://schemas.microsoft.com/office/powerpoint/2010/main" val="2696677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195388"/>
            <a:ext cx="7776864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Что делать при пожаре в лесу?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Если у вас нет возможности своими силами справиться с локализацией и тушением пожара: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оказавшись на открытом пространстве или поляне, дышите, пригнувшись к земле, - там воздух менее задымлен;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рот и нос при этом прикройте ватно-марлевой повязкой или тканью;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после выхода из зоны пожара сообщите о месте, размерах и характере в противопожарную службу, администрацию населенного пункта, лесничество.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473" b="995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4477776"/>
            <a:ext cx="3960440" cy="238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74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2060848"/>
            <a:ext cx="7920880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ea typeface="굴림" charset="-127"/>
              </a:rPr>
              <a:t>Лесные пожары ежегодно возникают в лесах России на обширных площадях и нередко принимают характер стихийного бедствия, приводят к чрезвычайным ситуациям. По данным МЧС России, на территории лесного фонда Российской Федерации ежегодно регистрируется от 10 до 30 тыс. лесных пожаров, охватывающих площади от 0,2 до 2,5 млн га.</a:t>
            </a:r>
            <a:endParaRPr lang="uk-UA" sz="20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5980" y="4002718"/>
            <a:ext cx="5076056" cy="2855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195388"/>
            <a:ext cx="7345114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Последствия лесных пожаров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Лесные пожары уничтожают лесной фонд России, а в засушливые годы представляют чрезвычайную опасность для населения. Возникает непосредственная угроза уничтожения огнём населённых пунктов и объектов экономики, расположенных в лесных массивах. Лесные пожары приводят к сильному задымлению и загазованности атмосферы на территориях, удалённых от кромки леса.</a:t>
            </a:r>
            <a:endParaRPr lang="uk-UA" sz="2000" dirty="0" smtClean="0">
              <a:solidFill>
                <a:srgbClr val="473B9F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45024"/>
            <a:ext cx="9144000" cy="321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68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195388"/>
            <a:ext cx="7345114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Последствия лесных пожаров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Установлено, что очаги лесных пожаров возникают преимущественно в зонах, прилегающих к населённым пунктам и транспортным путям. Пожароопасные зоны, расположенные в 5—10 км от границ городов и посёлков, занимают весьма значительные площади.</a:t>
            </a:r>
            <a:endParaRPr lang="uk-UA" sz="2000" dirty="0" smtClean="0">
              <a:solidFill>
                <a:srgbClr val="473B9F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395" y="3651855"/>
            <a:ext cx="4809218" cy="3206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107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195388"/>
            <a:ext cx="7345114" cy="649287"/>
          </a:xfrm>
        </p:spPr>
        <p:txBody>
          <a:bodyPr/>
          <a:lstStyle/>
          <a:p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Помните!!!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dirty="0">
                <a:solidFill>
                  <a:srgbClr val="FF0000"/>
                </a:solidFill>
                <a:ea typeface="굴림" charset="-127"/>
              </a:rPr>
              <a:t>Соблюдение мер пожарной безопасности в лесу всем населением страны </a:t>
            </a:r>
            <a:r>
              <a:rPr lang="ru-RU" altLang="ko-KR" dirty="0" smtClean="0">
                <a:solidFill>
                  <a:srgbClr val="FF0000"/>
                </a:solidFill>
                <a:ea typeface="굴림" charset="-127"/>
              </a:rPr>
              <a:t>является </a:t>
            </a:r>
            <a:r>
              <a:rPr lang="ru-RU" altLang="ko-KR" dirty="0">
                <a:solidFill>
                  <a:srgbClr val="FF0000"/>
                </a:solidFill>
                <a:ea typeface="굴림" charset="-127"/>
              </a:rPr>
              <a:t>основой профилактики лесных пожаров.</a:t>
            </a:r>
            <a:endParaRPr lang="uk-UA" dirty="0" smtClean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0976" y="3406755"/>
            <a:ext cx="4314056" cy="3451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586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2348880"/>
            <a:ext cx="7056438" cy="719138"/>
          </a:xfrm>
        </p:spPr>
        <p:txBody>
          <a:bodyPr/>
          <a:lstStyle/>
          <a:p>
            <a:pPr algn="ctr" eaLnBrk="1" hangingPunct="1"/>
            <a:r>
              <a:rPr lang="ru-RU" sz="6000" b="1" dirty="0" smtClean="0">
                <a:solidFill>
                  <a:srgbClr val="473B9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  <a:br>
              <a:rPr lang="ru-RU" sz="6000" b="1" dirty="0" smtClean="0">
                <a:solidFill>
                  <a:srgbClr val="473B9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 smtClean="0">
                <a:solidFill>
                  <a:srgbClr val="473B9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</a:t>
            </a:r>
            <a:endParaRPr lang="en-US" sz="6000" b="1" dirty="0" smtClean="0">
              <a:solidFill>
                <a:srgbClr val="473B9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195388"/>
            <a:ext cx="6480175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Лесной пожар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Лесной пожар — это неконтролируемое горение растительности, стихийно распространяющееся по лесной территории.</a:t>
            </a:r>
          </a:p>
          <a:p>
            <a:pPr marL="0" indent="0">
              <a:buNone/>
            </a:pP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Опасность</a:t>
            </a:r>
            <a:r>
              <a:rPr lang="ru-RU" altLang="ko-KR" sz="2000" dirty="0" smtClean="0">
                <a:ea typeface="굴림" charset="-127"/>
              </a:rPr>
              <a:t> </a:t>
            </a:r>
            <a:r>
              <a:rPr lang="ru-RU" altLang="ko-KR" sz="2000" dirty="0">
                <a:ea typeface="굴림" charset="-127"/>
              </a:rPr>
              <a:t>возникновения пожаров в лесах существенно зависит от погодных условий и жизнедеятельности человека.</a:t>
            </a:r>
            <a:endParaRPr lang="uk-UA" sz="20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1702" y="3861048"/>
            <a:ext cx="6403470" cy="294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00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195388"/>
            <a:ext cx="6480175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Лесной пожар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Лесные пожары при сухой и ветреной погоде могут охватывать значительные территории. При жаркой погоде, если дождей не было в течение 2—3 недель, лес становится очень сухим и пожароопасным. В это время любое неосторожное обращение с огнём в лесу (брошенный окурок,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не затушенный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костёр </a:t>
            </a: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       и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т. д.) может вызвать пожар, который быстро распространится по лесной территории.</a:t>
            </a:r>
            <a:endParaRPr lang="uk-UA" sz="2000" dirty="0" smtClean="0">
              <a:solidFill>
                <a:srgbClr val="4D4D4D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4773" y="4284133"/>
            <a:ext cx="4097328" cy="2573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4361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195388"/>
            <a:ext cx="6911925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Причины возникновения лесных пожаров: 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 smtClean="0">
                <a:solidFill>
                  <a:srgbClr val="FF0000"/>
                </a:solidFill>
                <a:ea typeface="굴림" charset="-127"/>
              </a:rPr>
              <a:t>Установлено</a:t>
            </a: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, что до </a:t>
            </a:r>
            <a:r>
              <a:rPr lang="ru-RU" altLang="ko-KR" sz="2000" dirty="0" smtClean="0">
                <a:solidFill>
                  <a:srgbClr val="FF0000"/>
                </a:solidFill>
                <a:ea typeface="굴림" charset="-127"/>
              </a:rPr>
              <a:t>90</a:t>
            </a: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% лесных пожаров связано с жизнедеятельностью человека — с нарушением населением мер пожарной безопасности в лесной зоне</a:t>
            </a:r>
            <a:r>
              <a:rPr lang="ru-RU" altLang="ko-KR" sz="2000" dirty="0" smtClean="0">
                <a:solidFill>
                  <a:srgbClr val="FF0000"/>
                </a:solidFill>
                <a:ea typeface="굴림" charset="-127"/>
              </a:rPr>
              <a:t>.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000" dirty="0"/>
              <a:t>Н</a:t>
            </a:r>
            <a:r>
              <a:rPr lang="ru-RU" sz="2000" dirty="0" smtClean="0"/>
              <a:t>аиболее </a:t>
            </a:r>
            <a:r>
              <a:rPr lang="ru-RU" sz="2000" dirty="0"/>
              <a:t>часто местами возникновения </a:t>
            </a:r>
            <a:r>
              <a:rPr lang="ru-RU" sz="2000" dirty="0" smtClean="0"/>
              <a:t>лесных пожаров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000" dirty="0" smtClean="0"/>
              <a:t>являются</a:t>
            </a:r>
            <a:r>
              <a:rPr lang="ru-RU" sz="2000" dirty="0"/>
              <a:t>: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2000" dirty="0"/>
              <a:t>стоянки рыбаков, </a:t>
            </a:r>
            <a:endParaRPr lang="ru-RU" sz="2000" dirty="0" smtClean="0"/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2000" dirty="0" smtClean="0"/>
              <a:t>места</a:t>
            </a:r>
            <a:r>
              <a:rPr lang="ru-RU" sz="2000" dirty="0"/>
              <a:t>, посещаемые охотниками и туристами;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2000" dirty="0"/>
              <a:t>места традиционного отдыха населения;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2000" dirty="0"/>
              <a:t>обочины дорог общего пользования;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2000" dirty="0"/>
              <a:t>места лесозаготовок, включая дороги, по которым ведётся вывоз древесины.</a:t>
            </a:r>
          </a:p>
          <a:p>
            <a:pPr marL="0" indent="0">
              <a:buNone/>
            </a:pPr>
            <a:endParaRPr lang="uk-UA" sz="2000" dirty="0" smtClean="0"/>
          </a:p>
        </p:txBody>
      </p:sp>
    </p:spTree>
    <p:extLst>
      <p:ext uri="{BB962C8B-B14F-4D97-AF65-F5344CB8AC3E}">
        <p14:creationId xmlns:p14="http://schemas.microsoft.com/office/powerpoint/2010/main" val="3988699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195388"/>
            <a:ext cx="7920880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Причины возникновения лесных пожаров: 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неосторожное обращение с огнем туристов, охотников, рыбаков, грибников и других лиц при посещении лесов (костер, непогашенный окурок, не затушенная спичка, искры из глушителя автомобиля и т.д.) – </a:t>
            </a: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50–60 %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; 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 весенние и осенние неконтролируемые </a:t>
            </a:r>
            <a:r>
              <a:rPr lang="ru-RU" altLang="ko-KR" sz="2000" dirty="0" err="1">
                <a:solidFill>
                  <a:srgbClr val="4D4D4D"/>
                </a:solidFill>
                <a:ea typeface="굴림" charset="-127"/>
              </a:rPr>
              <a:t>сельхозпалы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 (выжигание сухой травы на сенокосах, отгонных пастбищах, а также стерни на полях) – до </a:t>
            </a: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15-20 %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; 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нарушение правил пожарной безопасности лесозаготовителями – </a:t>
            </a: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до 20 %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; </a:t>
            </a:r>
          </a:p>
          <a:p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грозовые разряды – </a:t>
            </a: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до 10–20 %.</a:t>
            </a:r>
          </a:p>
        </p:txBody>
      </p:sp>
    </p:spTree>
    <p:extLst>
      <p:ext uri="{BB962C8B-B14F-4D97-AF65-F5344CB8AC3E}">
        <p14:creationId xmlns:p14="http://schemas.microsoft.com/office/powerpoint/2010/main" val="291064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195388"/>
            <a:ext cx="6480175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Лесной пожар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В середине лета значительное число пожаров возникает в период сбора ягод и грибов, когда люди особенно часто бывают в лесу. Отмечено, что возникновение лесных пожаров имеет определённую сезонность. Поэтому выделяют </a:t>
            </a: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пожароопасный сезон.</a:t>
            </a:r>
            <a:endParaRPr lang="uk-UA" sz="2000" dirty="0" smtClean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181" y="3786858"/>
            <a:ext cx="4608512" cy="3071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9431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4149080"/>
            <a:ext cx="5472608" cy="2823461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195388"/>
            <a:ext cx="6480175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Пожароопасный сезон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Пожароопасный сезон — это период времени года с момента таяния снегового покрова в лесу до наступления устойчивой дождливой осенней погоды или образования снегового покрова. </a:t>
            </a:r>
            <a:endParaRPr lang="ru-RU" altLang="ko-KR" sz="2000" dirty="0" smtClean="0">
              <a:solidFill>
                <a:srgbClr val="FF0000"/>
              </a:solidFill>
              <a:ea typeface="굴림" charset="-127"/>
            </a:endParaRPr>
          </a:p>
          <a:p>
            <a:pPr marL="0" indent="0">
              <a:buNone/>
            </a:pPr>
            <a:r>
              <a:rPr lang="ru-RU" altLang="ko-KR" sz="2000" dirty="0" smtClean="0">
                <a:solidFill>
                  <a:srgbClr val="4D4D4D"/>
                </a:solidFill>
                <a:ea typeface="굴림" charset="-127"/>
              </a:rPr>
              <a:t>В </a:t>
            </a:r>
            <a:r>
              <a:rPr lang="ru-RU" altLang="ko-KR" sz="2000" dirty="0">
                <a:solidFill>
                  <a:srgbClr val="4D4D4D"/>
                </a:solidFill>
                <a:ea typeface="굴림" charset="-127"/>
              </a:rPr>
              <a:t>общей сложности пожароопасный сезон длится с апреля по ноябрь. Пожароопасный сезон разделяют на пожароопасные периоды и периоды отсутствия пожарной опасности. Период, в который выпадает более 3 мм осадков, считается непожароопасным. </a:t>
            </a:r>
            <a:endParaRPr lang="ru-RU" altLang="ko-KR" sz="2000" dirty="0" smtClean="0">
              <a:solidFill>
                <a:srgbClr val="4D4D4D"/>
              </a:solidFill>
              <a:ea typeface="굴림" charset="-127"/>
            </a:endParaRPr>
          </a:p>
          <a:p>
            <a:pPr marL="0" indent="0">
              <a:buNone/>
            </a:pPr>
            <a:r>
              <a:rPr lang="ru-RU" altLang="ko-KR" sz="2000" dirty="0" smtClean="0">
                <a:solidFill>
                  <a:srgbClr val="FF0000"/>
                </a:solidFill>
                <a:ea typeface="굴림" charset="-127"/>
              </a:rPr>
              <a:t>Наиболее пожароопасным                                                                  периодом считается                                                                                         </a:t>
            </a:r>
            <a:r>
              <a:rPr lang="ru-RU" altLang="ko-KR" sz="2000" dirty="0">
                <a:solidFill>
                  <a:srgbClr val="FF0000"/>
                </a:solidFill>
                <a:ea typeface="굴림" charset="-127"/>
              </a:rPr>
              <a:t>июль — август.</a:t>
            </a:r>
            <a:endParaRPr lang="uk-UA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664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124744"/>
            <a:ext cx="7560840" cy="649287"/>
          </a:xfrm>
        </p:spPr>
        <p:txBody>
          <a:bodyPr/>
          <a:lstStyle/>
          <a:p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пожароопасный период в</a:t>
            </a:r>
            <a:b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лесу категорически запрещается:</a:t>
            </a:r>
            <a:endParaRPr lang="uk-UA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060575"/>
            <a:ext cx="7704856" cy="4464050"/>
          </a:xfrm>
        </p:spPr>
        <p:txBody>
          <a:bodyPr/>
          <a:lstStyle/>
          <a:p>
            <a:pPr marL="0" indent="0"/>
            <a:r>
              <a:rPr lang="ru-RU" sz="2000" dirty="0" smtClean="0">
                <a:solidFill>
                  <a:srgbClr val="4D4D4D"/>
                </a:solidFill>
              </a:rPr>
              <a:t> бросать </a:t>
            </a:r>
            <a:r>
              <a:rPr lang="ru-RU" sz="2000" dirty="0">
                <a:solidFill>
                  <a:srgbClr val="4D4D4D"/>
                </a:solidFill>
              </a:rPr>
              <a:t>в лесу горящие спичи, окурки, тлеющие тряпки;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разводить </a:t>
            </a:r>
            <a:r>
              <a:rPr lang="ru-RU" sz="2000" dirty="0">
                <a:solidFill>
                  <a:srgbClr val="4D4D4D"/>
                </a:solidFill>
              </a:rPr>
              <a:t>костёр в густых зарослях и хвойном молодняке, под </a:t>
            </a:r>
            <a:r>
              <a:rPr lang="ru-RU" sz="2000" dirty="0" err="1" smtClean="0">
                <a:solidFill>
                  <a:srgbClr val="4D4D4D"/>
                </a:solidFill>
              </a:rPr>
              <a:t>низкосвисающими</a:t>
            </a:r>
            <a:r>
              <a:rPr lang="ru-RU" sz="2000" dirty="0" smtClean="0">
                <a:solidFill>
                  <a:srgbClr val="4D4D4D"/>
                </a:solidFill>
              </a:rPr>
              <a:t> кронами </a:t>
            </a:r>
            <a:r>
              <a:rPr lang="ru-RU" sz="2000" dirty="0">
                <a:solidFill>
                  <a:srgbClr val="4D4D4D"/>
                </a:solidFill>
              </a:rPr>
              <a:t>деревьев, рядом со складами древесины, торфа, в непосредственной </a:t>
            </a:r>
            <a:r>
              <a:rPr lang="ru-RU" sz="2000" dirty="0" smtClean="0">
                <a:solidFill>
                  <a:srgbClr val="4D4D4D"/>
                </a:solidFill>
              </a:rPr>
              <a:t>близости от </a:t>
            </a:r>
            <a:r>
              <a:rPr lang="ru-RU" sz="2000" dirty="0">
                <a:solidFill>
                  <a:srgbClr val="4D4D4D"/>
                </a:solidFill>
              </a:rPr>
              <a:t>созревших сельхозкультур;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4D4D4D"/>
                </a:solidFill>
              </a:rPr>
              <a:t>• оставлять </a:t>
            </a:r>
            <a:r>
              <a:rPr lang="ru-RU" sz="2000" dirty="0">
                <a:solidFill>
                  <a:srgbClr val="4D4D4D"/>
                </a:solidFill>
              </a:rPr>
              <a:t>в лесу </a:t>
            </a:r>
            <a:r>
              <a:rPr lang="ru-RU" sz="2000" dirty="0" err="1">
                <a:solidFill>
                  <a:srgbClr val="4D4D4D"/>
                </a:solidFill>
              </a:rPr>
              <a:t>самовозгораемый</a:t>
            </a:r>
            <a:r>
              <a:rPr lang="ru-RU" sz="2000" dirty="0">
                <a:solidFill>
                  <a:srgbClr val="4D4D4D"/>
                </a:solidFill>
              </a:rPr>
              <a:t> материал: тряпки и ветошь, пропитанные </a:t>
            </a:r>
            <a:r>
              <a:rPr lang="ru-RU" sz="2000" dirty="0" smtClean="0">
                <a:solidFill>
                  <a:srgbClr val="4D4D4D"/>
                </a:solidFill>
              </a:rPr>
              <a:t>маслом или </a:t>
            </a:r>
            <a:r>
              <a:rPr lang="ru-RU" sz="2000" dirty="0">
                <a:solidFill>
                  <a:srgbClr val="4D4D4D"/>
                </a:solidFill>
              </a:rPr>
              <a:t>бензином, стеклянную тару и посуду, которая в солнечную погоду может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4D4D4D"/>
                </a:solidFill>
              </a:rPr>
              <a:t>сфокусировать солнечный луч и воспламенить сухую растительность</a:t>
            </a:r>
            <a:r>
              <a:rPr lang="ru-RU" sz="2000" dirty="0" smtClean="0">
                <a:solidFill>
                  <a:srgbClr val="4D4D4D"/>
                </a:solidFill>
              </a:rPr>
              <a:t>;</a:t>
            </a:r>
            <a:endParaRPr lang="ru-RU" sz="2000" dirty="0">
              <a:solidFill>
                <a:srgbClr val="4D4D4D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120" b="8994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3933056"/>
            <a:ext cx="6130652" cy="420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16625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">
  <a:themeElements>
    <a:clrScheme name="template 9">
      <a:dk1>
        <a:srgbClr val="4D4D4D"/>
      </a:dk1>
      <a:lt1>
        <a:srgbClr val="FFFFFF"/>
      </a:lt1>
      <a:dk2>
        <a:srgbClr val="4D4D4D"/>
      </a:dk2>
      <a:lt2>
        <a:srgbClr val="473B9F"/>
      </a:lt2>
      <a:accent1>
        <a:srgbClr val="D7995B"/>
      </a:accent1>
      <a:accent2>
        <a:srgbClr val="C9CAE5"/>
      </a:accent2>
      <a:accent3>
        <a:srgbClr val="FFFFFF"/>
      </a:accent3>
      <a:accent4>
        <a:srgbClr val="404040"/>
      </a:accent4>
      <a:accent5>
        <a:srgbClr val="E8CAB5"/>
      </a:accent5>
      <a:accent6>
        <a:srgbClr val="B6B7CF"/>
      </a:accent6>
      <a:hlink>
        <a:srgbClr val="F5C0A3"/>
      </a:hlink>
      <a:folHlink>
        <a:srgbClr val="DDDDDD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0099FF"/>
        </a:lt2>
        <a:accent1>
          <a:srgbClr val="003399"/>
        </a:accent1>
        <a:accent2>
          <a:srgbClr val="CCECFF"/>
        </a:accent2>
        <a:accent3>
          <a:srgbClr val="FFFFFF"/>
        </a:accent3>
        <a:accent4>
          <a:srgbClr val="404040"/>
        </a:accent4>
        <a:accent5>
          <a:srgbClr val="AAADCA"/>
        </a:accent5>
        <a:accent6>
          <a:srgbClr val="B9D6E7"/>
        </a:accent6>
        <a:hlink>
          <a:srgbClr val="6699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FF66CC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FFB8E2"/>
        </a:accent5>
        <a:accent6>
          <a:srgbClr val="5C8AE7"/>
        </a:accent6>
        <a:hlink>
          <a:srgbClr val="FFCC9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CC0000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E2AAAA"/>
        </a:accent5>
        <a:accent6>
          <a:srgbClr val="5C8AE7"/>
        </a:accent6>
        <a:hlink>
          <a:srgbClr val="33C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CC0000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E2AAAA"/>
        </a:accent5>
        <a:accent6>
          <a:srgbClr val="5C8AE7"/>
        </a:accent6>
        <a:hlink>
          <a:srgbClr val="99C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33CCFF"/>
        </a:accent1>
        <a:accent2>
          <a:srgbClr val="6699FF"/>
        </a:accent2>
        <a:accent3>
          <a:srgbClr val="FFFFFF"/>
        </a:accent3>
        <a:accent4>
          <a:srgbClr val="404040"/>
        </a:accent4>
        <a:accent5>
          <a:srgbClr val="ADE2FF"/>
        </a:accent5>
        <a:accent6>
          <a:srgbClr val="5C8AE7"/>
        </a:accent6>
        <a:hlink>
          <a:srgbClr val="99C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6699FF"/>
        </a:accent1>
        <a:accent2>
          <a:srgbClr val="3399FF"/>
        </a:accent2>
        <a:accent3>
          <a:srgbClr val="FFFFFF"/>
        </a:accent3>
        <a:accent4>
          <a:srgbClr val="404040"/>
        </a:accent4>
        <a:accent5>
          <a:srgbClr val="B8CAFF"/>
        </a:accent5>
        <a:accent6>
          <a:srgbClr val="2D8AE7"/>
        </a:accent6>
        <a:hlink>
          <a:srgbClr val="99C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6699FF"/>
        </a:accent1>
        <a:accent2>
          <a:srgbClr val="3399FF"/>
        </a:accent2>
        <a:accent3>
          <a:srgbClr val="FFFFFF"/>
        </a:accent3>
        <a:accent4>
          <a:srgbClr val="404040"/>
        </a:accent4>
        <a:accent5>
          <a:srgbClr val="B8CAFF"/>
        </a:accent5>
        <a:accent6>
          <a:srgbClr val="2D8AE7"/>
        </a:accent6>
        <a:hlink>
          <a:srgbClr val="3333C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D7995B"/>
        </a:accent1>
        <a:accent2>
          <a:srgbClr val="3399FF"/>
        </a:accent2>
        <a:accent3>
          <a:srgbClr val="FFFFFF"/>
        </a:accent3>
        <a:accent4>
          <a:srgbClr val="404040"/>
        </a:accent4>
        <a:accent5>
          <a:srgbClr val="E8CAB5"/>
        </a:accent5>
        <a:accent6>
          <a:srgbClr val="2D8AE7"/>
        </a:accent6>
        <a:hlink>
          <a:srgbClr val="99CC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4D4D4D"/>
        </a:dk2>
        <a:lt2>
          <a:srgbClr val="473B9F"/>
        </a:lt2>
        <a:accent1>
          <a:srgbClr val="D7995B"/>
        </a:accent1>
        <a:accent2>
          <a:srgbClr val="C9CAE5"/>
        </a:accent2>
        <a:accent3>
          <a:srgbClr val="FFFFFF"/>
        </a:accent3>
        <a:accent4>
          <a:srgbClr val="404040"/>
        </a:accent4>
        <a:accent5>
          <a:srgbClr val="E8CAB5"/>
        </a:accent5>
        <a:accent6>
          <a:srgbClr val="B6B7CF"/>
        </a:accent6>
        <a:hlink>
          <a:srgbClr val="F5C0A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173</TotalTime>
  <Words>1242</Words>
  <Application>Microsoft Office PowerPoint</Application>
  <PresentationFormat>Экран (4:3)</PresentationFormat>
  <Paragraphs>82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굴림</vt:lpstr>
      <vt:lpstr>Arial</vt:lpstr>
      <vt:lpstr>Wingdings</vt:lpstr>
      <vt:lpstr>template</vt:lpstr>
      <vt:lpstr>Пожарная безопасность в природной среде</vt:lpstr>
      <vt:lpstr>Презентация PowerPoint</vt:lpstr>
      <vt:lpstr>Лесной пожар</vt:lpstr>
      <vt:lpstr>Лесной пожар</vt:lpstr>
      <vt:lpstr>Причины возникновения лесных пожаров: </vt:lpstr>
      <vt:lpstr>Причины возникновения лесных пожаров: </vt:lpstr>
      <vt:lpstr>Лесной пожар</vt:lpstr>
      <vt:lpstr>Пожароопасный сезон</vt:lpstr>
      <vt:lpstr>В пожароопасный период в лесу категорически запрещается:</vt:lpstr>
      <vt:lpstr>В пожароопасный период в лесу категорически запрещается:</vt:lpstr>
      <vt:lpstr>В пожароопасный период в лесу категорически запрещается:</vt:lpstr>
      <vt:lpstr>Пожарная безопасность в пожароопасный период</vt:lpstr>
      <vt:lpstr>Правила пожарной безопасности в лесу</vt:lpstr>
      <vt:lpstr>Правила пожарной безопасности в лесу</vt:lpstr>
      <vt:lpstr>Признаки лесного пожара</vt:lpstr>
      <vt:lpstr>Что делать при пожаре в лесу?</vt:lpstr>
      <vt:lpstr>Что делать при пожаре в лесу?</vt:lpstr>
      <vt:lpstr>Что делать при пожаре в лесу?</vt:lpstr>
      <vt:lpstr>Что делать при пожаре в лесу?</vt:lpstr>
      <vt:lpstr>Последствия лесных пожаров</vt:lpstr>
      <vt:lpstr>Последствия лесных пожаров</vt:lpstr>
      <vt:lpstr>Помните!!!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лесных и торфяных пожаров, защита населения</dc:title>
  <dc:creator>admin</dc:creator>
  <cp:lastModifiedBy>admin</cp:lastModifiedBy>
  <cp:revision>32</cp:revision>
  <dcterms:created xsi:type="dcterms:W3CDTF">2022-02-16T13:01:23Z</dcterms:created>
  <dcterms:modified xsi:type="dcterms:W3CDTF">2023-11-08T10:50:04Z</dcterms:modified>
</cp:coreProperties>
</file>