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  <p:sldId id="262" r:id="rId5"/>
    <p:sldId id="263" r:id="rId6"/>
    <p:sldId id="264" r:id="rId7"/>
    <p:sldId id="265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5" r:id="rId16"/>
    <p:sldId id="276" r:id="rId17"/>
    <p:sldId id="277" r:id="rId18"/>
    <p:sldId id="278" r:id="rId19"/>
    <p:sldId id="274" r:id="rId20"/>
    <p:sldId id="280" r:id="rId21"/>
    <p:sldId id="281" r:id="rId22"/>
    <p:sldId id="283" r:id="rId23"/>
    <p:sldId id="282" r:id="rId24"/>
    <p:sldId id="266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79" r:id="rId34"/>
    <p:sldId id="292" r:id="rId3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0" autoAdjust="0"/>
    <p:restoredTop sz="94660" autoAdjust="0"/>
  </p:normalViewPr>
  <p:slideViewPr>
    <p:cSldViewPr>
      <p:cViewPr varScale="1">
        <p:scale>
          <a:sx n="106" d="100"/>
          <a:sy n="106" d="100"/>
        </p:scale>
        <p:origin x="168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9" name="Rectangle 17"/>
          <p:cNvSpPr>
            <a:spLocks noChangeArrowheads="1"/>
          </p:cNvSpPr>
          <p:nvPr/>
        </p:nvSpPr>
        <p:spPr bwMode="white">
          <a:xfrm>
            <a:off x="0" y="4221163"/>
            <a:ext cx="9144000" cy="2636837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090" name="Group 18"/>
          <p:cNvGrpSpPr>
            <a:grpSpLocks/>
          </p:cNvGrpSpPr>
          <p:nvPr/>
        </p:nvGrpSpPr>
        <p:grpSpPr bwMode="auto">
          <a:xfrm rot="-10800000">
            <a:off x="7413625" y="5162550"/>
            <a:ext cx="1655763" cy="1630363"/>
            <a:chOff x="0" y="2704"/>
            <a:chExt cx="1063" cy="1086"/>
          </a:xfrm>
        </p:grpSpPr>
        <p:sp>
          <p:nvSpPr>
            <p:cNvPr id="3091" name="Rectangle 19"/>
            <p:cNvSpPr>
              <a:spLocks noChangeArrowheads="1"/>
            </p:cNvSpPr>
            <p:nvPr userDrawn="1"/>
          </p:nvSpPr>
          <p:spPr bwMode="ltGray">
            <a:xfrm>
              <a:off x="0" y="2704"/>
              <a:ext cx="224" cy="2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scene3d>
              <a:camera prst="legacyPerspectiveBottom">
                <a:rot lat="0" lon="300000" rev="0"/>
              </a:camera>
              <a:lightRig rig="legacyFlat4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accent1"/>
              </a:extrusionClr>
              <a:contourClr>
                <a:schemeClr val="accent1"/>
              </a:contour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3092" name="Rectangle 20"/>
            <p:cNvSpPr>
              <a:spLocks noChangeArrowheads="1"/>
            </p:cNvSpPr>
            <p:nvPr userDrawn="1"/>
          </p:nvSpPr>
          <p:spPr bwMode="ltGray">
            <a:xfrm>
              <a:off x="295" y="2704"/>
              <a:ext cx="224" cy="2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scene3d>
              <a:camera prst="legacyPerspectiveBottom">
                <a:rot lat="0" lon="300000" rev="0"/>
              </a:camera>
              <a:lightRig rig="legacyFlat4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accent1"/>
              </a:extrusionClr>
              <a:contourClr>
                <a:schemeClr val="accent1"/>
              </a:contour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3093" name="Rectangle 21"/>
            <p:cNvSpPr>
              <a:spLocks noChangeArrowheads="1"/>
            </p:cNvSpPr>
            <p:nvPr userDrawn="1"/>
          </p:nvSpPr>
          <p:spPr bwMode="ltGray">
            <a:xfrm>
              <a:off x="567" y="2704"/>
              <a:ext cx="224" cy="2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scene3d>
              <a:camera prst="legacyPerspectiveBottom">
                <a:rot lat="0" lon="300000" rev="0"/>
              </a:camera>
              <a:lightRig rig="legacyFlat4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accent1"/>
              </a:extrusionClr>
              <a:contourClr>
                <a:schemeClr val="accent1"/>
              </a:contour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3094" name="Rectangle 22"/>
            <p:cNvSpPr>
              <a:spLocks noChangeArrowheads="1"/>
            </p:cNvSpPr>
            <p:nvPr userDrawn="1"/>
          </p:nvSpPr>
          <p:spPr bwMode="ltGray">
            <a:xfrm>
              <a:off x="0" y="2990"/>
              <a:ext cx="224" cy="2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scene3d>
              <a:camera prst="legacyPerspectiveBottom">
                <a:rot lat="0" lon="300000" rev="0"/>
              </a:camera>
              <a:lightRig rig="legacyFlat4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accent1"/>
              </a:extrusionClr>
              <a:contourClr>
                <a:schemeClr val="accent1"/>
              </a:contour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3095" name="Rectangle 23"/>
            <p:cNvSpPr>
              <a:spLocks noChangeArrowheads="1"/>
            </p:cNvSpPr>
            <p:nvPr userDrawn="1"/>
          </p:nvSpPr>
          <p:spPr bwMode="ltGray">
            <a:xfrm>
              <a:off x="295" y="2990"/>
              <a:ext cx="224" cy="2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scene3d>
              <a:camera prst="legacyPerspectiveBottom">
                <a:rot lat="0" lon="300000" rev="0"/>
              </a:camera>
              <a:lightRig rig="legacyFlat4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accent1"/>
              </a:extrusionClr>
              <a:contourClr>
                <a:schemeClr val="accent1"/>
              </a:contour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3096" name="Rectangle 24"/>
            <p:cNvSpPr>
              <a:spLocks noChangeArrowheads="1"/>
            </p:cNvSpPr>
            <p:nvPr userDrawn="1"/>
          </p:nvSpPr>
          <p:spPr bwMode="ltGray">
            <a:xfrm>
              <a:off x="567" y="2990"/>
              <a:ext cx="224" cy="2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scene3d>
              <a:camera prst="legacyPerspectiveBottom">
                <a:rot lat="0" lon="300000" rev="0"/>
              </a:camera>
              <a:lightRig rig="legacyFlat4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accent1"/>
              </a:extrusionClr>
              <a:contourClr>
                <a:schemeClr val="accent1"/>
              </a:contour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3097" name="Rectangle 25"/>
            <p:cNvSpPr>
              <a:spLocks noChangeArrowheads="1"/>
            </p:cNvSpPr>
            <p:nvPr userDrawn="1"/>
          </p:nvSpPr>
          <p:spPr bwMode="ltGray">
            <a:xfrm>
              <a:off x="839" y="2704"/>
              <a:ext cx="224" cy="2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scene3d>
              <a:camera prst="legacyPerspectiveBottom">
                <a:rot lat="0" lon="300000" rev="0"/>
              </a:camera>
              <a:lightRig rig="legacyFlat4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accent1"/>
              </a:extrusionClr>
              <a:contourClr>
                <a:schemeClr val="accent1"/>
              </a:contour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3098" name="Rectangle 26"/>
            <p:cNvSpPr>
              <a:spLocks noChangeArrowheads="1"/>
            </p:cNvSpPr>
            <p:nvPr userDrawn="1"/>
          </p:nvSpPr>
          <p:spPr bwMode="ltGray">
            <a:xfrm>
              <a:off x="295" y="3273"/>
              <a:ext cx="224" cy="2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scene3d>
              <a:camera prst="legacyPerspectiveBottom">
                <a:rot lat="0" lon="300000" rev="0"/>
              </a:camera>
              <a:lightRig rig="legacyFlat4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accent1"/>
              </a:extrusionClr>
              <a:contourClr>
                <a:schemeClr val="accent1"/>
              </a:contour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3099" name="Rectangle 27"/>
            <p:cNvSpPr>
              <a:spLocks noChangeArrowheads="1"/>
            </p:cNvSpPr>
            <p:nvPr userDrawn="1"/>
          </p:nvSpPr>
          <p:spPr bwMode="ltGray">
            <a:xfrm>
              <a:off x="0" y="3273"/>
              <a:ext cx="224" cy="2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scene3d>
              <a:camera prst="legacyPerspectiveBottom">
                <a:rot lat="0" lon="300000" rev="0"/>
              </a:camera>
              <a:lightRig rig="legacyFlat4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accent1"/>
              </a:extrusionClr>
              <a:contourClr>
                <a:schemeClr val="accent1"/>
              </a:contour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3100" name="Rectangle 28"/>
            <p:cNvSpPr>
              <a:spLocks noChangeArrowheads="1"/>
            </p:cNvSpPr>
            <p:nvPr userDrawn="1"/>
          </p:nvSpPr>
          <p:spPr bwMode="ltGray">
            <a:xfrm>
              <a:off x="0" y="3563"/>
              <a:ext cx="224" cy="2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scene3d>
              <a:camera prst="legacyPerspectiveBottom">
                <a:rot lat="0" lon="300000" rev="0"/>
              </a:camera>
              <a:lightRig rig="legacyFlat4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accent1"/>
              </a:extrusionClr>
              <a:contourClr>
                <a:schemeClr val="accent1"/>
              </a:contour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</p:grp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1081088" y="5443538"/>
            <a:ext cx="7086600" cy="3810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  <a:endParaRPr lang="en-US" altLang="ru-RU" noProof="0" smtClean="0"/>
          </a:p>
        </p:txBody>
      </p:sp>
      <p:grpSp>
        <p:nvGrpSpPr>
          <p:cNvPr id="3101" name="Group 29"/>
          <p:cNvGrpSpPr>
            <a:grpSpLocks/>
          </p:cNvGrpSpPr>
          <p:nvPr/>
        </p:nvGrpSpPr>
        <p:grpSpPr bwMode="auto">
          <a:xfrm>
            <a:off x="20638" y="4281488"/>
            <a:ext cx="1655762" cy="1630362"/>
            <a:chOff x="0" y="2704"/>
            <a:chExt cx="1063" cy="1086"/>
          </a:xfrm>
        </p:grpSpPr>
        <p:sp>
          <p:nvSpPr>
            <p:cNvPr id="3102" name="Rectangle 30"/>
            <p:cNvSpPr>
              <a:spLocks noChangeArrowheads="1"/>
            </p:cNvSpPr>
            <p:nvPr userDrawn="1"/>
          </p:nvSpPr>
          <p:spPr bwMode="ltGray">
            <a:xfrm>
              <a:off x="0" y="2704"/>
              <a:ext cx="224" cy="2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scene3d>
              <a:camera prst="legacyPerspectiveBottom">
                <a:rot lat="0" lon="300000" rev="0"/>
              </a:camera>
              <a:lightRig rig="legacyFlat4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accent1"/>
              </a:extrusionClr>
              <a:contourClr>
                <a:schemeClr val="accent1"/>
              </a:contour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3103" name="Rectangle 31"/>
            <p:cNvSpPr>
              <a:spLocks noChangeArrowheads="1"/>
            </p:cNvSpPr>
            <p:nvPr userDrawn="1"/>
          </p:nvSpPr>
          <p:spPr bwMode="ltGray">
            <a:xfrm>
              <a:off x="295" y="2704"/>
              <a:ext cx="224" cy="2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scene3d>
              <a:camera prst="legacyPerspectiveBottom">
                <a:rot lat="0" lon="300000" rev="0"/>
              </a:camera>
              <a:lightRig rig="legacyFlat4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accent1"/>
              </a:extrusionClr>
              <a:contourClr>
                <a:schemeClr val="accent1"/>
              </a:contour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3104" name="Rectangle 32"/>
            <p:cNvSpPr>
              <a:spLocks noChangeArrowheads="1"/>
            </p:cNvSpPr>
            <p:nvPr userDrawn="1"/>
          </p:nvSpPr>
          <p:spPr bwMode="ltGray">
            <a:xfrm>
              <a:off x="567" y="2704"/>
              <a:ext cx="224" cy="2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scene3d>
              <a:camera prst="legacyPerspectiveBottom">
                <a:rot lat="0" lon="300000" rev="0"/>
              </a:camera>
              <a:lightRig rig="legacyFlat4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accent1"/>
              </a:extrusionClr>
              <a:contourClr>
                <a:schemeClr val="accent1"/>
              </a:contour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3105" name="Rectangle 33"/>
            <p:cNvSpPr>
              <a:spLocks noChangeArrowheads="1"/>
            </p:cNvSpPr>
            <p:nvPr userDrawn="1"/>
          </p:nvSpPr>
          <p:spPr bwMode="ltGray">
            <a:xfrm>
              <a:off x="0" y="2990"/>
              <a:ext cx="224" cy="2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scene3d>
              <a:camera prst="legacyPerspectiveBottom">
                <a:rot lat="0" lon="300000" rev="0"/>
              </a:camera>
              <a:lightRig rig="legacyFlat4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accent1"/>
              </a:extrusionClr>
              <a:contourClr>
                <a:schemeClr val="accent1"/>
              </a:contour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3106" name="Rectangle 34"/>
            <p:cNvSpPr>
              <a:spLocks noChangeArrowheads="1"/>
            </p:cNvSpPr>
            <p:nvPr userDrawn="1"/>
          </p:nvSpPr>
          <p:spPr bwMode="ltGray">
            <a:xfrm>
              <a:off x="295" y="2990"/>
              <a:ext cx="224" cy="2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scene3d>
              <a:camera prst="legacyPerspectiveBottom">
                <a:rot lat="0" lon="300000" rev="0"/>
              </a:camera>
              <a:lightRig rig="legacyFlat4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accent1"/>
              </a:extrusionClr>
              <a:contourClr>
                <a:schemeClr val="accent1"/>
              </a:contour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3107" name="Rectangle 35"/>
            <p:cNvSpPr>
              <a:spLocks noChangeArrowheads="1"/>
            </p:cNvSpPr>
            <p:nvPr userDrawn="1"/>
          </p:nvSpPr>
          <p:spPr bwMode="ltGray">
            <a:xfrm>
              <a:off x="567" y="2990"/>
              <a:ext cx="224" cy="2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scene3d>
              <a:camera prst="legacyPerspectiveBottom">
                <a:rot lat="0" lon="300000" rev="0"/>
              </a:camera>
              <a:lightRig rig="legacyFlat4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accent1"/>
              </a:extrusionClr>
              <a:contourClr>
                <a:schemeClr val="accent1"/>
              </a:contour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3108" name="Rectangle 36"/>
            <p:cNvSpPr>
              <a:spLocks noChangeArrowheads="1"/>
            </p:cNvSpPr>
            <p:nvPr userDrawn="1"/>
          </p:nvSpPr>
          <p:spPr bwMode="ltGray">
            <a:xfrm>
              <a:off x="839" y="2704"/>
              <a:ext cx="224" cy="2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scene3d>
              <a:camera prst="legacyPerspectiveBottom">
                <a:rot lat="0" lon="300000" rev="0"/>
              </a:camera>
              <a:lightRig rig="legacyFlat4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accent1"/>
              </a:extrusionClr>
              <a:contourClr>
                <a:schemeClr val="accent1"/>
              </a:contour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3109" name="Rectangle 37"/>
            <p:cNvSpPr>
              <a:spLocks noChangeArrowheads="1"/>
            </p:cNvSpPr>
            <p:nvPr userDrawn="1"/>
          </p:nvSpPr>
          <p:spPr bwMode="ltGray">
            <a:xfrm>
              <a:off x="295" y="3273"/>
              <a:ext cx="224" cy="2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scene3d>
              <a:camera prst="legacyPerspectiveBottom">
                <a:rot lat="0" lon="300000" rev="0"/>
              </a:camera>
              <a:lightRig rig="legacyFlat4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accent1"/>
              </a:extrusionClr>
              <a:contourClr>
                <a:schemeClr val="accent1"/>
              </a:contour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3110" name="Rectangle 38"/>
            <p:cNvSpPr>
              <a:spLocks noChangeArrowheads="1"/>
            </p:cNvSpPr>
            <p:nvPr userDrawn="1"/>
          </p:nvSpPr>
          <p:spPr bwMode="ltGray">
            <a:xfrm>
              <a:off x="0" y="3273"/>
              <a:ext cx="224" cy="2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scene3d>
              <a:camera prst="legacyPerspectiveBottom">
                <a:rot lat="0" lon="300000" rev="0"/>
              </a:camera>
              <a:lightRig rig="legacyFlat4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accent1"/>
              </a:extrusionClr>
              <a:contourClr>
                <a:schemeClr val="accent1"/>
              </a:contour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3111" name="Rectangle 39"/>
            <p:cNvSpPr>
              <a:spLocks noChangeArrowheads="1"/>
            </p:cNvSpPr>
            <p:nvPr userDrawn="1"/>
          </p:nvSpPr>
          <p:spPr bwMode="ltGray">
            <a:xfrm>
              <a:off x="0" y="3563"/>
              <a:ext cx="224" cy="2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scene3d>
              <a:camera prst="legacyPerspectiveBottom">
                <a:rot lat="0" lon="300000" rev="0"/>
              </a:camera>
              <a:lightRig rig="legacyFlat4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accent1"/>
              </a:extrusionClr>
              <a:contourClr>
                <a:schemeClr val="accent1"/>
              </a:contour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</p:grp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990600" y="4572000"/>
            <a:ext cx="7239000" cy="631825"/>
          </a:xfrm>
        </p:spPr>
        <p:txBody>
          <a:bodyPr/>
          <a:lstStyle>
            <a:lvl1pPr>
              <a:defRPr sz="4800">
                <a:solidFill>
                  <a:schemeClr val="bg2"/>
                </a:solidFill>
              </a:defRPr>
            </a:lvl1pPr>
          </a:lstStyle>
          <a:p>
            <a:pPr lvl="0"/>
            <a:r>
              <a:rPr lang="ru-RU" altLang="ru-RU" noProof="0" smtClean="0"/>
              <a:t>Образец заголовка</a:t>
            </a:r>
            <a:endParaRPr lang="en-US" altLang="ru-RU" noProof="0" smtClean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/>
              <a:t>Company  Logo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773A40D-0F3A-4BC9-94ED-857F24DC05A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367315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19088"/>
            <a:ext cx="2057400" cy="60055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19088"/>
            <a:ext cx="6019800" cy="60055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/>
              <a:t>Company  Logo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F2291C2-1C43-4C9A-B937-E3627F79F04E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3851850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19088"/>
            <a:ext cx="73914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076325"/>
            <a:ext cx="8229600" cy="5248275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>
          <a:xfrm>
            <a:off x="7162800" y="6567488"/>
            <a:ext cx="1524000" cy="290512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ru-RU"/>
              <a:t>Company  Logo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476250" y="6565900"/>
            <a:ext cx="609600" cy="268288"/>
          </a:xfrm>
        </p:spPr>
        <p:txBody>
          <a:bodyPr/>
          <a:lstStyle>
            <a:lvl1pPr>
              <a:defRPr/>
            </a:lvl1pPr>
          </a:lstStyle>
          <a:p>
            <a:fld id="{5311BAE1-A7F1-475C-9DB2-8827533867A8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4717497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/>
              <a:t>Company  Logo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1430E1C-6E97-4B50-AD09-496CCD600D4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369826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/>
              <a:t>Company  Logo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B59A1D8-3E30-4AC1-8CD0-B1A68C9C3BBC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0600067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076325"/>
            <a:ext cx="4038600" cy="52482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038600" cy="52482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/>
              <a:t>Company  Logo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8AEB23D-62C4-441F-A8C3-38500C702AD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5563541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/>
              <a:t>Company  Logo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957046A-D028-4030-BFBF-0AD0103EC3D7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9210461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/>
              <a:t>Company  Logo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B8988FA-BAD2-4A49-87ED-29CF0B4AF95A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0196742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/>
              <a:t>Company  Logo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5287591-0029-4A7B-9B23-204D9BC68094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596202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/>
              <a:t>Company  Logo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FC0D87C-D67B-4F9C-8E26-0AA3D1EF8FD5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5561516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/>
              <a:t>Company  Logo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7FEA529-D6F6-43EC-9A0F-46002937107C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7238209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" name="Rectangle 38"/>
          <p:cNvSpPr>
            <a:spLocks noChangeArrowheads="1"/>
          </p:cNvSpPr>
          <p:nvPr/>
        </p:nvSpPr>
        <p:spPr bwMode="gray">
          <a:xfrm>
            <a:off x="0" y="6562725"/>
            <a:ext cx="9144000" cy="3048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white">
          <a:xfrm>
            <a:off x="0" y="0"/>
            <a:ext cx="9144000" cy="9144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040" name="Group 16"/>
          <p:cNvGrpSpPr>
            <a:grpSpLocks/>
          </p:cNvGrpSpPr>
          <p:nvPr/>
        </p:nvGrpSpPr>
        <p:grpSpPr bwMode="auto">
          <a:xfrm>
            <a:off x="44450" y="44450"/>
            <a:ext cx="863600" cy="847725"/>
            <a:chOff x="0" y="2704"/>
            <a:chExt cx="1063" cy="1086"/>
          </a:xfrm>
        </p:grpSpPr>
        <p:sp>
          <p:nvSpPr>
            <p:cNvPr id="1041" name="Rectangle 17"/>
            <p:cNvSpPr>
              <a:spLocks noChangeArrowheads="1"/>
            </p:cNvSpPr>
            <p:nvPr userDrawn="1"/>
          </p:nvSpPr>
          <p:spPr bwMode="gray">
            <a:xfrm>
              <a:off x="0" y="2704"/>
              <a:ext cx="224" cy="2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2" name="Rectangle 18"/>
            <p:cNvSpPr>
              <a:spLocks noChangeArrowheads="1"/>
            </p:cNvSpPr>
            <p:nvPr userDrawn="1"/>
          </p:nvSpPr>
          <p:spPr bwMode="gray">
            <a:xfrm>
              <a:off x="295" y="2704"/>
              <a:ext cx="224" cy="2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3" name="Rectangle 19"/>
            <p:cNvSpPr>
              <a:spLocks noChangeArrowheads="1"/>
            </p:cNvSpPr>
            <p:nvPr userDrawn="1"/>
          </p:nvSpPr>
          <p:spPr bwMode="gray">
            <a:xfrm>
              <a:off x="567" y="2704"/>
              <a:ext cx="224" cy="2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4" name="Rectangle 20"/>
            <p:cNvSpPr>
              <a:spLocks noChangeArrowheads="1"/>
            </p:cNvSpPr>
            <p:nvPr userDrawn="1"/>
          </p:nvSpPr>
          <p:spPr bwMode="gray">
            <a:xfrm>
              <a:off x="0" y="2990"/>
              <a:ext cx="224" cy="2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5" name="Rectangle 21"/>
            <p:cNvSpPr>
              <a:spLocks noChangeArrowheads="1"/>
            </p:cNvSpPr>
            <p:nvPr userDrawn="1"/>
          </p:nvSpPr>
          <p:spPr bwMode="gray">
            <a:xfrm>
              <a:off x="295" y="2990"/>
              <a:ext cx="224" cy="2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6" name="Rectangle 22"/>
            <p:cNvSpPr>
              <a:spLocks noChangeArrowheads="1"/>
            </p:cNvSpPr>
            <p:nvPr userDrawn="1"/>
          </p:nvSpPr>
          <p:spPr bwMode="gray">
            <a:xfrm>
              <a:off x="567" y="2990"/>
              <a:ext cx="224" cy="2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7" name="Rectangle 23"/>
            <p:cNvSpPr>
              <a:spLocks noChangeArrowheads="1"/>
            </p:cNvSpPr>
            <p:nvPr userDrawn="1"/>
          </p:nvSpPr>
          <p:spPr bwMode="gray">
            <a:xfrm>
              <a:off x="839" y="2704"/>
              <a:ext cx="224" cy="2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8" name="Rectangle 24"/>
            <p:cNvSpPr>
              <a:spLocks noChangeArrowheads="1"/>
            </p:cNvSpPr>
            <p:nvPr userDrawn="1"/>
          </p:nvSpPr>
          <p:spPr bwMode="gray">
            <a:xfrm>
              <a:off x="295" y="3273"/>
              <a:ext cx="224" cy="2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9" name="Rectangle 25"/>
            <p:cNvSpPr>
              <a:spLocks noChangeArrowheads="1"/>
            </p:cNvSpPr>
            <p:nvPr userDrawn="1"/>
          </p:nvSpPr>
          <p:spPr bwMode="gray">
            <a:xfrm>
              <a:off x="0" y="3273"/>
              <a:ext cx="224" cy="2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0" name="Rectangle 26"/>
            <p:cNvSpPr>
              <a:spLocks noChangeArrowheads="1"/>
            </p:cNvSpPr>
            <p:nvPr userDrawn="1"/>
          </p:nvSpPr>
          <p:spPr bwMode="gray">
            <a:xfrm>
              <a:off x="0" y="3563"/>
              <a:ext cx="224" cy="2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051" name="Group 27"/>
          <p:cNvGrpSpPr>
            <a:grpSpLocks/>
          </p:cNvGrpSpPr>
          <p:nvPr/>
        </p:nvGrpSpPr>
        <p:grpSpPr bwMode="auto">
          <a:xfrm rot="-10800000">
            <a:off x="8228013" y="22225"/>
            <a:ext cx="863600" cy="847725"/>
            <a:chOff x="0" y="2704"/>
            <a:chExt cx="1063" cy="1086"/>
          </a:xfrm>
        </p:grpSpPr>
        <p:sp>
          <p:nvSpPr>
            <p:cNvPr id="1052" name="Rectangle 28"/>
            <p:cNvSpPr>
              <a:spLocks noChangeArrowheads="1"/>
            </p:cNvSpPr>
            <p:nvPr userDrawn="1"/>
          </p:nvSpPr>
          <p:spPr bwMode="gray">
            <a:xfrm>
              <a:off x="0" y="2704"/>
              <a:ext cx="224" cy="2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3" name="Rectangle 29"/>
            <p:cNvSpPr>
              <a:spLocks noChangeArrowheads="1"/>
            </p:cNvSpPr>
            <p:nvPr userDrawn="1"/>
          </p:nvSpPr>
          <p:spPr bwMode="gray">
            <a:xfrm>
              <a:off x="295" y="2704"/>
              <a:ext cx="224" cy="2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4" name="Rectangle 30"/>
            <p:cNvSpPr>
              <a:spLocks noChangeArrowheads="1"/>
            </p:cNvSpPr>
            <p:nvPr userDrawn="1"/>
          </p:nvSpPr>
          <p:spPr bwMode="gray">
            <a:xfrm>
              <a:off x="567" y="2704"/>
              <a:ext cx="224" cy="2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5" name="Rectangle 31"/>
            <p:cNvSpPr>
              <a:spLocks noChangeArrowheads="1"/>
            </p:cNvSpPr>
            <p:nvPr userDrawn="1"/>
          </p:nvSpPr>
          <p:spPr bwMode="gray">
            <a:xfrm>
              <a:off x="0" y="2990"/>
              <a:ext cx="224" cy="2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6" name="Rectangle 32"/>
            <p:cNvSpPr>
              <a:spLocks noChangeArrowheads="1"/>
            </p:cNvSpPr>
            <p:nvPr userDrawn="1"/>
          </p:nvSpPr>
          <p:spPr bwMode="gray">
            <a:xfrm>
              <a:off x="295" y="2990"/>
              <a:ext cx="224" cy="2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7" name="Rectangle 33"/>
            <p:cNvSpPr>
              <a:spLocks noChangeArrowheads="1"/>
            </p:cNvSpPr>
            <p:nvPr userDrawn="1"/>
          </p:nvSpPr>
          <p:spPr bwMode="gray">
            <a:xfrm>
              <a:off x="567" y="2990"/>
              <a:ext cx="224" cy="2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8" name="Rectangle 34"/>
            <p:cNvSpPr>
              <a:spLocks noChangeArrowheads="1"/>
            </p:cNvSpPr>
            <p:nvPr userDrawn="1"/>
          </p:nvSpPr>
          <p:spPr bwMode="gray">
            <a:xfrm>
              <a:off x="839" y="2704"/>
              <a:ext cx="224" cy="2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9" name="Rectangle 35"/>
            <p:cNvSpPr>
              <a:spLocks noChangeArrowheads="1"/>
            </p:cNvSpPr>
            <p:nvPr userDrawn="1"/>
          </p:nvSpPr>
          <p:spPr bwMode="gray">
            <a:xfrm>
              <a:off x="295" y="3273"/>
              <a:ext cx="224" cy="2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0" name="Rectangle 36"/>
            <p:cNvSpPr>
              <a:spLocks noChangeArrowheads="1"/>
            </p:cNvSpPr>
            <p:nvPr userDrawn="1"/>
          </p:nvSpPr>
          <p:spPr bwMode="gray">
            <a:xfrm>
              <a:off x="0" y="3273"/>
              <a:ext cx="224" cy="2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1" name="Rectangle 37"/>
            <p:cNvSpPr>
              <a:spLocks noChangeArrowheads="1"/>
            </p:cNvSpPr>
            <p:nvPr userDrawn="1"/>
          </p:nvSpPr>
          <p:spPr bwMode="gray">
            <a:xfrm>
              <a:off x="0" y="3563"/>
              <a:ext cx="224" cy="2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76325"/>
            <a:ext cx="8229600" cy="524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162800" y="6567488"/>
            <a:ext cx="1524000" cy="290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1"/>
            </a:lvl1pPr>
          </a:lstStyle>
          <a:p>
            <a:r>
              <a:rPr lang="en-US" altLang="ru-RU"/>
              <a:t>Company  Logo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76250" y="6565900"/>
            <a:ext cx="609600" cy="268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chemeClr val="tx2"/>
                </a:solidFill>
                <a:latin typeface="Verdana" panose="020B0604030504040204" pitchFamily="34" charset="0"/>
              </a:defRPr>
            </a:lvl1pPr>
          </a:lstStyle>
          <a:p>
            <a:fld id="{B135AC7F-C410-4118-9FB8-2CE945D330A3}" type="slidenum">
              <a:rPr lang="en-US" altLang="ru-RU"/>
              <a:pPr/>
              <a:t>‹#›</a:t>
            </a:fld>
            <a:endParaRPr lang="en-US" altLang="ru-RU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838200" y="319088"/>
            <a:ext cx="7391400" cy="56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3200" b="1" kern="1200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43608" y="4797152"/>
            <a:ext cx="7239000" cy="631825"/>
          </a:xfrm>
        </p:spPr>
        <p:txBody>
          <a:bodyPr/>
          <a:lstStyle/>
          <a:p>
            <a:r>
              <a:rPr lang="ru-RU" altLang="ru-RU" sz="4400" dirty="0" smtClean="0">
                <a:solidFill>
                  <a:schemeClr val="bg1"/>
                </a:solidFill>
              </a:rPr>
              <a:t>Безопасные правила цифрового поведения</a:t>
            </a:r>
            <a:endParaRPr lang="en-US" altLang="ru-RU" sz="4400" dirty="0">
              <a:solidFill>
                <a:schemeClr val="bg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986" b="17917"/>
          <a:stretch/>
        </p:blipFill>
        <p:spPr>
          <a:xfrm>
            <a:off x="0" y="27249"/>
            <a:ext cx="9144000" cy="41938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835819" y="116632"/>
            <a:ext cx="7391400" cy="563562"/>
          </a:xfrm>
        </p:spPr>
        <p:txBody>
          <a:bodyPr/>
          <a:lstStyle/>
          <a:p>
            <a:r>
              <a:rPr lang="ru-RU" altLang="ru-RU" sz="3200" dirty="0" smtClean="0">
                <a:latin typeface="+mn-lt"/>
              </a:rPr>
              <a:t>Цифровая среда</a:t>
            </a:r>
            <a:endParaRPr lang="en-US" altLang="ru-RU" sz="3200" dirty="0">
              <a:latin typeface="+mn-lt"/>
            </a:endParaRP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9125" y="1052736"/>
            <a:ext cx="7824788" cy="4852987"/>
          </a:xfrm>
        </p:spPr>
        <p:txBody>
          <a:bodyPr/>
          <a:lstStyle/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800" b="0" dirty="0" smtClean="0">
                <a:solidFill>
                  <a:srgbClr val="000066"/>
                </a:solidFill>
              </a:rPr>
              <a:t>4. В цифровом пространстве присутствуют опасные персоны, противоправную деятельность которых полностью предотвратить невозможно.</a:t>
            </a:r>
            <a:r>
              <a:rPr lang="en-US" altLang="ru-RU" sz="3000" dirty="0" smtClean="0"/>
              <a:t/>
            </a:r>
            <a:br>
              <a:rPr lang="en-US" altLang="ru-RU" sz="3000" dirty="0" smtClean="0"/>
            </a:br>
            <a:endParaRPr lang="en-US" altLang="ru-RU" sz="3000" dirty="0" smtClean="0"/>
          </a:p>
          <a:p>
            <a:pPr lvl="1">
              <a:lnSpc>
                <a:spcPct val="80000"/>
              </a:lnSpc>
            </a:pPr>
            <a:endParaRPr lang="en-US" altLang="ru-RU" sz="3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750" b="11150"/>
          <a:stretch/>
        </p:blipFill>
        <p:spPr>
          <a:xfrm>
            <a:off x="2987824" y="3683271"/>
            <a:ext cx="3408697" cy="2870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147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835819" y="126157"/>
            <a:ext cx="7391400" cy="563562"/>
          </a:xfrm>
        </p:spPr>
        <p:txBody>
          <a:bodyPr/>
          <a:lstStyle/>
          <a:p>
            <a:r>
              <a:rPr lang="ru-RU" sz="3200" dirty="0"/>
              <a:t>Основные опасности цифровой </a:t>
            </a:r>
            <a:r>
              <a:rPr lang="ru-RU" sz="3200" dirty="0" smtClean="0"/>
              <a:t>среды</a:t>
            </a:r>
            <a:endParaRPr lang="en-US" altLang="ru-RU" sz="3200" dirty="0">
              <a:latin typeface="+mn-lt"/>
            </a:endParaRP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9124" y="1052736"/>
            <a:ext cx="8057331" cy="4852987"/>
          </a:xfrm>
        </p:spPr>
        <p:txBody>
          <a:bodyPr/>
          <a:lstStyle/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800" b="0" dirty="0" smtClean="0">
                <a:solidFill>
                  <a:srgbClr val="000066"/>
                </a:solidFill>
              </a:rPr>
              <a:t>Риски, присущие цифровому пространству и так или иначе воздействующие на находящегося в этом пространстве человека, можно разделить на две большие группы: </a:t>
            </a: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800" b="0" dirty="0" smtClean="0">
                <a:solidFill>
                  <a:srgbClr val="000066"/>
                </a:solidFill>
              </a:rPr>
              <a:t>1. Электронные риски, или кибер-риски, угрожающие самому устройству (смартфону, планшету, ноутбуку), установленным на нём программам, банковским счетам, паролям (программы-трояны, вирусы, кибератаки) и т.п.</a:t>
            </a:r>
            <a:r>
              <a:rPr lang="en-US" altLang="ru-RU" sz="3000" dirty="0" smtClean="0"/>
              <a:t/>
            </a:r>
            <a:br>
              <a:rPr lang="en-US" altLang="ru-RU" sz="3000" dirty="0" smtClean="0"/>
            </a:br>
            <a:endParaRPr lang="en-US" altLang="ru-RU" sz="3000" dirty="0" smtClean="0"/>
          </a:p>
          <a:p>
            <a:pPr lvl="1">
              <a:lnSpc>
                <a:spcPct val="80000"/>
              </a:lnSpc>
            </a:pPr>
            <a:endParaRPr lang="en-US" altLang="ru-RU" sz="3000" dirty="0"/>
          </a:p>
        </p:txBody>
      </p:sp>
    </p:spTree>
    <p:extLst>
      <p:ext uri="{BB962C8B-B14F-4D97-AF65-F5344CB8AC3E}">
        <p14:creationId xmlns:p14="http://schemas.microsoft.com/office/powerpoint/2010/main" val="161634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4088" y="4129936"/>
            <a:ext cx="3253655" cy="2728064"/>
          </a:xfrm>
          <a:prstGeom prst="rect">
            <a:avLst/>
          </a:prstGeom>
        </p:spPr>
      </p:pic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835819" y="126157"/>
            <a:ext cx="7391400" cy="563562"/>
          </a:xfrm>
        </p:spPr>
        <p:txBody>
          <a:bodyPr/>
          <a:lstStyle/>
          <a:p>
            <a:r>
              <a:rPr lang="ru-RU" sz="3200" dirty="0"/>
              <a:t>Основные опасности цифровой </a:t>
            </a:r>
            <a:r>
              <a:rPr lang="ru-RU" sz="3200" dirty="0" smtClean="0"/>
              <a:t>среды</a:t>
            </a:r>
            <a:endParaRPr lang="en-US" altLang="ru-RU" sz="3200" dirty="0">
              <a:latin typeface="+mn-lt"/>
            </a:endParaRP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9125" y="1052736"/>
            <a:ext cx="7824788" cy="4852987"/>
          </a:xfrm>
        </p:spPr>
        <p:txBody>
          <a:bodyPr/>
          <a:lstStyle/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800" b="0" dirty="0" smtClean="0">
                <a:solidFill>
                  <a:srgbClr val="000066"/>
                </a:solidFill>
              </a:rPr>
              <a:t>2. Информационные риски, угрожающие сознанию владельца цифрового устройства (определённый контент может вызвать у человека цифровую зависимость, привести к разрушению его когнитивных способностей и даже произвести прямые атакующие действия на сознание), фальшивые </a:t>
            </a: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800" b="0" dirty="0" smtClean="0">
                <a:solidFill>
                  <a:srgbClr val="000066"/>
                </a:solidFill>
              </a:rPr>
              <a:t>новости (фейки), опасный контент.</a:t>
            </a: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endParaRPr lang="ru-RU" sz="2800" b="0" dirty="0" smtClean="0">
              <a:solidFill>
                <a:srgbClr val="000066"/>
              </a:solidFill>
            </a:endParaRP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en-US" altLang="ru-RU" sz="3000" dirty="0" smtClean="0"/>
              <a:t/>
            </a:r>
            <a:br>
              <a:rPr lang="en-US" altLang="ru-RU" sz="3000" dirty="0" smtClean="0"/>
            </a:br>
            <a:endParaRPr lang="en-US" altLang="ru-RU" sz="3000" dirty="0" smtClean="0"/>
          </a:p>
          <a:p>
            <a:pPr lvl="1">
              <a:lnSpc>
                <a:spcPct val="80000"/>
              </a:lnSpc>
            </a:pPr>
            <a:endParaRPr lang="en-US" altLang="ru-RU" sz="3000" dirty="0"/>
          </a:p>
        </p:txBody>
      </p:sp>
    </p:spTree>
    <p:extLst>
      <p:ext uri="{BB962C8B-B14F-4D97-AF65-F5344CB8AC3E}">
        <p14:creationId xmlns:p14="http://schemas.microsoft.com/office/powerpoint/2010/main" val="4024233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350"/>
          <a:stretch/>
        </p:blipFill>
        <p:spPr>
          <a:xfrm>
            <a:off x="5394905" y="3789040"/>
            <a:ext cx="3733815" cy="2781377"/>
          </a:xfrm>
          <a:prstGeom prst="rect">
            <a:avLst/>
          </a:prstGeom>
        </p:spPr>
      </p:pic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126157"/>
            <a:ext cx="7760345" cy="563562"/>
          </a:xfrm>
        </p:spPr>
        <p:txBody>
          <a:bodyPr/>
          <a:lstStyle/>
          <a:p>
            <a:r>
              <a:rPr lang="ru-RU" sz="3200" dirty="0"/>
              <a:t>Основные опасности цифровой </a:t>
            </a:r>
            <a:r>
              <a:rPr lang="ru-RU" sz="3200" dirty="0" smtClean="0"/>
              <a:t>среды</a:t>
            </a:r>
            <a:endParaRPr lang="en-US" altLang="ru-RU" sz="3200" dirty="0">
              <a:latin typeface="+mn-lt"/>
            </a:endParaRP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9125" y="1052736"/>
            <a:ext cx="7824788" cy="4852987"/>
          </a:xfrm>
        </p:spPr>
        <p:txBody>
          <a:bodyPr/>
          <a:lstStyle/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800" b="0" dirty="0" smtClean="0">
                <a:solidFill>
                  <a:srgbClr val="000066"/>
                </a:solidFill>
              </a:rPr>
              <a:t>Наибольшую опасность представляют информационные риски, угрожающие целостности сознания и здоровью пользователей цифровой среды.</a:t>
            </a: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800" b="0" dirty="0" smtClean="0">
                <a:solidFill>
                  <a:srgbClr val="000066"/>
                </a:solidFill>
              </a:rPr>
              <a:t>Развитие и распространение информационных технологий сформировало серьёзную социальную и </a:t>
            </a: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800" b="0" dirty="0" smtClean="0">
                <a:solidFill>
                  <a:srgbClr val="000066"/>
                </a:solidFill>
              </a:rPr>
              <a:t>медицинскую проблему — </a:t>
            </a: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800" b="0" dirty="0" smtClean="0">
                <a:solidFill>
                  <a:srgbClr val="000066"/>
                </a:solidFill>
              </a:rPr>
              <a:t>цифровую зависимость.</a:t>
            </a: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en-US" altLang="ru-RU" sz="3000" dirty="0" smtClean="0"/>
              <a:t/>
            </a:r>
            <a:br>
              <a:rPr lang="en-US" altLang="ru-RU" sz="3000" dirty="0" smtClean="0"/>
            </a:br>
            <a:endParaRPr lang="en-US" altLang="ru-RU" sz="3000" dirty="0" smtClean="0"/>
          </a:p>
          <a:p>
            <a:pPr lvl="1">
              <a:lnSpc>
                <a:spcPct val="80000"/>
              </a:lnSpc>
            </a:pPr>
            <a:endParaRPr lang="en-US" altLang="ru-RU" sz="3000" dirty="0"/>
          </a:p>
        </p:txBody>
      </p:sp>
    </p:spTree>
    <p:extLst>
      <p:ext uri="{BB962C8B-B14F-4D97-AF65-F5344CB8AC3E}">
        <p14:creationId xmlns:p14="http://schemas.microsoft.com/office/powerpoint/2010/main" val="1015907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619125" y="126157"/>
            <a:ext cx="7824788" cy="563562"/>
          </a:xfrm>
        </p:spPr>
        <p:txBody>
          <a:bodyPr/>
          <a:lstStyle/>
          <a:p>
            <a:r>
              <a:rPr lang="ru-RU" sz="3200" dirty="0" smtClean="0"/>
              <a:t>Проявления цифровой зависимости</a:t>
            </a:r>
            <a:endParaRPr lang="en-US" altLang="ru-RU" sz="3200" dirty="0">
              <a:latin typeface="+mn-lt"/>
            </a:endParaRP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9125" y="1052736"/>
            <a:ext cx="7824788" cy="4852987"/>
          </a:xfrm>
        </p:spPr>
        <p:txBody>
          <a:bodyPr/>
          <a:lstStyle/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800" b="0" dirty="0" smtClean="0">
                <a:solidFill>
                  <a:srgbClr val="000066"/>
                </a:solidFill>
              </a:rPr>
              <a:t>Цифровая зависимость присутствует, если человек:</a:t>
            </a:r>
          </a:p>
          <a:p>
            <a:pPr>
              <a:lnSpc>
                <a:spcPts val="4000"/>
              </a:lnSpc>
              <a:spcBef>
                <a:spcPts val="0"/>
              </a:spcBef>
              <a:buClr>
                <a:srgbClr val="000066"/>
              </a:buClr>
              <a:buFont typeface="Arial" panose="020B0604020202020204" pitchFamily="34" charset="0"/>
              <a:buChar char="•"/>
            </a:pPr>
            <a:r>
              <a:rPr lang="ru-RU" sz="2800" b="0" dirty="0" smtClean="0">
                <a:solidFill>
                  <a:srgbClr val="000066"/>
                </a:solidFill>
              </a:rPr>
              <a:t>часто бесцельно и хаотично ищет что-то в Интернете;</a:t>
            </a:r>
          </a:p>
          <a:p>
            <a:pPr>
              <a:lnSpc>
                <a:spcPts val="4000"/>
              </a:lnSpc>
              <a:spcBef>
                <a:spcPts val="0"/>
              </a:spcBef>
              <a:buClr>
                <a:srgbClr val="000066"/>
              </a:buClr>
              <a:buFont typeface="Arial" panose="020B0604020202020204" pitchFamily="34" charset="0"/>
              <a:buChar char="•"/>
            </a:pPr>
            <a:r>
              <a:rPr lang="ru-RU" sz="2800" b="0" dirty="0" smtClean="0">
                <a:solidFill>
                  <a:srgbClr val="000066"/>
                </a:solidFill>
              </a:rPr>
              <a:t>постоянно и подолгу переписывается в мессенджерах и чатах;</a:t>
            </a:r>
          </a:p>
          <a:p>
            <a:pPr>
              <a:lnSpc>
                <a:spcPts val="4000"/>
              </a:lnSpc>
              <a:spcBef>
                <a:spcPts val="0"/>
              </a:spcBef>
              <a:buClr>
                <a:srgbClr val="000066"/>
              </a:buClr>
              <a:buFont typeface="Arial" panose="020B0604020202020204" pitchFamily="34" charset="0"/>
              <a:buChar char="•"/>
            </a:pPr>
            <a:r>
              <a:rPr lang="ru-RU" sz="2800" b="0" dirty="0" smtClean="0">
                <a:solidFill>
                  <a:srgbClr val="000066"/>
                </a:solidFill>
              </a:rPr>
              <a:t>много времени (более 7—8 часов каждый день) проводит за компьютерной игрой (или игрой на смартфоне), интернет-сёрфингом и общением в социальных сетях;</a:t>
            </a: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en-US" altLang="ru-RU" sz="3000" dirty="0" smtClean="0"/>
              <a:t/>
            </a:r>
            <a:br>
              <a:rPr lang="en-US" altLang="ru-RU" sz="3000" dirty="0" smtClean="0"/>
            </a:br>
            <a:endParaRPr lang="en-US" altLang="ru-RU" sz="3000" dirty="0" smtClean="0"/>
          </a:p>
          <a:p>
            <a:pPr lvl="1">
              <a:lnSpc>
                <a:spcPct val="80000"/>
              </a:lnSpc>
            </a:pPr>
            <a:endParaRPr lang="en-US" altLang="ru-RU" sz="3000" dirty="0"/>
          </a:p>
        </p:txBody>
      </p:sp>
    </p:spTree>
    <p:extLst>
      <p:ext uri="{BB962C8B-B14F-4D97-AF65-F5344CB8AC3E}">
        <p14:creationId xmlns:p14="http://schemas.microsoft.com/office/powerpoint/2010/main" val="1918041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619125" y="126157"/>
            <a:ext cx="7824788" cy="563562"/>
          </a:xfrm>
        </p:spPr>
        <p:txBody>
          <a:bodyPr/>
          <a:lstStyle/>
          <a:p>
            <a:r>
              <a:rPr lang="ru-RU" sz="3200" dirty="0" smtClean="0"/>
              <a:t>Проявления цифровой зависимости</a:t>
            </a:r>
            <a:endParaRPr lang="en-US" altLang="ru-RU" sz="3200" dirty="0">
              <a:latin typeface="+mn-lt"/>
            </a:endParaRP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9125" y="1052736"/>
            <a:ext cx="7824788" cy="4852987"/>
          </a:xfrm>
        </p:spPr>
        <p:txBody>
          <a:bodyPr/>
          <a:lstStyle/>
          <a:p>
            <a:pPr>
              <a:lnSpc>
                <a:spcPts val="4000"/>
              </a:lnSpc>
              <a:spcBef>
                <a:spcPts val="0"/>
              </a:spcBef>
              <a:buClr>
                <a:srgbClr val="000066"/>
              </a:buClr>
              <a:buFont typeface="Arial" panose="020B0604020202020204" pitchFamily="34" charset="0"/>
              <a:buChar char="•"/>
            </a:pPr>
            <a:r>
              <a:rPr lang="ru-RU" sz="2800" b="0" dirty="0" smtClean="0">
                <a:solidFill>
                  <a:srgbClr val="000066"/>
                </a:solidFill>
              </a:rPr>
              <a:t>беспрерывно смотрит видеоролики/фильмы/сериалы через Интернет;</a:t>
            </a:r>
          </a:p>
          <a:p>
            <a:pPr>
              <a:lnSpc>
                <a:spcPts val="4000"/>
              </a:lnSpc>
              <a:spcBef>
                <a:spcPts val="0"/>
              </a:spcBef>
              <a:buClr>
                <a:srgbClr val="000066"/>
              </a:buClr>
              <a:buFont typeface="Arial" panose="020B0604020202020204" pitchFamily="34" charset="0"/>
              <a:buChar char="•"/>
            </a:pPr>
            <a:r>
              <a:rPr lang="ru-RU" sz="2800" b="0" dirty="0" smtClean="0">
                <a:solidFill>
                  <a:srgbClr val="000066"/>
                </a:solidFill>
              </a:rPr>
              <a:t>совершает множество бесконтрольных покупок в Интернете (оформляет множество платных подписок);</a:t>
            </a:r>
          </a:p>
          <a:p>
            <a:pPr>
              <a:lnSpc>
                <a:spcPts val="4000"/>
              </a:lnSpc>
              <a:spcBef>
                <a:spcPts val="0"/>
              </a:spcBef>
              <a:buClr>
                <a:srgbClr val="000066"/>
              </a:buClr>
              <a:buFont typeface="Arial" panose="020B0604020202020204" pitchFamily="34" charset="0"/>
              <a:buChar char="•"/>
            </a:pPr>
            <a:r>
              <a:rPr lang="ru-RU" sz="2800" b="0" dirty="0" smtClean="0">
                <a:solidFill>
                  <a:srgbClr val="000066"/>
                </a:solidFill>
              </a:rPr>
              <a:t>имеет пристрастие к постоянному чтению новостей, отдавая предпочтение «горячим» и негативным новостям.</a:t>
            </a:r>
            <a:r>
              <a:rPr lang="en-US" altLang="ru-RU" sz="3000" dirty="0" smtClean="0"/>
              <a:t/>
            </a:r>
            <a:br>
              <a:rPr lang="en-US" altLang="ru-RU" sz="3000" dirty="0" smtClean="0"/>
            </a:br>
            <a:endParaRPr lang="en-US" altLang="ru-RU" sz="3000" dirty="0" smtClean="0"/>
          </a:p>
          <a:p>
            <a:pPr lvl="1">
              <a:lnSpc>
                <a:spcPct val="80000"/>
              </a:lnSpc>
            </a:pPr>
            <a:endParaRPr lang="en-US" altLang="ru-RU" sz="3000" dirty="0"/>
          </a:p>
        </p:txBody>
      </p:sp>
    </p:spTree>
    <p:extLst>
      <p:ext uri="{BB962C8B-B14F-4D97-AF65-F5344CB8AC3E}">
        <p14:creationId xmlns:p14="http://schemas.microsoft.com/office/powerpoint/2010/main" val="2781206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619125" y="126157"/>
            <a:ext cx="7824788" cy="563562"/>
          </a:xfrm>
        </p:spPr>
        <p:txBody>
          <a:bodyPr/>
          <a:lstStyle/>
          <a:p>
            <a:r>
              <a:rPr lang="ru-RU" sz="3200" dirty="0" smtClean="0"/>
              <a:t>Основные признаки цифровой зависимости</a:t>
            </a:r>
            <a:endParaRPr lang="en-US" altLang="ru-RU" sz="3200" dirty="0">
              <a:latin typeface="+mn-lt"/>
            </a:endParaRP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9125" y="1052736"/>
            <a:ext cx="7824788" cy="4852987"/>
          </a:xfrm>
        </p:spPr>
        <p:txBody>
          <a:bodyPr/>
          <a:lstStyle/>
          <a:p>
            <a:pPr marL="0" indent="0">
              <a:lnSpc>
                <a:spcPts val="4000"/>
              </a:lnSpc>
              <a:spcBef>
                <a:spcPts val="0"/>
              </a:spcBef>
              <a:buClr>
                <a:srgbClr val="000066"/>
              </a:buClr>
              <a:buNone/>
            </a:pPr>
            <a:r>
              <a:rPr lang="ru-RU" sz="2800" b="0" dirty="0" smtClean="0">
                <a:solidFill>
                  <a:srgbClr val="000066"/>
                </a:solidFill>
              </a:rPr>
              <a:t>1. Придание сверхзначимости постоянному присутствию и общению в социальных сетях, непрерывному ознакомлению с лентами новостей и т. п.</a:t>
            </a:r>
          </a:p>
          <a:p>
            <a:pPr marL="0" indent="0">
              <a:lnSpc>
                <a:spcPts val="4000"/>
              </a:lnSpc>
              <a:spcBef>
                <a:spcPts val="0"/>
              </a:spcBef>
              <a:buClr>
                <a:srgbClr val="000066"/>
              </a:buClr>
              <a:buNone/>
            </a:pPr>
            <a:r>
              <a:rPr lang="ru-RU" sz="2800" b="0" dirty="0" smtClean="0">
                <a:solidFill>
                  <a:srgbClr val="000066"/>
                </a:solidFill>
              </a:rPr>
              <a:t>2. Формирование эмоциональной зависимости, колебания настроения при ограничении возможности присутствия в Интернете.</a:t>
            </a:r>
          </a:p>
          <a:p>
            <a:pPr marL="0" indent="0">
              <a:lnSpc>
                <a:spcPts val="4000"/>
              </a:lnSpc>
              <a:spcBef>
                <a:spcPts val="0"/>
              </a:spcBef>
              <a:buClr>
                <a:srgbClr val="000066"/>
              </a:buClr>
              <a:buNone/>
            </a:pPr>
            <a:r>
              <a:rPr lang="en-US" altLang="ru-RU" sz="3000" dirty="0" smtClean="0"/>
              <a:t/>
            </a:r>
            <a:br>
              <a:rPr lang="en-US" altLang="ru-RU" sz="3000" dirty="0" smtClean="0"/>
            </a:br>
            <a:endParaRPr lang="en-US" altLang="ru-RU" sz="3000" dirty="0" smtClean="0"/>
          </a:p>
          <a:p>
            <a:pPr lvl="1">
              <a:lnSpc>
                <a:spcPct val="80000"/>
              </a:lnSpc>
            </a:pPr>
            <a:endParaRPr lang="en-US" altLang="ru-RU" sz="3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1760" y="4293096"/>
            <a:ext cx="3960440" cy="2755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703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619125" y="126157"/>
            <a:ext cx="7824788" cy="563562"/>
          </a:xfrm>
        </p:spPr>
        <p:txBody>
          <a:bodyPr/>
          <a:lstStyle/>
          <a:p>
            <a:r>
              <a:rPr lang="ru-RU" sz="3200" dirty="0" smtClean="0"/>
              <a:t>Основные признаки цифровой зависимости</a:t>
            </a:r>
            <a:endParaRPr lang="en-US" altLang="ru-RU" sz="3200" dirty="0">
              <a:latin typeface="+mn-lt"/>
            </a:endParaRP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9125" y="1052736"/>
            <a:ext cx="7824788" cy="4852987"/>
          </a:xfrm>
        </p:spPr>
        <p:txBody>
          <a:bodyPr/>
          <a:lstStyle/>
          <a:p>
            <a:pPr marL="0" indent="0">
              <a:lnSpc>
                <a:spcPts val="4000"/>
              </a:lnSpc>
              <a:spcBef>
                <a:spcPts val="0"/>
              </a:spcBef>
              <a:buClr>
                <a:srgbClr val="000066"/>
              </a:buClr>
              <a:buNone/>
            </a:pPr>
            <a:r>
              <a:rPr lang="ru-RU" sz="2800" b="0" dirty="0" smtClean="0">
                <a:solidFill>
                  <a:srgbClr val="000066"/>
                </a:solidFill>
              </a:rPr>
              <a:t>3. Потребность в увеличении времени присутствия в Интернете и частоты использования разнообразных устройств доступа в цифровую среду.</a:t>
            </a:r>
          </a:p>
          <a:p>
            <a:pPr marL="0" indent="0">
              <a:lnSpc>
                <a:spcPts val="4000"/>
              </a:lnSpc>
              <a:spcBef>
                <a:spcPts val="0"/>
              </a:spcBef>
              <a:buClr>
                <a:srgbClr val="000066"/>
              </a:buClr>
              <a:buNone/>
            </a:pPr>
            <a:r>
              <a:rPr lang="ru-RU" sz="2800" b="0" dirty="0" smtClean="0">
                <a:solidFill>
                  <a:srgbClr val="000066"/>
                </a:solidFill>
              </a:rPr>
              <a:t>4. Возникновение «синдрома отмены» — ухудшение самочувствия при отсутствии возможности доступа в цифровую среду.</a:t>
            </a:r>
            <a:r>
              <a:rPr lang="en-US" altLang="ru-RU" sz="3000" dirty="0" smtClean="0"/>
              <a:t/>
            </a:r>
            <a:br>
              <a:rPr lang="en-US" altLang="ru-RU" sz="3000" dirty="0" smtClean="0"/>
            </a:br>
            <a:endParaRPr lang="en-US" altLang="ru-RU" sz="3000" dirty="0" smtClean="0"/>
          </a:p>
          <a:p>
            <a:pPr lvl="1">
              <a:lnSpc>
                <a:spcPct val="80000"/>
              </a:lnSpc>
            </a:pPr>
            <a:endParaRPr lang="en-US" altLang="ru-RU" sz="3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5656" y="4293096"/>
            <a:ext cx="5400600" cy="27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825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619125" y="126157"/>
            <a:ext cx="7824788" cy="563562"/>
          </a:xfrm>
        </p:spPr>
        <p:txBody>
          <a:bodyPr/>
          <a:lstStyle/>
          <a:p>
            <a:r>
              <a:rPr lang="ru-RU" sz="3200" dirty="0" smtClean="0"/>
              <a:t>Основные признаки цифровой зависимости</a:t>
            </a:r>
            <a:endParaRPr lang="en-US" altLang="ru-RU" sz="3200" dirty="0">
              <a:latin typeface="+mn-lt"/>
            </a:endParaRP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9125" y="1052736"/>
            <a:ext cx="7824788" cy="4852987"/>
          </a:xfrm>
        </p:spPr>
        <p:txBody>
          <a:bodyPr/>
          <a:lstStyle/>
          <a:p>
            <a:pPr marL="0" indent="0">
              <a:lnSpc>
                <a:spcPts val="4000"/>
              </a:lnSpc>
              <a:spcBef>
                <a:spcPts val="0"/>
              </a:spcBef>
              <a:buClr>
                <a:srgbClr val="000066"/>
              </a:buClr>
              <a:buNone/>
            </a:pPr>
            <a:r>
              <a:rPr lang="ru-RU" sz="2800" b="0" dirty="0" smtClean="0">
                <a:solidFill>
                  <a:srgbClr val="000066"/>
                </a:solidFill>
              </a:rPr>
              <a:t>5. Возникновение нарушений (недоразумений и конфликтов) в общении в обычной жизни.</a:t>
            </a:r>
          </a:p>
          <a:p>
            <a:pPr marL="0" indent="0">
              <a:lnSpc>
                <a:spcPts val="4000"/>
              </a:lnSpc>
              <a:spcBef>
                <a:spcPts val="0"/>
              </a:spcBef>
              <a:buClr>
                <a:srgbClr val="000066"/>
              </a:buClr>
              <a:buNone/>
            </a:pPr>
            <a:r>
              <a:rPr lang="ru-RU" sz="2800" b="0" dirty="0" smtClean="0">
                <a:solidFill>
                  <a:srgbClr val="000066"/>
                </a:solidFill>
              </a:rPr>
              <a:t>6. Потеря самоконтроля, возникновение срывов и рецидивов при попытках отрегулировать время присутствия в цифровой среде.</a:t>
            </a:r>
            <a:r>
              <a:rPr lang="en-US" altLang="ru-RU" sz="3000" dirty="0" smtClean="0"/>
              <a:t/>
            </a:r>
            <a:br>
              <a:rPr lang="en-US" altLang="ru-RU" sz="3000" dirty="0" smtClean="0"/>
            </a:br>
            <a:endParaRPr lang="en-US" altLang="ru-RU" sz="3000" dirty="0" smtClean="0"/>
          </a:p>
          <a:p>
            <a:pPr lvl="1">
              <a:lnSpc>
                <a:spcPct val="80000"/>
              </a:lnSpc>
            </a:pPr>
            <a:endParaRPr lang="en-US" altLang="ru-RU" sz="30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3928" y="3717032"/>
            <a:ext cx="3978120" cy="2894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06100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835819" y="126157"/>
            <a:ext cx="7391400" cy="563562"/>
          </a:xfrm>
        </p:spPr>
        <p:txBody>
          <a:bodyPr/>
          <a:lstStyle/>
          <a:p>
            <a:r>
              <a:rPr lang="ru-RU" sz="3200" dirty="0" smtClean="0"/>
              <a:t>Дополнительные признаки цифровой зависимости</a:t>
            </a:r>
            <a:endParaRPr lang="en-US" altLang="ru-RU" sz="3200" dirty="0">
              <a:latin typeface="+mn-lt"/>
            </a:endParaRP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9124" y="1052736"/>
            <a:ext cx="8129339" cy="4852987"/>
          </a:xfrm>
        </p:spPr>
        <p:txBody>
          <a:bodyPr/>
          <a:lstStyle/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800" b="0" dirty="0" smtClean="0">
                <a:solidFill>
                  <a:srgbClr val="000066"/>
                </a:solidFill>
              </a:rPr>
              <a:t>1. Ухудшение состояния здоровья (набор или потеря веса, мышечные боли и т. д.), психологическая нестабильность (апатия, тревога, депрессия).</a:t>
            </a: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800" b="0" dirty="0" smtClean="0">
                <a:solidFill>
                  <a:srgbClr val="000066"/>
                </a:solidFill>
              </a:rPr>
              <a:t>2. Нарушение привычного ритма жизни, пренебрежение семейным и дружеским общением, отказ от ранее любимых увлечений. </a:t>
            </a: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800" b="0" dirty="0" smtClean="0">
                <a:solidFill>
                  <a:srgbClr val="000066"/>
                </a:solidFill>
              </a:rPr>
              <a:t>3. Использование различных ухищрений и обмана с целью получения доступа в Интернет.</a:t>
            </a: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en-US" altLang="ru-RU" sz="3000" dirty="0" smtClean="0"/>
              <a:t/>
            </a:r>
            <a:br>
              <a:rPr lang="en-US" altLang="ru-RU" sz="3000" dirty="0" smtClean="0"/>
            </a:br>
            <a:endParaRPr lang="en-US" altLang="ru-RU" sz="3000" dirty="0" smtClean="0"/>
          </a:p>
          <a:p>
            <a:pPr lvl="1">
              <a:lnSpc>
                <a:spcPct val="80000"/>
              </a:lnSpc>
            </a:pPr>
            <a:endParaRPr lang="en-US" altLang="ru-RU" sz="3000" dirty="0"/>
          </a:p>
        </p:txBody>
      </p:sp>
    </p:spTree>
    <p:extLst>
      <p:ext uri="{BB962C8B-B14F-4D97-AF65-F5344CB8AC3E}">
        <p14:creationId xmlns:p14="http://schemas.microsoft.com/office/powerpoint/2010/main" val="3574690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835819" y="116632"/>
            <a:ext cx="7391400" cy="563562"/>
          </a:xfrm>
        </p:spPr>
        <p:txBody>
          <a:bodyPr/>
          <a:lstStyle/>
          <a:p>
            <a:r>
              <a:rPr lang="ru-RU" altLang="ru-RU" sz="3200" dirty="0" smtClean="0">
                <a:latin typeface="+mn-lt"/>
              </a:rPr>
              <a:t>Цифровая среда</a:t>
            </a:r>
            <a:endParaRPr lang="en-US" altLang="ru-RU" sz="3200" dirty="0">
              <a:latin typeface="+mn-lt"/>
            </a:endParaRP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9125" y="1052736"/>
            <a:ext cx="7824788" cy="4852987"/>
          </a:xfrm>
        </p:spPr>
        <p:txBody>
          <a:bodyPr/>
          <a:lstStyle/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altLang="ru-RU" sz="2800" b="0" dirty="0" smtClean="0">
                <a:solidFill>
                  <a:schemeClr val="tx1"/>
                </a:solidFill>
              </a:rPr>
              <a:t>Цифровая среда настолько прочно вошла в нашу жизнь, что порой заслоняет собой реальность. Изменились формы отношений и взаимодействий между людьми, способы получения информации и общения. При несомненном удобстве и ряде преимуществ цифровое пространство таит в себе множество опасностей, о которых каждый, должен иметь представление.</a:t>
            </a:r>
            <a:r>
              <a:rPr lang="en-US" altLang="ru-RU" sz="3000" dirty="0" smtClean="0"/>
              <a:t/>
            </a:r>
            <a:br>
              <a:rPr lang="en-US" altLang="ru-RU" sz="3000" dirty="0" smtClean="0"/>
            </a:br>
            <a:endParaRPr lang="en-US" altLang="ru-RU" sz="3000" dirty="0" smtClean="0"/>
          </a:p>
          <a:p>
            <a:pPr lvl="1">
              <a:lnSpc>
                <a:spcPct val="80000"/>
              </a:lnSpc>
            </a:pPr>
            <a:endParaRPr lang="en-US" altLang="ru-RU" sz="30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4395"/>
          <a:stretch/>
        </p:blipFill>
        <p:spPr>
          <a:xfrm>
            <a:off x="5796136" y="5313762"/>
            <a:ext cx="1946492" cy="15121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6136" y="3501008"/>
            <a:ext cx="3068960" cy="3068960"/>
          </a:xfrm>
          <a:prstGeom prst="rect">
            <a:avLst/>
          </a:prstGeom>
        </p:spPr>
      </p:pic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835819" y="126157"/>
            <a:ext cx="7391400" cy="563562"/>
          </a:xfrm>
        </p:spPr>
        <p:txBody>
          <a:bodyPr/>
          <a:lstStyle/>
          <a:p>
            <a:r>
              <a:rPr lang="ru-RU" sz="3200" dirty="0"/>
              <a:t>Игромания</a:t>
            </a:r>
            <a:endParaRPr lang="en-US" altLang="ru-RU" sz="3200" dirty="0">
              <a:latin typeface="+mn-lt"/>
            </a:endParaRP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9125" y="1052736"/>
            <a:ext cx="7824788" cy="4852987"/>
          </a:xfrm>
        </p:spPr>
        <p:txBody>
          <a:bodyPr/>
          <a:lstStyle/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800" b="0" dirty="0" smtClean="0">
                <a:solidFill>
                  <a:srgbClr val="FF0000"/>
                </a:solidFill>
              </a:rPr>
              <a:t>Игромания</a:t>
            </a:r>
            <a:r>
              <a:rPr lang="ru-RU" sz="2800" b="0" dirty="0" smtClean="0">
                <a:solidFill>
                  <a:srgbClr val="000066"/>
                </a:solidFill>
              </a:rPr>
              <a:t> — патологическая склонность к играм (как компьютерным, так и азартным играм), в цифровой среде выражается в навязчивой потребности играть в онлайн-, компьютерные и другие игры. </a:t>
            </a: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800" b="0" dirty="0" smtClean="0">
                <a:solidFill>
                  <a:srgbClr val="000066"/>
                </a:solidFill>
              </a:rPr>
              <a:t>Игровая зависимость от </a:t>
            </a: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800" b="0" dirty="0" smtClean="0">
                <a:solidFill>
                  <a:srgbClr val="000066"/>
                </a:solidFill>
              </a:rPr>
              <a:t>компьютерных игр — одна из </a:t>
            </a: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800" b="0" dirty="0" smtClean="0">
                <a:solidFill>
                  <a:srgbClr val="000066"/>
                </a:solidFill>
              </a:rPr>
              <a:t>форм психологической </a:t>
            </a: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800" b="0" dirty="0" smtClean="0">
                <a:solidFill>
                  <a:srgbClr val="000066"/>
                </a:solidFill>
              </a:rPr>
              <a:t>зависимости.</a:t>
            </a:r>
            <a:r>
              <a:rPr lang="en-US" altLang="ru-RU" sz="3000" dirty="0" smtClean="0"/>
              <a:t/>
            </a:r>
            <a:br>
              <a:rPr lang="en-US" altLang="ru-RU" sz="3000" dirty="0" smtClean="0"/>
            </a:br>
            <a:endParaRPr lang="en-US" altLang="ru-RU" sz="3000" dirty="0" smtClean="0"/>
          </a:p>
          <a:p>
            <a:pPr lvl="1">
              <a:lnSpc>
                <a:spcPct val="80000"/>
              </a:lnSpc>
            </a:pPr>
            <a:endParaRPr lang="en-US" altLang="ru-RU" sz="3000" dirty="0"/>
          </a:p>
        </p:txBody>
      </p:sp>
    </p:spTree>
    <p:extLst>
      <p:ext uri="{BB962C8B-B14F-4D97-AF65-F5344CB8AC3E}">
        <p14:creationId xmlns:p14="http://schemas.microsoft.com/office/powerpoint/2010/main" val="2273311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835819" y="126157"/>
            <a:ext cx="7391400" cy="563562"/>
          </a:xfrm>
        </p:spPr>
        <p:txBody>
          <a:bodyPr/>
          <a:lstStyle/>
          <a:p>
            <a:r>
              <a:rPr lang="ru-RU" sz="3200" dirty="0"/>
              <a:t>Игромания</a:t>
            </a:r>
            <a:endParaRPr lang="en-US" altLang="ru-RU" sz="3200" dirty="0">
              <a:latin typeface="+mn-lt"/>
            </a:endParaRP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9125" y="1052736"/>
            <a:ext cx="7824788" cy="4852987"/>
          </a:xfrm>
        </p:spPr>
        <p:txBody>
          <a:bodyPr/>
          <a:lstStyle/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800" b="0" dirty="0" smtClean="0">
                <a:solidFill>
                  <a:srgbClr val="000066"/>
                </a:solidFill>
              </a:rPr>
              <a:t>Самую сильную привязанность чаще всего вызывают сетевые игры, доводящие своих адептов до физического и психического истощения и даже смерти. </a:t>
            </a:r>
            <a:r>
              <a:rPr lang="en-US" altLang="ru-RU" sz="3000" dirty="0" smtClean="0"/>
              <a:t/>
            </a:r>
            <a:br>
              <a:rPr lang="en-US" altLang="ru-RU" sz="3000" dirty="0" smtClean="0"/>
            </a:br>
            <a:endParaRPr lang="en-US" altLang="ru-RU" sz="3000" dirty="0" smtClean="0"/>
          </a:p>
          <a:p>
            <a:pPr lvl="1">
              <a:lnSpc>
                <a:spcPct val="80000"/>
              </a:lnSpc>
            </a:pPr>
            <a:endParaRPr lang="en-US" altLang="ru-RU" sz="3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3023" y="3284984"/>
            <a:ext cx="3356992" cy="3356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328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9912" y="3719186"/>
            <a:ext cx="5580112" cy="3138814"/>
          </a:xfrm>
          <a:prstGeom prst="rect">
            <a:avLst/>
          </a:prstGeom>
        </p:spPr>
      </p:pic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835819" y="126157"/>
            <a:ext cx="7391400" cy="563562"/>
          </a:xfrm>
        </p:spPr>
        <p:txBody>
          <a:bodyPr/>
          <a:lstStyle/>
          <a:p>
            <a:r>
              <a:rPr lang="ru-RU" sz="3200" dirty="0"/>
              <a:t>Игромания</a:t>
            </a:r>
            <a:endParaRPr lang="en-US" altLang="ru-RU" sz="3200" dirty="0">
              <a:latin typeface="+mn-lt"/>
            </a:endParaRP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9125" y="1052736"/>
            <a:ext cx="7824788" cy="4852987"/>
          </a:xfrm>
        </p:spPr>
        <p:txBody>
          <a:bodyPr/>
          <a:lstStyle/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800" b="0" dirty="0" smtClean="0">
                <a:solidFill>
                  <a:srgbClr val="000066"/>
                </a:solidFill>
              </a:rPr>
              <a:t>Игромания по силе сравнима с зависимостью от алкоголя и наркотиков, она провоцирует выброс в кровь коктейля из гормонов: адреналин, эндорфин, дофамин, кортизол. Это вызывает бурный всплеск разнообразных эмоций — от эйфории до чувства безнадёжности. И именно это формирует аддикцию, </a:t>
            </a: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800" b="0" dirty="0" smtClean="0">
                <a:solidFill>
                  <a:srgbClr val="000066"/>
                </a:solidFill>
              </a:rPr>
              <a:t>схожую с наркоманией.</a:t>
            </a:r>
            <a:r>
              <a:rPr lang="en-US" altLang="ru-RU" sz="3000" dirty="0" smtClean="0"/>
              <a:t/>
            </a:r>
            <a:br>
              <a:rPr lang="en-US" altLang="ru-RU" sz="3000" dirty="0" smtClean="0"/>
            </a:br>
            <a:endParaRPr lang="en-US" altLang="ru-RU" sz="3000" dirty="0" smtClean="0"/>
          </a:p>
          <a:p>
            <a:pPr lvl="1">
              <a:lnSpc>
                <a:spcPct val="80000"/>
              </a:lnSpc>
            </a:pPr>
            <a:endParaRPr lang="en-US" altLang="ru-RU" sz="3000" dirty="0"/>
          </a:p>
        </p:txBody>
      </p:sp>
    </p:spTree>
    <p:extLst>
      <p:ext uri="{BB962C8B-B14F-4D97-AF65-F5344CB8AC3E}">
        <p14:creationId xmlns:p14="http://schemas.microsoft.com/office/powerpoint/2010/main" val="1329564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3888" y="2852936"/>
            <a:ext cx="5903469" cy="4171785"/>
          </a:xfrm>
          <a:prstGeom prst="rect">
            <a:avLst/>
          </a:prstGeom>
        </p:spPr>
      </p:pic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835819" y="126157"/>
            <a:ext cx="7391400" cy="563562"/>
          </a:xfrm>
        </p:spPr>
        <p:txBody>
          <a:bodyPr/>
          <a:lstStyle/>
          <a:p>
            <a:r>
              <a:rPr lang="ru-RU" sz="3200" dirty="0"/>
              <a:t>Игромания</a:t>
            </a:r>
            <a:endParaRPr lang="en-US" altLang="ru-RU" sz="3200" dirty="0">
              <a:latin typeface="+mn-lt"/>
            </a:endParaRP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9125" y="908720"/>
            <a:ext cx="7824788" cy="4852987"/>
          </a:xfrm>
        </p:spPr>
        <p:txBody>
          <a:bodyPr/>
          <a:lstStyle/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800" b="0" dirty="0" smtClean="0">
                <a:solidFill>
                  <a:srgbClr val="000066"/>
                </a:solidFill>
              </a:rPr>
              <a:t>Всемирная организация здравоохранения (ВОЗ) внесла игроманию в обновление Международной статистической классификации болезней и проблем, связанных со здоровьем. Согласно документу, игромания с </a:t>
            </a: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800" b="0" dirty="0" smtClean="0">
                <a:solidFill>
                  <a:srgbClr val="000066"/>
                </a:solidFill>
              </a:rPr>
              <a:t>чрезмерным увлечением </a:t>
            </a: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800" b="0" dirty="0" smtClean="0">
                <a:solidFill>
                  <a:srgbClr val="000066"/>
                </a:solidFill>
              </a:rPr>
              <a:t>компьютерными и </a:t>
            </a: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800" b="0" dirty="0" smtClean="0">
                <a:solidFill>
                  <a:srgbClr val="000066"/>
                </a:solidFill>
              </a:rPr>
              <a:t>видеоиграми является </a:t>
            </a: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800" b="0" dirty="0" smtClean="0">
                <a:solidFill>
                  <a:srgbClr val="000066"/>
                </a:solidFill>
              </a:rPr>
              <a:t>видом психического </a:t>
            </a: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800" b="0" dirty="0" smtClean="0">
                <a:solidFill>
                  <a:srgbClr val="000066"/>
                </a:solidFill>
              </a:rPr>
              <a:t>расстройства. </a:t>
            </a:r>
            <a:r>
              <a:rPr lang="en-US" altLang="ru-RU" sz="3000" dirty="0" smtClean="0"/>
              <a:t/>
            </a:r>
            <a:br>
              <a:rPr lang="en-US" altLang="ru-RU" sz="3000" dirty="0" smtClean="0"/>
            </a:br>
            <a:endParaRPr lang="en-US" altLang="ru-RU" sz="3000" dirty="0" smtClean="0"/>
          </a:p>
          <a:p>
            <a:pPr lvl="1">
              <a:lnSpc>
                <a:spcPct val="80000"/>
              </a:lnSpc>
            </a:pPr>
            <a:endParaRPr lang="en-US" altLang="ru-RU" sz="3000" dirty="0"/>
          </a:p>
        </p:txBody>
      </p:sp>
    </p:spTree>
    <p:extLst>
      <p:ext uri="{BB962C8B-B14F-4D97-AF65-F5344CB8AC3E}">
        <p14:creationId xmlns:p14="http://schemas.microsoft.com/office/powerpoint/2010/main" val="3271066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835819" y="116632"/>
            <a:ext cx="7391400" cy="563562"/>
          </a:xfrm>
        </p:spPr>
        <p:txBody>
          <a:bodyPr/>
          <a:lstStyle/>
          <a:p>
            <a:r>
              <a:rPr lang="ru-RU" altLang="ru-RU" sz="3200" dirty="0" smtClean="0">
                <a:latin typeface="+mn-lt"/>
              </a:rPr>
              <a:t>Информационные риски</a:t>
            </a:r>
            <a:endParaRPr lang="en-US" altLang="ru-RU" sz="3200" dirty="0">
              <a:latin typeface="+mn-lt"/>
            </a:endParaRP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9125" y="1052736"/>
            <a:ext cx="7824788" cy="4852987"/>
          </a:xfrm>
        </p:spPr>
        <p:txBody>
          <a:bodyPr/>
          <a:lstStyle/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altLang="ru-RU" sz="2800" b="0" dirty="0" smtClean="0">
                <a:solidFill>
                  <a:schemeClr val="tx1"/>
                </a:solidFill>
              </a:rPr>
              <a:t>К информационным рискам, помимо цифровой зависимости, относится опасный контент — информационные материалы, способные причинить моральные страдания человеку, нанести урон его психике. Некоторые виды такой информации законодательно запрещены, а какие-то допускаются к распространению с возрастными ограничениями.</a:t>
            </a:r>
            <a:r>
              <a:rPr lang="en-US" altLang="ru-RU" sz="3000" dirty="0" smtClean="0"/>
              <a:t/>
            </a:r>
            <a:br>
              <a:rPr lang="en-US" altLang="ru-RU" sz="3000" dirty="0" smtClean="0"/>
            </a:br>
            <a:endParaRPr lang="en-US" altLang="ru-RU" sz="3000" dirty="0" smtClean="0"/>
          </a:p>
          <a:p>
            <a:pPr lvl="1">
              <a:lnSpc>
                <a:spcPct val="80000"/>
              </a:lnSpc>
            </a:pPr>
            <a:endParaRPr lang="en-US" altLang="ru-RU" sz="3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8815" y="4797152"/>
            <a:ext cx="1800200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978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2120" y="4293095"/>
            <a:ext cx="3847355" cy="2564904"/>
          </a:xfrm>
          <a:prstGeom prst="rect">
            <a:avLst/>
          </a:prstGeom>
        </p:spPr>
      </p:pic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835819" y="116632"/>
            <a:ext cx="7391400" cy="563562"/>
          </a:xfrm>
        </p:spPr>
        <p:txBody>
          <a:bodyPr/>
          <a:lstStyle/>
          <a:p>
            <a:r>
              <a:rPr lang="ru-RU" altLang="ru-RU" sz="3200" dirty="0" smtClean="0">
                <a:latin typeface="+mn-lt"/>
              </a:rPr>
              <a:t>Информационные риски</a:t>
            </a:r>
            <a:endParaRPr lang="en-US" altLang="ru-RU" sz="3200" dirty="0">
              <a:latin typeface="+mn-lt"/>
            </a:endParaRP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9125" y="1052736"/>
            <a:ext cx="7824788" cy="4852987"/>
          </a:xfrm>
        </p:spPr>
        <p:txBody>
          <a:bodyPr/>
          <a:lstStyle/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altLang="ru-RU" sz="2800" b="0" dirty="0" smtClean="0">
                <a:solidFill>
                  <a:schemeClr val="tx1"/>
                </a:solidFill>
              </a:rPr>
              <a:t>В цифровой среде, особенно в социальных сетях, можно столкнуться с хищными персонами (манипуляторами, вербовщиками в деструктивные движения, мошенниками, интернет-троллями и даже просто неуравновешенными людьми), которые, прячась за аватарками и никами, </a:t>
            </a: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altLang="ru-RU" sz="2800" b="0" dirty="0" smtClean="0">
                <a:solidFill>
                  <a:schemeClr val="tx1"/>
                </a:solidFill>
              </a:rPr>
              <a:t>создавая фальшивые профили, </a:t>
            </a: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altLang="ru-RU" sz="2800" b="0" dirty="0" smtClean="0">
                <a:solidFill>
                  <a:schemeClr val="tx1"/>
                </a:solidFill>
              </a:rPr>
              <a:t>причиняют вред пользователям </a:t>
            </a: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altLang="ru-RU" sz="2800" b="0" dirty="0" smtClean="0">
                <a:solidFill>
                  <a:schemeClr val="tx1"/>
                </a:solidFill>
              </a:rPr>
              <a:t>Интернета.</a:t>
            </a:r>
            <a:r>
              <a:rPr lang="en-US" altLang="ru-RU" sz="3000" dirty="0" smtClean="0"/>
              <a:t/>
            </a:r>
            <a:br>
              <a:rPr lang="en-US" altLang="ru-RU" sz="3000" dirty="0" smtClean="0"/>
            </a:br>
            <a:endParaRPr lang="en-US" altLang="ru-RU" sz="3000" dirty="0" smtClean="0"/>
          </a:p>
          <a:p>
            <a:pPr lvl="1">
              <a:lnSpc>
                <a:spcPct val="80000"/>
              </a:lnSpc>
            </a:pPr>
            <a:endParaRPr lang="en-US" altLang="ru-RU" sz="3000" dirty="0"/>
          </a:p>
        </p:txBody>
      </p:sp>
    </p:spTree>
    <p:extLst>
      <p:ext uri="{BB962C8B-B14F-4D97-AF65-F5344CB8AC3E}">
        <p14:creationId xmlns:p14="http://schemas.microsoft.com/office/powerpoint/2010/main" val="2534346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835819" y="116632"/>
            <a:ext cx="7391400" cy="563562"/>
          </a:xfrm>
        </p:spPr>
        <p:txBody>
          <a:bodyPr/>
          <a:lstStyle/>
          <a:p>
            <a:r>
              <a:rPr lang="ru-RU" altLang="ru-RU" sz="3200" dirty="0" smtClean="0">
                <a:latin typeface="+mn-lt"/>
              </a:rPr>
              <a:t>Информационные риски</a:t>
            </a:r>
            <a:endParaRPr lang="en-US" altLang="ru-RU" sz="3200" dirty="0">
              <a:latin typeface="+mn-lt"/>
            </a:endParaRP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9125" y="1052736"/>
            <a:ext cx="7824788" cy="4852987"/>
          </a:xfrm>
        </p:spPr>
        <p:txBody>
          <a:bodyPr/>
          <a:lstStyle/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altLang="ru-RU" sz="2800" b="0" dirty="0" smtClean="0">
                <a:solidFill>
                  <a:schemeClr val="tx1"/>
                </a:solidFill>
              </a:rPr>
              <a:t>Чтобы максимально обезопасить себя от воздействия «хищных персон», следует придерживаться несложных правил: </a:t>
            </a:r>
          </a:p>
          <a:p>
            <a:pPr>
              <a:lnSpc>
                <a:spcPts val="4000"/>
              </a:lnSpc>
              <a:spcBef>
                <a:spcPts val="0"/>
              </a:spcBef>
              <a:buClr>
                <a:srgbClr val="000066"/>
              </a:buClr>
              <a:buFont typeface="Arial" panose="020B0604020202020204" pitchFamily="34" charset="0"/>
              <a:buChar char="•"/>
            </a:pPr>
            <a:r>
              <a:rPr lang="ru-RU" altLang="ru-RU" sz="2800" b="0" dirty="0" smtClean="0">
                <a:solidFill>
                  <a:schemeClr val="tx1"/>
                </a:solidFill>
              </a:rPr>
              <a:t>будьте предельно внимательны к тем, кто пытается стать вашим виртуальным другом (за дружелюбным или нейтральным профилем, аватаром может скрываться злоумышленник);</a:t>
            </a:r>
          </a:p>
          <a:p>
            <a:pPr>
              <a:lnSpc>
                <a:spcPts val="4000"/>
              </a:lnSpc>
              <a:spcBef>
                <a:spcPts val="0"/>
              </a:spcBef>
              <a:buClr>
                <a:srgbClr val="000066"/>
              </a:buClr>
              <a:buFont typeface="Arial" panose="020B0604020202020204" pitchFamily="34" charset="0"/>
              <a:buChar char="•"/>
            </a:pPr>
            <a:r>
              <a:rPr lang="ru-RU" altLang="ru-RU" sz="2800" b="0" dirty="0" smtClean="0">
                <a:solidFill>
                  <a:schemeClr val="tx1"/>
                </a:solidFill>
              </a:rPr>
              <a:t>свой профиль держите закрытым от случайных посетителей;</a:t>
            </a: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en-US" altLang="ru-RU" sz="3000" dirty="0" smtClean="0"/>
              <a:t/>
            </a:r>
            <a:br>
              <a:rPr lang="en-US" altLang="ru-RU" sz="3000" dirty="0" smtClean="0"/>
            </a:br>
            <a:endParaRPr lang="en-US" altLang="ru-RU" sz="3000" dirty="0" smtClean="0"/>
          </a:p>
          <a:p>
            <a:pPr lvl="1">
              <a:lnSpc>
                <a:spcPct val="80000"/>
              </a:lnSpc>
            </a:pPr>
            <a:endParaRPr lang="en-US" altLang="ru-RU" sz="3000" dirty="0"/>
          </a:p>
        </p:txBody>
      </p:sp>
    </p:spTree>
    <p:extLst>
      <p:ext uri="{BB962C8B-B14F-4D97-AF65-F5344CB8AC3E}">
        <p14:creationId xmlns:p14="http://schemas.microsoft.com/office/powerpoint/2010/main" val="3051818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835819" y="116632"/>
            <a:ext cx="7391400" cy="563562"/>
          </a:xfrm>
        </p:spPr>
        <p:txBody>
          <a:bodyPr/>
          <a:lstStyle/>
          <a:p>
            <a:r>
              <a:rPr lang="ru-RU" altLang="ru-RU" sz="3200" dirty="0" smtClean="0">
                <a:latin typeface="+mn-lt"/>
              </a:rPr>
              <a:t>Информационные риски</a:t>
            </a:r>
            <a:endParaRPr lang="en-US" altLang="ru-RU" sz="3200" dirty="0">
              <a:latin typeface="+mn-lt"/>
            </a:endParaRP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9125" y="1052736"/>
            <a:ext cx="7824788" cy="4852987"/>
          </a:xfrm>
        </p:spPr>
        <p:txBody>
          <a:bodyPr/>
          <a:lstStyle/>
          <a:p>
            <a:pPr>
              <a:lnSpc>
                <a:spcPts val="4000"/>
              </a:lnSpc>
              <a:spcBef>
                <a:spcPts val="0"/>
              </a:spcBef>
              <a:buClr>
                <a:srgbClr val="000066"/>
              </a:buClr>
              <a:buFont typeface="Arial" panose="020B0604020202020204" pitchFamily="34" charset="0"/>
              <a:buChar char="•"/>
            </a:pPr>
            <a:r>
              <a:rPr lang="ru-RU" altLang="ru-RU" sz="2800" b="0" dirty="0" smtClean="0">
                <a:solidFill>
                  <a:schemeClr val="tx1"/>
                </a:solidFill>
              </a:rPr>
              <a:t>не сообщайте незнакомым или малознакомым людям информацию о себе (адрес, номер телефона, место учёбы, данные о родителях/родственниках), то же касается просьбы выслать фотографию или видеозапись с вашим участием;</a:t>
            </a:r>
            <a:r>
              <a:rPr lang="en-US" altLang="ru-RU" sz="3000" dirty="0" smtClean="0"/>
              <a:t/>
            </a:r>
            <a:br>
              <a:rPr lang="en-US" altLang="ru-RU" sz="3000" dirty="0" smtClean="0"/>
            </a:br>
            <a:endParaRPr lang="en-US" altLang="ru-RU" sz="3000" dirty="0" smtClean="0"/>
          </a:p>
          <a:p>
            <a:pPr lvl="1">
              <a:lnSpc>
                <a:spcPct val="80000"/>
              </a:lnSpc>
            </a:pPr>
            <a:endParaRPr lang="en-US" altLang="ru-RU" sz="30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87" y="4408537"/>
            <a:ext cx="3347864" cy="2163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301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835819" y="116632"/>
            <a:ext cx="7391400" cy="563562"/>
          </a:xfrm>
        </p:spPr>
        <p:txBody>
          <a:bodyPr/>
          <a:lstStyle/>
          <a:p>
            <a:r>
              <a:rPr lang="ru-RU" altLang="ru-RU" sz="3200" dirty="0" smtClean="0">
                <a:latin typeface="+mn-lt"/>
              </a:rPr>
              <a:t>Информационные риски</a:t>
            </a:r>
            <a:endParaRPr lang="en-US" altLang="ru-RU" sz="3200" dirty="0">
              <a:latin typeface="+mn-lt"/>
            </a:endParaRP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9125" y="1052736"/>
            <a:ext cx="7824788" cy="4852987"/>
          </a:xfrm>
        </p:spPr>
        <p:txBody>
          <a:bodyPr/>
          <a:lstStyle/>
          <a:p>
            <a:pPr marL="0" indent="0">
              <a:lnSpc>
                <a:spcPts val="4000"/>
              </a:lnSpc>
              <a:spcBef>
                <a:spcPts val="0"/>
              </a:spcBef>
              <a:buClr>
                <a:srgbClr val="000066"/>
              </a:buClr>
              <a:buNone/>
            </a:pPr>
            <a:r>
              <a:rPr lang="ru-RU" altLang="ru-RU" sz="2800" b="0" dirty="0" smtClean="0">
                <a:solidFill>
                  <a:schemeClr val="tx1"/>
                </a:solidFill>
              </a:rPr>
              <a:t>Другой формой информационных рисков является опасное поведение в Интернете, способное привести к правонарушению. Необходимо помнить о том, что при необдуманном поведении в Сети можно незаметным для себя образом превратиться в нарушителя закона. Это может произойти как по неосмотрительности, так и в результате чьей-либо провокации. </a:t>
            </a:r>
            <a:endParaRPr lang="en-US" altLang="ru-RU" sz="3000" dirty="0" smtClean="0"/>
          </a:p>
          <a:p>
            <a:pPr lvl="1">
              <a:lnSpc>
                <a:spcPct val="80000"/>
              </a:lnSpc>
            </a:pPr>
            <a:endParaRPr lang="en-US" altLang="ru-RU" sz="3000" dirty="0"/>
          </a:p>
        </p:txBody>
      </p:sp>
    </p:spTree>
    <p:extLst>
      <p:ext uri="{BB962C8B-B14F-4D97-AF65-F5344CB8AC3E}">
        <p14:creationId xmlns:p14="http://schemas.microsoft.com/office/powerpoint/2010/main" val="3328111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835819" y="116632"/>
            <a:ext cx="7391400" cy="563562"/>
          </a:xfrm>
        </p:spPr>
        <p:txBody>
          <a:bodyPr/>
          <a:lstStyle/>
          <a:p>
            <a:r>
              <a:rPr lang="ru-RU" altLang="ru-RU" sz="3200" dirty="0" smtClean="0">
                <a:latin typeface="+mn-lt"/>
              </a:rPr>
              <a:t>Информационные риски</a:t>
            </a:r>
            <a:endParaRPr lang="en-US" altLang="ru-RU" sz="3200" dirty="0">
              <a:latin typeface="+mn-lt"/>
            </a:endParaRP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9125" y="1052736"/>
            <a:ext cx="7824788" cy="4852987"/>
          </a:xfrm>
        </p:spPr>
        <p:txBody>
          <a:bodyPr/>
          <a:lstStyle/>
          <a:p>
            <a:pPr marL="0" indent="0">
              <a:lnSpc>
                <a:spcPts val="4000"/>
              </a:lnSpc>
              <a:spcBef>
                <a:spcPts val="0"/>
              </a:spcBef>
              <a:buClr>
                <a:srgbClr val="000066"/>
              </a:buClr>
              <a:buNone/>
            </a:pPr>
            <a:r>
              <a:rPr lang="ru-RU" altLang="ru-RU" sz="2800" b="0" dirty="0" smtClean="0">
                <a:solidFill>
                  <a:schemeClr val="tx1"/>
                </a:solidFill>
              </a:rPr>
              <a:t>Существует ряд опасных программ, которые могут нанести вред электронному устройству, установленному на нём программному обеспечению или облегчают мошенникам доступ к данным пользователя, хранящимся на устройстве. Противостоять рискам заражения компьютера или гаджета опасными программами поможет соблюдение правил кибергигиены.</a:t>
            </a:r>
            <a:r>
              <a:rPr lang="en-US" altLang="ru-RU" sz="3000" dirty="0" smtClean="0"/>
              <a:t/>
            </a:r>
            <a:br>
              <a:rPr lang="en-US" altLang="ru-RU" sz="3000" dirty="0" smtClean="0"/>
            </a:br>
            <a:endParaRPr lang="en-US" altLang="ru-RU" sz="3000" dirty="0" smtClean="0"/>
          </a:p>
          <a:p>
            <a:pPr lvl="1">
              <a:lnSpc>
                <a:spcPct val="80000"/>
              </a:lnSpc>
            </a:pPr>
            <a:endParaRPr lang="en-US" altLang="ru-RU" sz="3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4309" y="4437112"/>
            <a:ext cx="2982501" cy="2311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434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835819" y="116632"/>
            <a:ext cx="7391400" cy="563562"/>
          </a:xfrm>
        </p:spPr>
        <p:txBody>
          <a:bodyPr/>
          <a:lstStyle/>
          <a:p>
            <a:r>
              <a:rPr lang="ru-RU" altLang="ru-RU" sz="3200" dirty="0" smtClean="0">
                <a:latin typeface="+mn-lt"/>
              </a:rPr>
              <a:t>Цифровая среда</a:t>
            </a:r>
            <a:endParaRPr lang="en-US" altLang="ru-RU" sz="3200" dirty="0">
              <a:latin typeface="+mn-lt"/>
            </a:endParaRP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9125" y="1052736"/>
            <a:ext cx="7824788" cy="4852987"/>
          </a:xfrm>
        </p:spPr>
        <p:txBody>
          <a:bodyPr/>
          <a:lstStyle/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altLang="ru-RU" sz="2800" b="0" dirty="0" smtClean="0">
                <a:solidFill>
                  <a:srgbClr val="FF0000"/>
                </a:solidFill>
              </a:rPr>
              <a:t>Цифровая среда </a:t>
            </a:r>
            <a:r>
              <a:rPr lang="ru-RU" altLang="ru-RU" sz="2800" b="0" dirty="0" smtClean="0">
                <a:solidFill>
                  <a:schemeClr val="tx1"/>
                </a:solidFill>
              </a:rPr>
              <a:t>— пространство, доступ в которое осуществляется посредством электронных устройств и в котором с помощью программных средств происходит активное взаимодействие людей между собой или людей с электронными сервисами.</a:t>
            </a:r>
            <a:r>
              <a:rPr lang="en-US" altLang="ru-RU" sz="3000" dirty="0" smtClean="0"/>
              <a:t/>
            </a:r>
            <a:br>
              <a:rPr lang="en-US" altLang="ru-RU" sz="3000" dirty="0" smtClean="0"/>
            </a:br>
            <a:endParaRPr lang="en-US" altLang="ru-RU" sz="3000" dirty="0" smtClean="0"/>
          </a:p>
          <a:p>
            <a:pPr lvl="1">
              <a:lnSpc>
                <a:spcPct val="80000"/>
              </a:lnSpc>
            </a:pPr>
            <a:endParaRPr lang="en-US" altLang="ru-RU" sz="3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91745" y="4077072"/>
            <a:ext cx="3479547" cy="2460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784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835819" y="116632"/>
            <a:ext cx="7391400" cy="563562"/>
          </a:xfrm>
        </p:spPr>
        <p:txBody>
          <a:bodyPr/>
          <a:lstStyle/>
          <a:p>
            <a:r>
              <a:rPr lang="ru-RU" altLang="ru-RU" sz="3200" dirty="0" smtClean="0">
                <a:latin typeface="+mn-lt"/>
              </a:rPr>
              <a:t>Информационные риски</a:t>
            </a:r>
            <a:endParaRPr lang="en-US" altLang="ru-RU" sz="3200" dirty="0">
              <a:latin typeface="+mn-lt"/>
            </a:endParaRP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9125" y="908720"/>
            <a:ext cx="7824788" cy="4852987"/>
          </a:xfrm>
        </p:spPr>
        <p:txBody>
          <a:bodyPr/>
          <a:lstStyle/>
          <a:p>
            <a:pPr marL="0" indent="0">
              <a:lnSpc>
                <a:spcPts val="4000"/>
              </a:lnSpc>
              <a:spcBef>
                <a:spcPts val="0"/>
              </a:spcBef>
              <a:buClr>
                <a:srgbClr val="000066"/>
              </a:buClr>
              <a:buNone/>
            </a:pPr>
            <a:r>
              <a:rPr lang="ru-RU" altLang="ru-RU" sz="2800" b="0" dirty="0" smtClean="0">
                <a:solidFill>
                  <a:schemeClr val="tx1"/>
                </a:solidFill>
              </a:rPr>
              <a:t>Помимо опасных программ, существуют опасные явления, такие как взлом аккаунта, спам, </a:t>
            </a:r>
            <a:r>
              <a:rPr lang="ru-RU" altLang="ru-RU" sz="2800" b="0" dirty="0" err="1" smtClean="0">
                <a:solidFill>
                  <a:schemeClr val="tx1"/>
                </a:solidFill>
              </a:rPr>
              <a:t>фишинг</a:t>
            </a:r>
            <a:r>
              <a:rPr lang="ru-RU" altLang="ru-RU" sz="2800" b="0" dirty="0" smtClean="0">
                <a:solidFill>
                  <a:schemeClr val="tx1"/>
                </a:solidFill>
              </a:rPr>
              <a:t> и другие виды мошенничества в цифровой среде. В своей преступной деятельности мошенники активно применяют знание психологии и могут сыграть на некоторых человеческих слабостях либо вызвать чувство тревоги (угрозой блокировки банковской карты или сообщением о том, что близкий попал в беду и ему необходима помощь, и т. п.).</a:t>
            </a:r>
            <a:r>
              <a:rPr lang="en-US" altLang="ru-RU" sz="3000" dirty="0" smtClean="0"/>
              <a:t/>
            </a:r>
            <a:br>
              <a:rPr lang="en-US" altLang="ru-RU" sz="3000" dirty="0" smtClean="0"/>
            </a:br>
            <a:endParaRPr lang="en-US" altLang="ru-RU" sz="3000" dirty="0" smtClean="0"/>
          </a:p>
          <a:p>
            <a:pPr lvl="1">
              <a:lnSpc>
                <a:spcPct val="80000"/>
              </a:lnSpc>
            </a:pPr>
            <a:endParaRPr lang="en-US" altLang="ru-RU" sz="3000" dirty="0"/>
          </a:p>
        </p:txBody>
      </p:sp>
    </p:spTree>
    <p:extLst>
      <p:ext uri="{BB962C8B-B14F-4D97-AF65-F5344CB8AC3E}">
        <p14:creationId xmlns:p14="http://schemas.microsoft.com/office/powerpoint/2010/main" val="2728835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835819" y="116632"/>
            <a:ext cx="7391400" cy="563562"/>
          </a:xfrm>
        </p:spPr>
        <p:txBody>
          <a:bodyPr/>
          <a:lstStyle/>
          <a:p>
            <a:r>
              <a:rPr lang="ru-RU" altLang="ru-RU" sz="3200" dirty="0" smtClean="0">
                <a:latin typeface="+mn-lt"/>
              </a:rPr>
              <a:t>Информационные риски</a:t>
            </a:r>
            <a:endParaRPr lang="en-US" altLang="ru-RU" sz="3200" dirty="0">
              <a:latin typeface="+mn-lt"/>
            </a:endParaRP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9125" y="1052736"/>
            <a:ext cx="7824788" cy="4852987"/>
          </a:xfrm>
        </p:spPr>
        <p:txBody>
          <a:bodyPr/>
          <a:lstStyle/>
          <a:p>
            <a:pPr marL="0" indent="0">
              <a:lnSpc>
                <a:spcPts val="4000"/>
              </a:lnSpc>
              <a:spcBef>
                <a:spcPts val="0"/>
              </a:spcBef>
              <a:buClr>
                <a:srgbClr val="000066"/>
              </a:buClr>
              <a:buNone/>
            </a:pPr>
            <a:r>
              <a:rPr lang="ru-RU" altLang="ru-RU" sz="2800" b="0" dirty="0" smtClean="0">
                <a:solidFill>
                  <a:schemeClr val="tx1"/>
                </a:solidFill>
              </a:rPr>
              <a:t>Противостоять таким угрозам поможет критическое отношение ко всем входящим сообщениям по электронной почте, телефону, в социальных сетях. Прежде чем предпринять какие-либо действия (перевести средства, заблокировать карту и т. д.), следует удостовериться в истинности информации (перезвонить в банк, родственнику, другу).</a:t>
            </a:r>
            <a:r>
              <a:rPr lang="en-US" altLang="ru-RU" sz="3000" dirty="0" smtClean="0"/>
              <a:t/>
            </a:r>
            <a:br>
              <a:rPr lang="en-US" altLang="ru-RU" sz="3000" dirty="0" smtClean="0"/>
            </a:br>
            <a:endParaRPr lang="en-US" altLang="ru-RU" sz="3000" dirty="0" smtClean="0"/>
          </a:p>
          <a:p>
            <a:pPr lvl="1">
              <a:lnSpc>
                <a:spcPct val="80000"/>
              </a:lnSpc>
            </a:pPr>
            <a:endParaRPr lang="en-US" altLang="ru-RU" sz="3000" dirty="0"/>
          </a:p>
        </p:txBody>
      </p:sp>
    </p:spTree>
    <p:extLst>
      <p:ext uri="{BB962C8B-B14F-4D97-AF65-F5344CB8AC3E}">
        <p14:creationId xmlns:p14="http://schemas.microsoft.com/office/powerpoint/2010/main" val="1938375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835819" y="116632"/>
            <a:ext cx="7391400" cy="563562"/>
          </a:xfrm>
        </p:spPr>
        <p:txBody>
          <a:bodyPr/>
          <a:lstStyle/>
          <a:p>
            <a:r>
              <a:rPr lang="ru-RU" altLang="ru-RU" sz="3200" dirty="0" smtClean="0">
                <a:latin typeface="+mn-lt"/>
              </a:rPr>
              <a:t>Информационные риски</a:t>
            </a:r>
            <a:endParaRPr lang="en-US" altLang="ru-RU" sz="3200" dirty="0">
              <a:latin typeface="+mn-lt"/>
            </a:endParaRP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9125" y="1052736"/>
            <a:ext cx="7824788" cy="4852987"/>
          </a:xfrm>
        </p:spPr>
        <p:txBody>
          <a:bodyPr/>
          <a:lstStyle/>
          <a:p>
            <a:pPr marL="0" indent="0">
              <a:lnSpc>
                <a:spcPts val="4000"/>
              </a:lnSpc>
              <a:spcBef>
                <a:spcPts val="0"/>
              </a:spcBef>
              <a:buClr>
                <a:srgbClr val="000066"/>
              </a:buClr>
              <a:buNone/>
            </a:pPr>
            <a:r>
              <a:rPr lang="ru-RU" altLang="ru-RU" sz="2800" b="0" dirty="0" smtClean="0">
                <a:solidFill>
                  <a:schemeClr val="tx1"/>
                </a:solidFill>
              </a:rPr>
              <a:t>Устройства, которыми мы пользуемся и которые нас окружают, собирают наши цифровые следы. Осознание этого факта должно привести каждого из нас к мысли о необходимости самоконтроля как в обычной жизни, так и в цифровом пространстве, соблюдения правил цифровой гигиены, бережного обращения с паролями и личными данными.</a:t>
            </a:r>
            <a:r>
              <a:rPr lang="en-US" altLang="ru-RU" sz="3000" dirty="0" smtClean="0"/>
              <a:t/>
            </a:r>
            <a:br>
              <a:rPr lang="en-US" altLang="ru-RU" sz="3000" dirty="0" smtClean="0"/>
            </a:br>
            <a:endParaRPr lang="en-US" altLang="ru-RU" sz="3000" dirty="0" smtClean="0"/>
          </a:p>
          <a:p>
            <a:pPr lvl="1">
              <a:lnSpc>
                <a:spcPct val="80000"/>
              </a:lnSpc>
            </a:pPr>
            <a:endParaRPr lang="en-US" altLang="ru-RU" sz="3000" dirty="0"/>
          </a:p>
        </p:txBody>
      </p:sp>
    </p:spTree>
    <p:extLst>
      <p:ext uri="{BB962C8B-B14F-4D97-AF65-F5344CB8AC3E}">
        <p14:creationId xmlns:p14="http://schemas.microsoft.com/office/powerpoint/2010/main" val="2581866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835819" y="116632"/>
            <a:ext cx="7391400" cy="563562"/>
          </a:xfrm>
        </p:spPr>
        <p:txBody>
          <a:bodyPr/>
          <a:lstStyle/>
          <a:p>
            <a:r>
              <a:rPr lang="ru-RU" altLang="ru-RU" sz="3200" dirty="0" smtClean="0">
                <a:latin typeface="+mn-lt"/>
              </a:rPr>
              <a:t>Вывод</a:t>
            </a:r>
            <a:endParaRPr lang="en-US" altLang="ru-RU" sz="3200" dirty="0">
              <a:latin typeface="+mn-lt"/>
            </a:endParaRP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9125" y="1052736"/>
            <a:ext cx="7824788" cy="4852987"/>
          </a:xfrm>
        </p:spPr>
        <p:txBody>
          <a:bodyPr/>
          <a:lstStyle/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altLang="ru-RU" sz="2800" b="0" dirty="0" smtClean="0">
                <a:solidFill>
                  <a:schemeClr val="tx1"/>
                </a:solidFill>
              </a:rPr>
              <a:t>Цифровая среда (Интернет), как и любое явление, имеет как положительные, так и отрицательные стороны. Используйте цифровую среду во благо себе и окружающим, но будьте готовы к рискам, развивайте навыки их предупреждения и осваивайте механизмы решения проблем.</a:t>
            </a:r>
            <a:r>
              <a:rPr lang="en-US" altLang="ru-RU" sz="3000" dirty="0" smtClean="0"/>
              <a:t/>
            </a:r>
            <a:br>
              <a:rPr lang="en-US" altLang="ru-RU" sz="3000" dirty="0" smtClean="0"/>
            </a:br>
            <a:endParaRPr lang="en-US" altLang="ru-RU" sz="3000" dirty="0" smtClean="0"/>
          </a:p>
          <a:p>
            <a:pPr lvl="1">
              <a:lnSpc>
                <a:spcPct val="80000"/>
              </a:lnSpc>
            </a:pPr>
            <a:endParaRPr lang="en-US" altLang="ru-RU" sz="3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9588" y="4536504"/>
            <a:ext cx="3323861" cy="2492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96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52500" y="4941168"/>
            <a:ext cx="7239000" cy="631825"/>
          </a:xfrm>
        </p:spPr>
        <p:txBody>
          <a:bodyPr/>
          <a:lstStyle/>
          <a:p>
            <a:r>
              <a:rPr lang="ru-RU" altLang="ru-RU" sz="4400" dirty="0" smtClean="0">
                <a:solidFill>
                  <a:schemeClr val="bg1"/>
                </a:solidFill>
              </a:rPr>
              <a:t>Спасибо</a:t>
            </a:r>
            <a:br>
              <a:rPr lang="ru-RU" altLang="ru-RU" sz="4400" dirty="0" smtClean="0">
                <a:solidFill>
                  <a:schemeClr val="bg1"/>
                </a:solidFill>
              </a:rPr>
            </a:br>
            <a:r>
              <a:rPr lang="ru-RU" altLang="ru-RU" sz="4400" dirty="0" smtClean="0">
                <a:solidFill>
                  <a:schemeClr val="bg1"/>
                </a:solidFill>
              </a:rPr>
              <a:t>за </a:t>
            </a:r>
            <a:br>
              <a:rPr lang="ru-RU" altLang="ru-RU" sz="4400" dirty="0" smtClean="0">
                <a:solidFill>
                  <a:schemeClr val="bg1"/>
                </a:solidFill>
              </a:rPr>
            </a:br>
            <a:r>
              <a:rPr lang="ru-RU" altLang="ru-RU" sz="4400" dirty="0" smtClean="0">
                <a:solidFill>
                  <a:schemeClr val="bg1"/>
                </a:solidFill>
              </a:rPr>
              <a:t>внимание</a:t>
            </a:r>
            <a:endParaRPr lang="en-US" altLang="ru-RU" sz="4400" dirty="0">
              <a:solidFill>
                <a:schemeClr val="bg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986" b="17917"/>
          <a:stretch/>
        </p:blipFill>
        <p:spPr>
          <a:xfrm>
            <a:off x="0" y="27249"/>
            <a:ext cx="9144000" cy="4193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000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903" b="7575"/>
          <a:stretch/>
        </p:blipFill>
        <p:spPr>
          <a:xfrm>
            <a:off x="5580112" y="4077072"/>
            <a:ext cx="3211201" cy="2474863"/>
          </a:xfrm>
          <a:prstGeom prst="rect">
            <a:avLst/>
          </a:prstGeom>
        </p:spPr>
      </p:pic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835819" y="116632"/>
            <a:ext cx="7391400" cy="563562"/>
          </a:xfrm>
        </p:spPr>
        <p:txBody>
          <a:bodyPr/>
          <a:lstStyle/>
          <a:p>
            <a:r>
              <a:rPr lang="ru-RU" altLang="ru-RU" sz="3200" dirty="0" smtClean="0">
                <a:latin typeface="+mn-lt"/>
              </a:rPr>
              <a:t>Цифровая среда</a:t>
            </a:r>
            <a:endParaRPr lang="en-US" altLang="ru-RU" sz="3200" dirty="0">
              <a:latin typeface="+mn-lt"/>
            </a:endParaRP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9125" y="1052736"/>
            <a:ext cx="7824788" cy="4852987"/>
          </a:xfrm>
        </p:spPr>
        <p:txBody>
          <a:bodyPr/>
          <a:lstStyle/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altLang="ru-RU" sz="2800" b="0" dirty="0" smtClean="0">
                <a:solidFill>
                  <a:schemeClr val="tx1"/>
                </a:solidFill>
              </a:rPr>
              <a:t>Пользуясь различными гаджетами, подключаясь к Интернету, мы погружаемся в цифровую среду — быстро меняющееся и динамично реагирующее на наши запросы пространство, которое формируют интернет-сайты, поисковые машины, социальные сети и форумы, мессенджеры, </a:t>
            </a: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altLang="ru-RU" sz="2800" b="0" dirty="0" smtClean="0">
                <a:solidFill>
                  <a:schemeClr val="tx1"/>
                </a:solidFill>
              </a:rPr>
              <a:t>компьютерные игры, </a:t>
            </a: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altLang="ru-RU" sz="2800" b="0" dirty="0" smtClean="0">
                <a:solidFill>
                  <a:schemeClr val="tx1"/>
                </a:solidFill>
              </a:rPr>
              <a:t>мобильные приложения и т. д.</a:t>
            </a: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endParaRPr lang="ru-RU" altLang="ru-RU" sz="2800" b="0" dirty="0" smtClean="0">
              <a:solidFill>
                <a:schemeClr val="tx1"/>
              </a:solidFill>
            </a:endParaRP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en-US" altLang="ru-RU" sz="3000" dirty="0" smtClean="0"/>
              <a:t/>
            </a:r>
            <a:br>
              <a:rPr lang="en-US" altLang="ru-RU" sz="3000" dirty="0" smtClean="0"/>
            </a:br>
            <a:endParaRPr lang="en-US" altLang="ru-RU" sz="3000" dirty="0" smtClean="0"/>
          </a:p>
          <a:p>
            <a:pPr lvl="1">
              <a:lnSpc>
                <a:spcPct val="80000"/>
              </a:lnSpc>
            </a:pPr>
            <a:endParaRPr lang="en-US" altLang="ru-RU" sz="3000" dirty="0"/>
          </a:p>
        </p:txBody>
      </p:sp>
    </p:spTree>
    <p:extLst>
      <p:ext uri="{BB962C8B-B14F-4D97-AF65-F5344CB8AC3E}">
        <p14:creationId xmlns:p14="http://schemas.microsoft.com/office/powerpoint/2010/main" val="2543777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582" b="6367"/>
          <a:stretch/>
        </p:blipFill>
        <p:spPr>
          <a:xfrm>
            <a:off x="5652120" y="3487618"/>
            <a:ext cx="3325790" cy="3061437"/>
          </a:xfrm>
          <a:prstGeom prst="rect">
            <a:avLst/>
          </a:prstGeom>
        </p:spPr>
      </p:pic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835819" y="116632"/>
            <a:ext cx="7391400" cy="563562"/>
          </a:xfrm>
        </p:spPr>
        <p:txBody>
          <a:bodyPr/>
          <a:lstStyle/>
          <a:p>
            <a:r>
              <a:rPr lang="ru-RU" altLang="ru-RU" sz="3200" dirty="0" smtClean="0">
                <a:latin typeface="+mn-lt"/>
              </a:rPr>
              <a:t>Цифровая среда</a:t>
            </a:r>
            <a:endParaRPr lang="en-US" altLang="ru-RU" sz="3200" dirty="0">
              <a:latin typeface="+mn-lt"/>
            </a:endParaRP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9125" y="1052736"/>
            <a:ext cx="7824788" cy="4852987"/>
          </a:xfrm>
        </p:spPr>
        <p:txBody>
          <a:bodyPr/>
          <a:lstStyle/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altLang="ru-RU" sz="2800" b="0" dirty="0" smtClean="0">
                <a:solidFill>
                  <a:schemeClr val="tx1"/>
                </a:solidFill>
              </a:rPr>
              <a:t>В цифровой среде люди выступают как цифровые сущности — аккаунты и профили (анонимные или персональные). Пользователь цифровой среды действует в ней, с одной стороны, как активный потребитель информации, </a:t>
            </a: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altLang="ru-RU" sz="2800" b="0" dirty="0" smtClean="0">
                <a:solidFill>
                  <a:schemeClr val="tx1"/>
                </a:solidFill>
              </a:rPr>
              <a:t>а с другой стороны, </a:t>
            </a: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altLang="ru-RU" sz="2800" b="0" dirty="0" smtClean="0">
                <a:solidFill>
                  <a:schemeClr val="tx1"/>
                </a:solidFill>
              </a:rPr>
              <a:t>как создатель </a:t>
            </a: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altLang="ru-RU" sz="2800" b="0" dirty="0" smtClean="0">
                <a:solidFill>
                  <a:schemeClr val="tx1"/>
                </a:solidFill>
              </a:rPr>
              <a:t>и распространитель контента.</a:t>
            </a:r>
            <a:r>
              <a:rPr lang="en-US" altLang="ru-RU" sz="3000" dirty="0" smtClean="0"/>
              <a:t/>
            </a:r>
            <a:br>
              <a:rPr lang="en-US" altLang="ru-RU" sz="3000" dirty="0" smtClean="0"/>
            </a:br>
            <a:endParaRPr lang="en-US" altLang="ru-RU" sz="3000" dirty="0" smtClean="0"/>
          </a:p>
          <a:p>
            <a:pPr lvl="1">
              <a:lnSpc>
                <a:spcPct val="80000"/>
              </a:lnSpc>
            </a:pPr>
            <a:endParaRPr lang="en-US" altLang="ru-RU" sz="3000" dirty="0"/>
          </a:p>
        </p:txBody>
      </p:sp>
    </p:spTree>
    <p:extLst>
      <p:ext uri="{BB962C8B-B14F-4D97-AF65-F5344CB8AC3E}">
        <p14:creationId xmlns:p14="http://schemas.microsoft.com/office/powerpoint/2010/main" val="3617561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6056" y="3573016"/>
            <a:ext cx="3772332" cy="3092745"/>
          </a:xfrm>
          <a:prstGeom prst="rect">
            <a:avLst/>
          </a:prstGeom>
        </p:spPr>
      </p:pic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835819" y="116632"/>
            <a:ext cx="7391400" cy="563562"/>
          </a:xfrm>
        </p:spPr>
        <p:txBody>
          <a:bodyPr/>
          <a:lstStyle/>
          <a:p>
            <a:r>
              <a:rPr lang="ru-RU" altLang="ru-RU" sz="3200" dirty="0" smtClean="0">
                <a:latin typeface="+mn-lt"/>
              </a:rPr>
              <a:t>Цифровая среда</a:t>
            </a:r>
            <a:endParaRPr lang="en-US" altLang="ru-RU" sz="3200" dirty="0">
              <a:latin typeface="+mn-lt"/>
            </a:endParaRP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9125" y="1052736"/>
            <a:ext cx="7824788" cy="4852987"/>
          </a:xfrm>
        </p:spPr>
        <p:txBody>
          <a:bodyPr/>
          <a:lstStyle/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altLang="ru-RU" sz="2800" b="0" dirty="0" smtClean="0">
                <a:solidFill>
                  <a:schemeClr val="tx1"/>
                </a:solidFill>
              </a:rPr>
              <a:t>Большинство интернет-пользователей </a:t>
            </a:r>
            <a:r>
              <a:rPr lang="ru-RU" altLang="ru-RU" sz="2800" b="0" dirty="0" smtClean="0">
                <a:solidFill>
                  <a:srgbClr val="000066"/>
                </a:solidFill>
              </a:rPr>
              <a:t>чувствуют</a:t>
            </a:r>
            <a:r>
              <a:rPr lang="ru-RU" altLang="ru-RU" sz="2800" b="0" dirty="0" smtClean="0">
                <a:solidFill>
                  <a:schemeClr val="tx1"/>
                </a:solidFill>
              </a:rPr>
              <a:t> себя в цифровой среде достаточно защищенными, однако, несмотря на то что в виртуальном пространстве действуют государственные законы, общепринятые нормы поведения и даже </a:t>
            </a: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altLang="ru-RU" sz="2800" b="0" dirty="0" smtClean="0">
                <a:solidFill>
                  <a:schemeClr val="tx1"/>
                </a:solidFill>
              </a:rPr>
              <a:t>формируются новые правила </a:t>
            </a: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altLang="ru-RU" sz="2800" b="0" dirty="0" smtClean="0">
                <a:solidFill>
                  <a:schemeClr val="tx1"/>
                </a:solidFill>
              </a:rPr>
              <a:t>(сетевой этикет), гарантий </a:t>
            </a: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altLang="ru-RU" sz="2800" b="0" dirty="0" smtClean="0">
                <a:solidFill>
                  <a:schemeClr val="tx1"/>
                </a:solidFill>
              </a:rPr>
              <a:t>полной безопасности </a:t>
            </a: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altLang="ru-RU" sz="2800" b="0" dirty="0" smtClean="0">
                <a:solidFill>
                  <a:schemeClr val="tx1"/>
                </a:solidFill>
              </a:rPr>
              <a:t>не существует.</a:t>
            </a:r>
            <a:r>
              <a:rPr lang="en-US" altLang="ru-RU" sz="3000" dirty="0" smtClean="0"/>
              <a:t/>
            </a:r>
            <a:br>
              <a:rPr lang="en-US" altLang="ru-RU" sz="3000" dirty="0" smtClean="0"/>
            </a:br>
            <a:endParaRPr lang="en-US" altLang="ru-RU" sz="3000" dirty="0" smtClean="0"/>
          </a:p>
          <a:p>
            <a:pPr lvl="1">
              <a:lnSpc>
                <a:spcPct val="80000"/>
              </a:lnSpc>
            </a:pPr>
            <a:endParaRPr lang="en-US" altLang="ru-RU" sz="3000" dirty="0"/>
          </a:p>
        </p:txBody>
      </p:sp>
    </p:spTree>
    <p:extLst>
      <p:ext uri="{BB962C8B-B14F-4D97-AF65-F5344CB8AC3E}">
        <p14:creationId xmlns:p14="http://schemas.microsoft.com/office/powerpoint/2010/main" val="3864702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835819" y="116632"/>
            <a:ext cx="7391400" cy="563562"/>
          </a:xfrm>
        </p:spPr>
        <p:txBody>
          <a:bodyPr/>
          <a:lstStyle/>
          <a:p>
            <a:r>
              <a:rPr lang="ru-RU" altLang="ru-RU" sz="3200" dirty="0" smtClean="0">
                <a:latin typeface="+mn-lt"/>
              </a:rPr>
              <a:t>Цифровая среда</a:t>
            </a:r>
            <a:endParaRPr lang="en-US" altLang="ru-RU" sz="3200" dirty="0">
              <a:latin typeface="+mn-lt"/>
            </a:endParaRP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9124" y="1052736"/>
            <a:ext cx="8129339" cy="4852987"/>
          </a:xfrm>
        </p:spPr>
        <p:txBody>
          <a:bodyPr/>
          <a:lstStyle/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800" b="0" dirty="0" smtClean="0">
                <a:solidFill>
                  <a:srgbClr val="000066"/>
                </a:solidFill>
              </a:rPr>
              <a:t>Отсутствие гарантий </a:t>
            </a:r>
            <a:r>
              <a:rPr lang="ru-RU" sz="2800" b="0" dirty="0">
                <a:solidFill>
                  <a:srgbClr val="000066"/>
                </a:solidFill>
              </a:rPr>
              <a:t>полной </a:t>
            </a:r>
            <a:r>
              <a:rPr lang="ru-RU" sz="2800" b="0" dirty="0" smtClean="0">
                <a:solidFill>
                  <a:srgbClr val="000066"/>
                </a:solidFill>
              </a:rPr>
              <a:t>безопасности обусловлено совокупностью факторов: </a:t>
            </a: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800" b="0" dirty="0" smtClean="0">
                <a:solidFill>
                  <a:srgbClr val="000066"/>
                </a:solidFill>
              </a:rPr>
              <a:t>1. В цифровом пространстве отсутствует контакт «лицом к лицу». Замена его взаимодействием цифровых сущностей создаёт иллюзию анонимности, что снижает у некоторых людей степень ответственности за свои поступки и вызывает желание нарушить правила поведения и этические нормы, которые в реальной жизни они соблюдают.</a:t>
            </a: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en-US" altLang="ru-RU" sz="3000" dirty="0" smtClean="0"/>
              <a:t/>
            </a:r>
            <a:br>
              <a:rPr lang="en-US" altLang="ru-RU" sz="3000" dirty="0" smtClean="0"/>
            </a:br>
            <a:endParaRPr lang="en-US" altLang="ru-RU" sz="3000" dirty="0" smtClean="0"/>
          </a:p>
          <a:p>
            <a:pPr lvl="1">
              <a:lnSpc>
                <a:spcPct val="80000"/>
              </a:lnSpc>
            </a:pPr>
            <a:endParaRPr lang="en-US" altLang="ru-RU" sz="3000" dirty="0"/>
          </a:p>
        </p:txBody>
      </p:sp>
    </p:spTree>
    <p:extLst>
      <p:ext uri="{BB962C8B-B14F-4D97-AF65-F5344CB8AC3E}">
        <p14:creationId xmlns:p14="http://schemas.microsoft.com/office/powerpoint/2010/main" val="2425064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835819" y="116632"/>
            <a:ext cx="7391400" cy="563562"/>
          </a:xfrm>
        </p:spPr>
        <p:txBody>
          <a:bodyPr/>
          <a:lstStyle/>
          <a:p>
            <a:r>
              <a:rPr lang="ru-RU" altLang="ru-RU" sz="3200" dirty="0" smtClean="0">
                <a:latin typeface="+mn-lt"/>
              </a:rPr>
              <a:t>Цифровая среда</a:t>
            </a:r>
            <a:endParaRPr lang="en-US" altLang="ru-RU" sz="3200" dirty="0">
              <a:latin typeface="+mn-lt"/>
            </a:endParaRP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9124" y="1052736"/>
            <a:ext cx="8129339" cy="4852987"/>
          </a:xfrm>
        </p:spPr>
        <p:txBody>
          <a:bodyPr/>
          <a:lstStyle/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800" b="0" dirty="0" smtClean="0">
                <a:solidFill>
                  <a:srgbClr val="000066"/>
                </a:solidFill>
              </a:rPr>
              <a:t>2. </a:t>
            </a:r>
            <a:r>
              <a:rPr lang="ru-RU" sz="2800" b="0" dirty="0">
                <a:solidFill>
                  <a:srgbClr val="000066"/>
                </a:solidFill>
              </a:rPr>
              <a:t>И</a:t>
            </a:r>
            <a:r>
              <a:rPr lang="ru-RU" sz="2800" b="0" dirty="0" smtClean="0">
                <a:solidFill>
                  <a:srgbClr val="000066"/>
                </a:solidFill>
              </a:rPr>
              <a:t>ллюзия приватности — необоснованная уверенность пользователя в том, что он полностью контролирует размещённую в цифровом пространстве им самим информацию, включая персональную. Многие беспечно относятся к необходимости защитить свои персональные данные или данные, по которым их можно идентифицировать, а затем получить и другую информацию: узнать адрес, режим жизни, хобби и т. д. </a:t>
            </a:r>
            <a:r>
              <a:rPr lang="en-US" altLang="ru-RU" sz="3000" dirty="0" smtClean="0"/>
              <a:t/>
            </a:r>
            <a:br>
              <a:rPr lang="en-US" altLang="ru-RU" sz="3000" dirty="0" smtClean="0"/>
            </a:br>
            <a:endParaRPr lang="en-US" altLang="ru-RU" sz="3000" dirty="0" smtClean="0"/>
          </a:p>
          <a:p>
            <a:pPr lvl="1">
              <a:lnSpc>
                <a:spcPct val="80000"/>
              </a:lnSpc>
            </a:pPr>
            <a:endParaRPr lang="en-US" altLang="ru-RU" sz="3000" dirty="0"/>
          </a:p>
        </p:txBody>
      </p:sp>
    </p:spTree>
    <p:extLst>
      <p:ext uri="{BB962C8B-B14F-4D97-AF65-F5344CB8AC3E}">
        <p14:creationId xmlns:p14="http://schemas.microsoft.com/office/powerpoint/2010/main" val="3982534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835819" y="116632"/>
            <a:ext cx="7391400" cy="563562"/>
          </a:xfrm>
        </p:spPr>
        <p:txBody>
          <a:bodyPr/>
          <a:lstStyle/>
          <a:p>
            <a:r>
              <a:rPr lang="ru-RU" altLang="ru-RU" sz="3200" dirty="0" smtClean="0">
                <a:latin typeface="+mn-lt"/>
              </a:rPr>
              <a:t>Цифровая среда</a:t>
            </a:r>
            <a:endParaRPr lang="en-US" altLang="ru-RU" sz="3200" dirty="0">
              <a:latin typeface="+mn-lt"/>
            </a:endParaRP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9125" y="1052736"/>
            <a:ext cx="7824788" cy="4852987"/>
          </a:xfrm>
        </p:spPr>
        <p:txBody>
          <a:bodyPr/>
          <a:lstStyle/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800" b="0" dirty="0" smtClean="0">
                <a:solidFill>
                  <a:srgbClr val="000066"/>
                </a:solidFill>
              </a:rPr>
              <a:t>3. При работе в цифровом пространстве каждый должен помнить о реально существующей угрозе заражения цифровых устройств вредоносными программами, которые могут вывести технику из строя или привести к потере пользователем важных для него данных.</a:t>
            </a:r>
            <a:r>
              <a:rPr lang="en-US" altLang="ru-RU" sz="3000" dirty="0" smtClean="0"/>
              <a:t/>
            </a:r>
            <a:br>
              <a:rPr lang="en-US" altLang="ru-RU" sz="3000" dirty="0" smtClean="0"/>
            </a:br>
            <a:endParaRPr lang="en-US" altLang="ru-RU" sz="3000" dirty="0" smtClean="0"/>
          </a:p>
          <a:p>
            <a:pPr lvl="1">
              <a:lnSpc>
                <a:spcPct val="80000"/>
              </a:lnSpc>
            </a:pPr>
            <a:endParaRPr lang="en-US" altLang="ru-RU" sz="30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3808" y="4221088"/>
            <a:ext cx="3384376" cy="2538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63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ample">
  <a:themeElements>
    <a:clrScheme name="sample 3">
      <a:dk1>
        <a:srgbClr val="000066"/>
      </a:dk1>
      <a:lt1>
        <a:srgbClr val="FFFFFF"/>
      </a:lt1>
      <a:dk2>
        <a:srgbClr val="50A834"/>
      </a:dk2>
      <a:lt2>
        <a:srgbClr val="B2B2B2"/>
      </a:lt2>
      <a:accent1>
        <a:srgbClr val="2045AE"/>
      </a:accent1>
      <a:accent2>
        <a:srgbClr val="FF9933"/>
      </a:accent2>
      <a:accent3>
        <a:srgbClr val="FFFFFF"/>
      </a:accent3>
      <a:accent4>
        <a:srgbClr val="000056"/>
      </a:accent4>
      <a:accent5>
        <a:srgbClr val="ABB0D3"/>
      </a:accent5>
      <a:accent6>
        <a:srgbClr val="E78A2D"/>
      </a:accent6>
      <a:hlink>
        <a:srgbClr val="3DC5C5"/>
      </a:hlink>
      <a:folHlink>
        <a:srgbClr val="6B41BF"/>
      </a:folHlink>
    </a:clrScheme>
    <a:fontScheme name="sampl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sample 1">
        <a:dk1>
          <a:srgbClr val="4C1A37"/>
        </a:dk1>
        <a:lt1>
          <a:srgbClr val="FFFFFF"/>
        </a:lt1>
        <a:dk2>
          <a:srgbClr val="FFFFE7"/>
        </a:dk2>
        <a:lt2>
          <a:srgbClr val="B2B2B2"/>
        </a:lt2>
        <a:accent1>
          <a:srgbClr val="C06C98"/>
        </a:accent1>
        <a:accent2>
          <a:srgbClr val="FF9966"/>
        </a:accent2>
        <a:accent3>
          <a:srgbClr val="FFFFFF"/>
        </a:accent3>
        <a:accent4>
          <a:srgbClr val="40142D"/>
        </a:accent4>
        <a:accent5>
          <a:srgbClr val="DCBACA"/>
        </a:accent5>
        <a:accent6>
          <a:srgbClr val="E78A5C"/>
        </a:accent6>
        <a:hlink>
          <a:srgbClr val="BD6D45"/>
        </a:hlink>
        <a:folHlink>
          <a:srgbClr val="3AABC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003366"/>
        </a:dk1>
        <a:lt1>
          <a:srgbClr val="FFFFFF"/>
        </a:lt1>
        <a:dk2>
          <a:srgbClr val="FFFFFF"/>
        </a:dk2>
        <a:lt2>
          <a:srgbClr val="B2B2B2"/>
        </a:lt2>
        <a:accent1>
          <a:srgbClr val="2879B0"/>
        </a:accent1>
        <a:accent2>
          <a:srgbClr val="0099CC"/>
        </a:accent2>
        <a:accent3>
          <a:srgbClr val="FFFFFF"/>
        </a:accent3>
        <a:accent4>
          <a:srgbClr val="002A56"/>
        </a:accent4>
        <a:accent5>
          <a:srgbClr val="ACBED4"/>
        </a:accent5>
        <a:accent6>
          <a:srgbClr val="008AB9"/>
        </a:accent6>
        <a:hlink>
          <a:srgbClr val="A9683B"/>
        </a:hlink>
        <a:folHlink>
          <a:srgbClr val="166A8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000066"/>
        </a:dk1>
        <a:lt1>
          <a:srgbClr val="FFFFFF"/>
        </a:lt1>
        <a:dk2>
          <a:srgbClr val="50A834"/>
        </a:dk2>
        <a:lt2>
          <a:srgbClr val="B2B2B2"/>
        </a:lt2>
        <a:accent1>
          <a:srgbClr val="2045AE"/>
        </a:accent1>
        <a:accent2>
          <a:srgbClr val="FF9933"/>
        </a:accent2>
        <a:accent3>
          <a:srgbClr val="FFFFFF"/>
        </a:accent3>
        <a:accent4>
          <a:srgbClr val="000056"/>
        </a:accent4>
        <a:accent5>
          <a:srgbClr val="ABB0D3"/>
        </a:accent5>
        <a:accent6>
          <a:srgbClr val="E78A2D"/>
        </a:accent6>
        <a:hlink>
          <a:srgbClr val="3DC5C5"/>
        </a:hlink>
        <a:folHlink>
          <a:srgbClr val="6B41B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</Template>
  <TotalTime>331</TotalTime>
  <Words>1481</Words>
  <Application>Microsoft Office PowerPoint</Application>
  <PresentationFormat>Экран (4:3)</PresentationFormat>
  <Paragraphs>116</Paragraphs>
  <Slides>34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8" baseType="lpstr">
      <vt:lpstr>Arial</vt:lpstr>
      <vt:lpstr>Verdana</vt:lpstr>
      <vt:lpstr>Wingdings</vt:lpstr>
      <vt:lpstr>sample</vt:lpstr>
      <vt:lpstr>Безопасные правила цифрового поведения</vt:lpstr>
      <vt:lpstr>Цифровая среда</vt:lpstr>
      <vt:lpstr>Цифровая среда</vt:lpstr>
      <vt:lpstr>Цифровая среда</vt:lpstr>
      <vt:lpstr>Цифровая среда</vt:lpstr>
      <vt:lpstr>Цифровая среда</vt:lpstr>
      <vt:lpstr>Цифровая среда</vt:lpstr>
      <vt:lpstr>Цифровая среда</vt:lpstr>
      <vt:lpstr>Цифровая среда</vt:lpstr>
      <vt:lpstr>Цифровая среда</vt:lpstr>
      <vt:lpstr>Основные опасности цифровой среды</vt:lpstr>
      <vt:lpstr>Основные опасности цифровой среды</vt:lpstr>
      <vt:lpstr>Основные опасности цифровой среды</vt:lpstr>
      <vt:lpstr>Проявления цифровой зависимости</vt:lpstr>
      <vt:lpstr>Проявления цифровой зависимости</vt:lpstr>
      <vt:lpstr>Основные признаки цифровой зависимости</vt:lpstr>
      <vt:lpstr>Основные признаки цифровой зависимости</vt:lpstr>
      <vt:lpstr>Основные признаки цифровой зависимости</vt:lpstr>
      <vt:lpstr>Дополнительные признаки цифровой зависимости</vt:lpstr>
      <vt:lpstr>Игромания</vt:lpstr>
      <vt:lpstr>Игромания</vt:lpstr>
      <vt:lpstr>Игромания</vt:lpstr>
      <vt:lpstr>Игромания</vt:lpstr>
      <vt:lpstr>Информационные риски</vt:lpstr>
      <vt:lpstr>Информационные риски</vt:lpstr>
      <vt:lpstr>Информационные риски</vt:lpstr>
      <vt:lpstr>Информационные риски</vt:lpstr>
      <vt:lpstr>Информационные риски</vt:lpstr>
      <vt:lpstr>Информационные риски</vt:lpstr>
      <vt:lpstr>Информационные риски</vt:lpstr>
      <vt:lpstr>Информационные риски</vt:lpstr>
      <vt:lpstr>Информационные риски</vt:lpstr>
      <vt:lpstr>Вывод</vt:lpstr>
      <vt:lpstr>Спасибо за  внимание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Безопасные правила цифрового поведения</dc:title>
  <dc:creator>admin</dc:creator>
  <cp:lastModifiedBy>admin</cp:lastModifiedBy>
  <cp:revision>41</cp:revision>
  <dcterms:created xsi:type="dcterms:W3CDTF">2024-02-10T07:11:59Z</dcterms:created>
  <dcterms:modified xsi:type="dcterms:W3CDTF">2024-03-01T08:07:00Z</dcterms:modified>
</cp:coreProperties>
</file>