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48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06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5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0588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688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65072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728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570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911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796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870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519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5662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701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45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17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945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FE704-4427-4FDC-A61A-DAC1122D4CFB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F5E4EC3-6695-43D4-ACE9-593E1D0E84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229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70C0"/>
                </a:solidFill>
              </a:rPr>
              <a:t>«Основные </a:t>
            </a:r>
            <a:r>
              <a:rPr lang="ru-RU" sz="3600" dirty="0" smtClean="0">
                <a:solidFill>
                  <a:srgbClr val="0070C0"/>
                </a:solidFill>
              </a:rPr>
              <a:t>виды опасного и запрещённого контента в Интернете и его признаки, приёмы распознавания опасностей при использовании </a:t>
            </a:r>
            <a:r>
              <a:rPr lang="ru-RU" sz="3600" dirty="0" smtClean="0">
                <a:solidFill>
                  <a:srgbClr val="0070C0"/>
                </a:solidFill>
              </a:rPr>
              <a:t>Интернета»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1587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endParaRPr lang="ru-RU" sz="6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7062" y="1599757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агрессивное </a:t>
            </a:r>
            <a:r>
              <a:rPr lang="ru-RU" sz="3200" dirty="0"/>
              <a:t>поведение в цифровом пространстве (киберпространстве) по отношению к кому-либо, осуществляемое, как правило, в течение продолжительного </a:t>
            </a:r>
            <a:r>
              <a:rPr lang="ru-RU" sz="3200" dirty="0" smtClean="0"/>
              <a:t>времени.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1697" y="3511296"/>
            <a:ext cx="4276534" cy="334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82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Предотвратить травлю в соцсетях можно несколькими способами: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69741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заблокируйте учётные записи пользователей, ведущих себя агрессивно по отношению к другим посетителям;</a:t>
            </a:r>
          </a:p>
          <a:p>
            <a:r>
              <a:rPr lang="ru-RU" dirty="0"/>
              <a:t> об известных вам фактах травли сообщите в администрацию используемой </a:t>
            </a:r>
            <a:r>
              <a:rPr lang="ru-RU" dirty="0" smtClean="0"/>
              <a:t>вами социальной </a:t>
            </a:r>
            <a:r>
              <a:rPr lang="ru-RU" dirty="0"/>
              <a:t>сети.</a:t>
            </a:r>
          </a:p>
          <a:p>
            <a:pPr marL="0" indent="0">
              <a:buNone/>
            </a:pPr>
            <a:r>
              <a:rPr lang="ru-RU" dirty="0"/>
              <a:t> Если вас вовлекают в конфликт, не спешите сразу блокировать свой аккаунт </a:t>
            </a:r>
            <a:r>
              <a:rPr lang="ru-RU" dirty="0" smtClean="0"/>
              <a:t>или аккаунт </a:t>
            </a:r>
            <a:r>
              <a:rPr lang="ru-RU" dirty="0"/>
              <a:t>потенциального провокатора. Для начала попробуйте применить любые </a:t>
            </a:r>
            <a:r>
              <a:rPr lang="ru-RU" dirty="0" smtClean="0"/>
              <a:t>из указанных </a:t>
            </a:r>
            <a:r>
              <a:rPr lang="ru-RU" dirty="0"/>
              <a:t>ниже методов:</a:t>
            </a:r>
          </a:p>
          <a:p>
            <a:r>
              <a:rPr lang="ru-RU" dirty="0"/>
              <a:t> игнорируйте агрессора (отсутствие реакции на его выпады лишит его возможности развивать агрессивный сценарий);</a:t>
            </a:r>
          </a:p>
          <a:p>
            <a:r>
              <a:rPr lang="ru-RU" dirty="0"/>
              <a:t>будьте подчёркнуто вежливы (при вынужденном общении на любые выпады отвечайте вежливо, соблюдая правила речевого этикета, — это поможет снизить градус агрессии</a:t>
            </a:r>
            <a:r>
              <a:rPr lang="ru-RU" dirty="0" smtClean="0"/>
              <a:t>);</a:t>
            </a:r>
          </a:p>
          <a:p>
            <a:r>
              <a:rPr lang="ru-RU" dirty="0"/>
              <a:t>переключите внимание собеседника (задайте неожиданный вопрос, смените тему разговора, вспомните интересную или смешную историю — это поможет изменить тон и направление беседы)</a:t>
            </a:r>
          </a:p>
        </p:txBody>
      </p:sp>
    </p:spTree>
    <p:extLst>
      <p:ext uri="{BB962C8B-B14F-4D97-AF65-F5344CB8AC3E}">
        <p14:creationId xmlns:p14="http://schemas.microsoft.com/office/powerpoint/2010/main" val="27864470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77953"/>
            <a:ext cx="8596668" cy="5663410"/>
          </a:xfrm>
        </p:spPr>
        <p:txBody>
          <a:bodyPr/>
          <a:lstStyle/>
          <a:p>
            <a:r>
              <a:rPr lang="ru-RU" dirty="0"/>
              <a:t>положительно оцените личностные качества собеседника, точность его высказываний (найдите, за что его поблагодарить, например, за подсказку, </a:t>
            </a:r>
            <a:r>
              <a:rPr lang="ru-RU" dirty="0" smtClean="0"/>
              <a:t>согласитесь с </a:t>
            </a:r>
            <a:r>
              <a:rPr lang="ru-RU" dirty="0"/>
              <a:t>его высказыванием, хорошо отзовитесь о его речевых навыках), только не допускайте насмешек и подшучивания со своей стороны, чтобы не давать </a:t>
            </a:r>
            <a:r>
              <a:rPr lang="ru-RU" dirty="0" smtClean="0"/>
              <a:t>конфликту дальнейшего </a:t>
            </a:r>
            <a:r>
              <a:rPr lang="ru-RU" dirty="0"/>
              <a:t>развития;</a:t>
            </a:r>
          </a:p>
          <a:p>
            <a:r>
              <a:rPr lang="ru-RU" dirty="0"/>
              <a:t> используйте позитивные </a:t>
            </a:r>
            <a:r>
              <a:rPr lang="ru-RU" dirty="0" err="1"/>
              <a:t>смайлы</a:t>
            </a:r>
            <a:r>
              <a:rPr lang="ru-RU" dirty="0"/>
              <a:t> в ответ на агрессию;</a:t>
            </a:r>
          </a:p>
          <a:p>
            <a:r>
              <a:rPr lang="ru-RU" dirty="0"/>
              <a:t> предложите обидчику почувствовать себя на вашем месте (возможно, он осознает некорректность своего поведения).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376" y="2816352"/>
            <a:ext cx="4343209" cy="4041648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4531339" y="4120896"/>
            <a:ext cx="978408" cy="48463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702042" y="3451366"/>
            <a:ext cx="36617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Как правило, агрессивное поведение является привычным и неосознаваемым способом защиты.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Именно поэтому агрессор очень часто заслуживает жалости, а не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того, чтобы перед ним трепетали от страха (хотя это и неочевидно).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668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958" y="266765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Вербовка 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организации и группы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6" y="1587565"/>
            <a:ext cx="6242304" cy="16798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B0F0"/>
                </a:solidFill>
              </a:rPr>
              <a:t>Вербовщики никогда не действуют открыто и напрямую, поэтому их деятельность особенно опасна.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346" y="3267456"/>
            <a:ext cx="6266497" cy="3590544"/>
          </a:xfrm>
          <a:prstGeom prst="rect">
            <a:avLst/>
          </a:prstGeom>
          <a:effectLst>
            <a:softEdge rad="2667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059424" y="1146419"/>
            <a:ext cx="35112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Вас должно насторожить, если малознакомый человек, общаясь с вами, в стремлении понравиться подстраивает своё мнение под ваше, отказывается от своих слов, если вы высказываете противоположное мнение, и т. д.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0492" y="0"/>
            <a:ext cx="2914734" cy="6858000"/>
          </a:xfrm>
          <a:prstGeom prst="rect">
            <a:avLst/>
          </a:prstGeom>
          <a:effectLst>
            <a:softEdge rad="393700"/>
          </a:effectLst>
        </p:spPr>
      </p:pic>
    </p:spTree>
    <p:extLst>
      <p:ext uri="{BB962C8B-B14F-4D97-AF65-F5344CB8AC3E}">
        <p14:creationId xmlns:p14="http://schemas.microsoft.com/office/powerpoint/2010/main" val="887067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Вас должно насторожить, если незнакомец: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604512"/>
          </a:xfrm>
        </p:spPr>
        <p:txBody>
          <a:bodyPr>
            <a:normAutofit/>
          </a:bodyPr>
          <a:lstStyle/>
          <a:p>
            <a:r>
              <a:rPr lang="ru-RU" sz="2400" dirty="0"/>
              <a:t>вне зависимости от вашего расположения к нему пытается установить с вами дружеские отношения;</a:t>
            </a:r>
          </a:p>
          <a:p>
            <a:r>
              <a:rPr lang="ru-RU" sz="2400" dirty="0"/>
              <a:t> настойчиво рекомендует изучить материалы по какой-то определённой тематике,</a:t>
            </a:r>
          </a:p>
          <a:p>
            <a:r>
              <a:rPr lang="ru-RU" sz="2400" dirty="0"/>
              <a:t>присылает ссылки на книги, видео- и аудиозаписи, фотографии и т. п.;</a:t>
            </a:r>
          </a:p>
          <a:p>
            <a:r>
              <a:rPr lang="ru-RU" sz="2400" dirty="0"/>
              <a:t> пытается получить от вас личную информацию: ФИО, адрес проживания, место</a:t>
            </a:r>
          </a:p>
          <a:p>
            <a:r>
              <a:rPr lang="ru-RU" sz="2400" dirty="0"/>
              <a:t>учёбы, хобби и др</a:t>
            </a:r>
            <a:r>
              <a:rPr lang="ru-RU" sz="2400" dirty="0" smtClean="0"/>
              <a:t>.;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33434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Вас должно насторожить, если незнакомец: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19213"/>
            <a:ext cx="8596668" cy="4801043"/>
          </a:xfrm>
        </p:spPr>
        <p:txBody>
          <a:bodyPr>
            <a:noAutofit/>
          </a:bodyPr>
          <a:lstStyle/>
          <a:p>
            <a:r>
              <a:rPr lang="ru-RU" sz="2400" dirty="0"/>
              <a:t> стремится ограничить ваше общение с другими людьми, хочет стать вашим избранным собеседником («Другие тебя не понимают, но я вижу, что ты — уникальная личность</a:t>
            </a:r>
            <a:r>
              <a:rPr lang="ru-RU" sz="2400" dirty="0" smtClean="0"/>
              <a:t>»)</a:t>
            </a:r>
          </a:p>
          <a:p>
            <a:r>
              <a:rPr lang="ru-RU" sz="2400" dirty="0" smtClean="0"/>
              <a:t>знает </a:t>
            </a:r>
            <a:r>
              <a:rPr lang="ru-RU" sz="2400" dirty="0"/>
              <a:t>обо всём и может ответить на любой ваш вопрос, но ответы чаще всего однообразны;</a:t>
            </a:r>
          </a:p>
          <a:p>
            <a:r>
              <a:rPr lang="ru-RU" sz="2400" dirty="0"/>
              <a:t> пытается вам объяснить ваши чувства и эмоции;</a:t>
            </a:r>
          </a:p>
          <a:p>
            <a:r>
              <a:rPr lang="ru-RU" sz="2400" dirty="0" smtClean="0"/>
              <a:t>часто </a:t>
            </a:r>
            <a:r>
              <a:rPr lang="ru-RU" sz="2400" dirty="0"/>
              <a:t>упоминает определённую группу (организацию), хвалит её, говорит, что,</a:t>
            </a:r>
          </a:p>
          <a:p>
            <a:r>
              <a:rPr lang="ru-RU" sz="2400" dirty="0"/>
              <a:t>вступив в неё, вы реализуетесь в интересующей вас области (как художник/писатель/спортсмен и т. д.).</a:t>
            </a:r>
          </a:p>
        </p:txBody>
      </p:sp>
    </p:spTree>
    <p:extLst>
      <p:ext uri="{BB962C8B-B14F-4D97-AF65-F5344CB8AC3E}">
        <p14:creationId xmlns:p14="http://schemas.microsoft.com/office/powerpoint/2010/main" val="206668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Технологии защиты от опасных персон и плохого контента.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Помните!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за персональными данными могут охотиться мошенники и преступники (не размещайте их в открытом доступе, не отправляйте незнакомцам);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 даже личная переписка по тем или иным причинам может быть обнародована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(следите за тем, что вы пишете);</a:t>
            </a:r>
          </a:p>
          <a:p>
            <a:r>
              <a:rPr lang="ru-RU" sz="2400" b="1" dirty="0">
                <a:solidFill>
                  <a:schemeClr val="tx1"/>
                </a:solidFill>
              </a:rPr>
              <a:t> облачные сервисы хранения данных не дают полной гарантии их сохранности </a:t>
            </a:r>
            <a:r>
              <a:rPr lang="ru-RU" sz="2400" b="1" dirty="0" smtClean="0">
                <a:solidFill>
                  <a:schemeClr val="tx1"/>
                </a:solidFill>
              </a:rPr>
              <a:t>и защищённости </a:t>
            </a:r>
            <a:r>
              <a:rPr lang="ru-RU" sz="2400" b="1" dirty="0">
                <a:solidFill>
                  <a:schemeClr val="tx1"/>
                </a:solidFill>
              </a:rPr>
              <a:t>от утечек информации;</a:t>
            </a:r>
          </a:p>
        </p:txBody>
      </p:sp>
    </p:spTree>
    <p:extLst>
      <p:ext uri="{BB962C8B-B14F-4D97-AF65-F5344CB8AC3E}">
        <p14:creationId xmlns:p14="http://schemas.microsoft.com/office/powerpoint/2010/main" val="42481212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7606" y="417133"/>
            <a:ext cx="8596668" cy="3880773"/>
          </a:xfrm>
        </p:spPr>
        <p:txBody>
          <a:bodyPr>
            <a:noAutofit/>
          </a:bodyPr>
          <a:lstStyle/>
          <a:p>
            <a:r>
              <a:rPr lang="ru-RU" sz="2400" b="1" dirty="0"/>
              <a:t>смелые фотографии, неосторожные высказывания и т. п., даже размещённые в закрытых (</a:t>
            </a:r>
            <a:r>
              <a:rPr lang="ru-RU" sz="2400" b="1" dirty="0" err="1"/>
              <a:t>подзамочных</a:t>
            </a:r>
            <a:r>
              <a:rPr lang="ru-RU" sz="2400" b="1" dirty="0"/>
              <a:t>) областях, могут быть вынесены на всеобщее обозрение </a:t>
            </a:r>
            <a:r>
              <a:rPr lang="ru-RU" sz="2400" b="1" dirty="0" smtClean="0"/>
              <a:t>и остаться </a:t>
            </a:r>
            <a:r>
              <a:rPr lang="ru-RU" sz="2400" b="1" dirty="0"/>
              <a:t>в Сети навсегда (подумайте, может ли это как-то навредить вам </a:t>
            </a:r>
            <a:r>
              <a:rPr lang="ru-RU" sz="2400" b="1" dirty="0" smtClean="0"/>
              <a:t>сейчас или </a:t>
            </a:r>
            <a:r>
              <a:rPr lang="ru-RU" sz="2400" b="1" dirty="0"/>
              <a:t>в будущем; как это скажется на вашей репутации). </a:t>
            </a:r>
            <a:endParaRPr lang="ru-RU" sz="2400" b="1" dirty="0" smtClean="0"/>
          </a:p>
          <a:p>
            <a:r>
              <a:rPr lang="ru-RU" sz="2400" b="1" dirty="0"/>
              <a:t>вы находитесь в публичном пространстве, где следует соблюдать </a:t>
            </a:r>
            <a:r>
              <a:rPr lang="ru-RU" sz="2400" b="1" dirty="0" smtClean="0"/>
              <a:t>общепринятые правила </a:t>
            </a:r>
            <a:r>
              <a:rPr lang="ru-RU" sz="2400" b="1" dirty="0"/>
              <a:t>поведения и общения (быть вежливым, корректным по отношению к собеседникам, проявлять уважительное к ним отношение и т. д.);</a:t>
            </a:r>
          </a:p>
          <a:p>
            <a:r>
              <a:rPr lang="ru-RU" sz="2400" b="1" dirty="0"/>
              <a:t> за безобидными и даже привлекательными аватарами могут скрываться </a:t>
            </a:r>
            <a:r>
              <a:rPr lang="ru-RU" sz="2400" b="1" dirty="0" smtClean="0"/>
              <a:t>опасные люди </a:t>
            </a:r>
            <a:r>
              <a:rPr lang="ru-RU" sz="2400" b="1" dirty="0"/>
              <a:t>(не вступайте в контакт с незнакомцами, поведение которых кажется </a:t>
            </a:r>
            <a:r>
              <a:rPr lang="ru-RU" sz="2400" b="1" dirty="0" smtClean="0"/>
              <a:t>вам подозрительным</a:t>
            </a:r>
            <a:r>
              <a:rPr lang="ru-RU" sz="2400" b="1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1097417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566" y="1038925"/>
            <a:ext cx="8596668" cy="5386259"/>
          </a:xfrm>
        </p:spPr>
        <p:txBody>
          <a:bodyPr>
            <a:noAutofit/>
          </a:bodyPr>
          <a:lstStyle/>
          <a:p>
            <a:r>
              <a:rPr lang="ru-RU" sz="2400" b="1" dirty="0"/>
              <a:t>мошенники могут завладеть аккаунтом ваших друзей (если вы получили от </a:t>
            </a:r>
            <a:r>
              <a:rPr lang="ru-RU" sz="2400" b="1" dirty="0" smtClean="0"/>
              <a:t>друга подозрительное </a:t>
            </a:r>
            <a:r>
              <a:rPr lang="ru-RU" sz="2400" b="1" dirty="0"/>
              <a:t>сообщение, удостоверьтесь с помощью вопросов, что это действительно он);</a:t>
            </a:r>
          </a:p>
          <a:p>
            <a:r>
              <a:rPr lang="ru-RU" sz="2400" b="1" dirty="0"/>
              <a:t> популярные блогеры и сетевые кумиры — обычные люди со своими слабостями </a:t>
            </a:r>
            <a:r>
              <a:rPr lang="ru-RU" sz="2400" b="1" dirty="0" smtClean="0"/>
              <a:t>и недостатками </a:t>
            </a:r>
            <a:r>
              <a:rPr lang="ru-RU" sz="2400" b="1" dirty="0"/>
              <a:t>(не следует идеализировать их, относитесь критически к тому, </a:t>
            </a:r>
            <a:r>
              <a:rPr lang="ru-RU" sz="2400" b="1" dirty="0" smtClean="0"/>
              <a:t>что они </a:t>
            </a:r>
            <a:r>
              <a:rPr lang="ru-RU" sz="2400" b="1" dirty="0"/>
              <a:t>пропагандируют, к чему призывают);</a:t>
            </a:r>
          </a:p>
          <a:p>
            <a:r>
              <a:rPr lang="ru-RU" sz="2400" b="1" dirty="0"/>
              <a:t> виртуальные друзья не являются реальными (они могут быть интересными собеседниками, но вряд ли их личностные качества в полной мере проявятся в интернет-общении);</a:t>
            </a:r>
          </a:p>
        </p:txBody>
      </p:sp>
    </p:spTree>
    <p:extLst>
      <p:ext uri="{BB962C8B-B14F-4D97-AF65-F5344CB8AC3E}">
        <p14:creationId xmlns:p14="http://schemas.microsoft.com/office/powerpoint/2010/main" val="3693548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032" y="117856"/>
            <a:ext cx="8583168" cy="4376896"/>
          </a:xfrm>
        </p:spPr>
      </p:pic>
      <p:sp>
        <p:nvSpPr>
          <p:cNvPr id="5" name="Прямоугольник 4"/>
          <p:cNvSpPr/>
          <p:nvPr/>
        </p:nvSpPr>
        <p:spPr>
          <a:xfrm>
            <a:off x="536448" y="4494752"/>
            <a:ext cx="8510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очень важно соблюдать баланс между виртуальной и реальной жизнью (выходя в Интернет — по учёбе или для общения с приятелями, продолжайте заниматься спортом, искусством, наукой, ремёслами, читайте больше книг).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997555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Плохой и опасный контент: что запрещено в </a:t>
            </a: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Сети.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Шок-контент-</a:t>
            </a:r>
            <a:r>
              <a:rPr lang="ru-RU" sz="3600" dirty="0" smtClean="0"/>
              <a:t>сцены драк </a:t>
            </a:r>
            <a:r>
              <a:rPr lang="ru-RU" sz="3600" dirty="0"/>
              <a:t>и избиения людей, жестокого обращения с животными, материалы, содержащие описание или визуализацию подобных событий.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753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6610"/>
            <a:ext cx="5145024" cy="525475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0096" y="786611"/>
            <a:ext cx="4596384" cy="5254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Находясь в цифровой среде, относитесь к размещённому в ней контенту критически: не вся информация полезна и безвредна. Избегайте просмотра запрещённого контента и шок-контента. Негативные последствия от получения информации такого рода могут проявиться не сразу, а для их преодоления может потребоваться помощь психологов и врачей. </a:t>
            </a:r>
          </a:p>
        </p:txBody>
      </p:sp>
    </p:spTree>
    <p:extLst>
      <p:ext uri="{BB962C8B-B14F-4D97-AF65-F5344CB8AC3E}">
        <p14:creationId xmlns:p14="http://schemas.microsoft.com/office/powerpoint/2010/main" val="23875797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задание. </a:t>
            </a:r>
            <a:r>
              <a:rPr lang="ru-RU" dirty="0" smtClean="0"/>
              <a:t>Подготовьте свод правил безопасного поведения в интернете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Шок-контент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способен оказать разрушительное воздействие на психику человека: нанести психическую травму, вызвать чувство отчаяния, одиночества, страха, привести к длительному стрессу и т. д.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087" y="2902570"/>
            <a:ext cx="4322604" cy="3786346"/>
          </a:xfr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180563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87143" y="674448"/>
            <a:ext cx="6837145" cy="558133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Просмотр 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шок-контента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стать причиной психического неблагополучия вплоть до психического расстройства личности.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04" y="475488"/>
            <a:ext cx="3249168" cy="5269992"/>
          </a:xfrm>
          <a:prstGeom prst="rect">
            <a:avLst/>
          </a:prstGeom>
          <a:effectLst>
            <a:softEdge rad="381000"/>
          </a:effectLst>
        </p:spPr>
      </p:pic>
    </p:spTree>
    <p:extLst>
      <p:ext uri="{BB962C8B-B14F-4D97-AF65-F5344CB8AC3E}">
        <p14:creationId xmlns:p14="http://schemas.microsoft.com/office/powerpoint/2010/main" val="3632658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0950" y="0"/>
            <a:ext cx="9997440" cy="6339840"/>
          </a:xfrm>
          <a:effectLst>
            <a:softEdge rad="152400"/>
          </a:effectLst>
        </p:spPr>
      </p:pic>
    </p:spTree>
    <p:extLst>
      <p:ext uri="{BB962C8B-B14F-4D97-AF65-F5344CB8AC3E}">
        <p14:creationId xmlns:p14="http://schemas.microsoft.com/office/powerpoint/2010/main" val="4263011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опасного и запрещённого контента в Интернете: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04417"/>
            <a:ext cx="8596668" cy="481584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sz="2200" dirty="0"/>
              <a:t>Пропаганда экстремизма (как вы уже знаете из предыдущих уроков, экстремизм — противоправная деятельность, основанная на приверженности крайним взглядам и сопровождаемая публичными действиями, которые могут иметь насильственный характер, отрицать конституционные принципы, законные интересы человека, общества и государства). </a:t>
            </a:r>
            <a:endParaRPr lang="ru-RU" sz="2200" dirty="0" smtClean="0"/>
          </a:p>
          <a:p>
            <a:r>
              <a:rPr lang="ru-RU" sz="2200" dirty="0" smtClean="0"/>
              <a:t>2</a:t>
            </a:r>
            <a:r>
              <a:rPr lang="ru-RU" sz="2200" dirty="0"/>
              <a:t>. Пропаганда наркотиков (распространение в различной форме сведений о наркотических средствах). </a:t>
            </a:r>
            <a:endParaRPr lang="ru-RU" sz="2200" dirty="0" smtClean="0"/>
          </a:p>
          <a:p>
            <a:r>
              <a:rPr lang="ru-RU" sz="2200" dirty="0" smtClean="0"/>
              <a:t>3</a:t>
            </a:r>
            <a:r>
              <a:rPr lang="ru-RU" sz="2200" dirty="0"/>
              <a:t>. Демонстрация насилия над людьми (сцены умышленного причинения людям физического и эмоционального вреда, оправдание насилия и противоправного поведения</a:t>
            </a:r>
            <a:r>
              <a:rPr lang="ru-RU" sz="2200" dirty="0" smtClean="0"/>
              <a:t>).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4. Демонстрация жестокого обращения с животными (сцены причинения боли и/или страдания животному из хулиганских или корыстных побуждений, влекущих их увечье или гибель). </a:t>
            </a:r>
          </a:p>
        </p:txBody>
      </p:sp>
    </p:spTree>
    <p:extLst>
      <p:ext uri="{BB962C8B-B14F-4D97-AF65-F5344CB8AC3E}">
        <p14:creationId xmlns:p14="http://schemas.microsoft.com/office/powerpoint/2010/main" val="178852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виды опасного и запрещённого контента в Интернете: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5. Вербовка в террористические организации (целенаправленное склонение, привлечение к участию в деятельности террористических организаций; среди молодёжи вербовка ведётся преимущественно в соцсетях). </a:t>
            </a:r>
            <a:endParaRPr lang="ru-RU" sz="2000" dirty="0" smtClean="0"/>
          </a:p>
          <a:p>
            <a:r>
              <a:rPr lang="ru-RU" sz="2000" dirty="0" smtClean="0"/>
              <a:t>6</a:t>
            </a:r>
            <a:r>
              <a:rPr lang="ru-RU" sz="2000" dirty="0"/>
              <a:t>. Пропаганда нацистской символики (нацизм — идеология, ставящая во главу угла определённую нацию (национальность, расу) и призывающая к использованию репрессий по отношению к остальной части человечества</a:t>
            </a:r>
            <a:r>
              <a:rPr lang="ru-RU" sz="2000" dirty="0" smtClean="0"/>
              <a:t>).</a:t>
            </a:r>
          </a:p>
          <a:p>
            <a:r>
              <a:rPr lang="ru-RU" sz="2000" dirty="0" smtClean="0"/>
              <a:t> 7. </a:t>
            </a:r>
            <a:r>
              <a:rPr lang="ru-RU" sz="2000" dirty="0"/>
              <a:t>Сквернословие (применение непристойных и бранных слов).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7222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«Хищные персоны» в Сети: как распознать их и защититься от 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них?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0705" y="2075244"/>
            <a:ext cx="7301880" cy="4435284"/>
          </a:xfrm>
          <a:prstGeom prst="rect">
            <a:avLst/>
          </a:prstGeom>
          <a:effectLst>
            <a:softEdge rad="711200"/>
          </a:effectLst>
        </p:spPr>
      </p:pic>
    </p:spTree>
    <p:extLst>
      <p:ext uri="{BB962C8B-B14F-4D97-AF65-F5344CB8AC3E}">
        <p14:creationId xmlns:p14="http://schemas.microsoft.com/office/powerpoint/2010/main" val="894809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197674" cy="1320800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Излюбленными преступными приёмами сетевых хищников являются мошенничество,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кибербуллинг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 даже вербовка в деструктивные группы.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392011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accent4"/>
                </a:solidFill>
              </a:rPr>
              <a:t>Жертвой интернет-мошенников может стать практически любой, у кого есть мобильный телефон, доступ в Интернет, банковская </a:t>
            </a:r>
            <a:r>
              <a:rPr lang="ru-RU" sz="2800" dirty="0" smtClean="0">
                <a:solidFill>
                  <a:schemeClr val="accent4"/>
                </a:solidFill>
              </a:rPr>
              <a:t>карта.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Итог: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4222296">
            <a:off x="2584705" y="384319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7679463">
            <a:off x="6579544" y="387494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4232" y="4949952"/>
            <a:ext cx="3041226" cy="165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могут завладеть персональными данными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10784" y="4788459"/>
            <a:ext cx="3622578" cy="18196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похитить деньги с кредитной карты, баланса сотового телефона, при совершении покупок в интернет-магазинах или на торговых площадках в Интернете.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30698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1227</TotalTime>
  <Words>1218</Words>
  <Application>Microsoft Office PowerPoint</Application>
  <PresentationFormat>Широкоэкранный</PresentationFormat>
  <Paragraphs>65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Times New Roman</vt:lpstr>
      <vt:lpstr>Trebuchet MS</vt:lpstr>
      <vt:lpstr>Wingdings 3</vt:lpstr>
      <vt:lpstr>Аспект</vt:lpstr>
      <vt:lpstr>«Основные виды опасного и запрещённого контента в Интернете и его признаки, приёмы распознавания опасностей при использовании Интернета»</vt:lpstr>
      <vt:lpstr>Плохой и опасный контент: что запрещено в Сети.</vt:lpstr>
      <vt:lpstr>Шок-контент способен оказать разрушительное воздействие на психику человека: нанести психическую травму, вызвать чувство отчаяния, одиночества, страха, привести к длительному стрессу и т. д. </vt:lpstr>
      <vt:lpstr>Презентация PowerPoint</vt:lpstr>
      <vt:lpstr>Презентация PowerPoint</vt:lpstr>
      <vt:lpstr>Основные виды опасного и запрещённого контента в Интернете: </vt:lpstr>
      <vt:lpstr>Основные виды опасного и запрещённого контента в Интернете: </vt:lpstr>
      <vt:lpstr>«Хищные персоны» в Сети: как распознать их и защититься от них?</vt:lpstr>
      <vt:lpstr>Излюбленными преступными приёмами сетевых хищников являются мошенничество, кибербуллинг* и даже вербовка в деструктивные группы. </vt:lpstr>
      <vt:lpstr>Кибербуллинг</vt:lpstr>
      <vt:lpstr>Предотвратить травлю в соцсетях можно несколькими способами:</vt:lpstr>
      <vt:lpstr>Презентация PowerPoint</vt:lpstr>
      <vt:lpstr>Вербовка в различные организации и группы</vt:lpstr>
      <vt:lpstr>Вас должно насторожить, если незнакомец:</vt:lpstr>
      <vt:lpstr>Вас должно насторожить, если незнакомец:</vt:lpstr>
      <vt:lpstr>Технологии защиты от опасных персон и плохого контента.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задание. Подготовьте свод правил безопасного поведения в интернете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Опасный контент и опасные персоны.</dc:title>
  <dc:creator>OBG</dc:creator>
  <cp:lastModifiedBy>Дмитрий</cp:lastModifiedBy>
  <cp:revision>16</cp:revision>
  <dcterms:created xsi:type="dcterms:W3CDTF">2021-08-19T12:17:41Z</dcterms:created>
  <dcterms:modified xsi:type="dcterms:W3CDTF">2023-01-23T20:47:12Z</dcterms:modified>
</cp:coreProperties>
</file>