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2" r:id="rId3"/>
    <p:sldId id="265" r:id="rId4"/>
    <p:sldId id="266" r:id="rId5"/>
    <p:sldId id="268" r:id="rId6"/>
    <p:sldId id="271" r:id="rId7"/>
    <p:sldId id="272" r:id="rId8"/>
    <p:sldId id="267" r:id="rId9"/>
    <p:sldId id="269" r:id="rId10"/>
    <p:sldId id="270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91" r:id="rId26"/>
    <p:sldId id="292" r:id="rId27"/>
    <p:sldId id="287" r:id="rId28"/>
    <p:sldId id="288" r:id="rId29"/>
    <p:sldId id="289" r:id="rId30"/>
    <p:sldId id="290" r:id="rId31"/>
    <p:sldId id="293" r:id="rId32"/>
    <p:sldId id="264" r:id="rId33"/>
  </p:sldIdLst>
  <p:sldSz cx="9144000" cy="6858000" type="screen4x3"/>
  <p:notesSz cx="6858000" cy="9144000"/>
  <p:custDataLst>
    <p:tags r:id="rId3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C9FD"/>
    <a:srgbClr val="04374A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95" d="100"/>
          <a:sy n="95" d="100"/>
        </p:scale>
        <p:origin x="198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958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60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338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374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448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54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876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096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052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928992" cy="1080120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Текст 2"/>
          <p:cNvSpPr>
            <a:spLocks noGrp="1"/>
          </p:cNvSpPr>
          <p:nvPr>
            <p:ph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rgbClr val="00B0F0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00B0F0"/>
                </a:solidFill>
              </a:defRPr>
            </a:lvl3pPr>
            <a:lvl4pPr>
              <a:defRPr>
                <a:solidFill>
                  <a:srgbClr val="00B0F0"/>
                </a:solidFill>
              </a:defRPr>
            </a:lvl4pPr>
            <a:lvl5pPr>
              <a:defRPr>
                <a:solidFill>
                  <a:srgbClr val="00B0F0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23729" y="0"/>
            <a:ext cx="7039676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B0F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00B0F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  <a:lvl2pPr>
              <a:defRPr sz="2400">
                <a:solidFill>
                  <a:srgbClr val="00B0F0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>
                <a:solidFill>
                  <a:srgbClr val="00B0F0"/>
                </a:solidFill>
              </a:defRPr>
            </a:lvl4pPr>
            <a:lvl5pPr>
              <a:defRPr sz="1800">
                <a:solidFill>
                  <a:srgbClr val="00B0F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999381"/>
            <a:ext cx="4248472" cy="4525963"/>
          </a:xfrm>
        </p:spPr>
        <p:txBody>
          <a:bodyPr/>
          <a:lstStyle>
            <a:lvl1pPr>
              <a:defRPr sz="2800">
                <a:solidFill>
                  <a:srgbClr val="00B0F0"/>
                </a:solidFill>
              </a:defRPr>
            </a:lvl1pPr>
            <a:lvl2pPr>
              <a:defRPr sz="2400">
                <a:solidFill>
                  <a:srgbClr val="00B0F0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>
                <a:solidFill>
                  <a:srgbClr val="00B0F0"/>
                </a:solidFill>
              </a:defRPr>
            </a:lvl4pPr>
            <a:lvl5pPr>
              <a:defRPr sz="1800">
                <a:solidFill>
                  <a:srgbClr val="00B0F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rgbClr val="00B0F0"/>
                </a:solidFill>
              </a:defRPr>
            </a:lvl1pPr>
            <a:lvl2pPr>
              <a:defRPr sz="2000">
                <a:solidFill>
                  <a:srgbClr val="00B0F0"/>
                </a:solidFill>
              </a:defRPr>
            </a:lvl2pPr>
            <a:lvl3pPr>
              <a:defRPr sz="1800">
                <a:solidFill>
                  <a:srgbClr val="00B0F0"/>
                </a:solidFill>
              </a:defRPr>
            </a:lvl3pPr>
            <a:lvl4pPr>
              <a:defRPr sz="1600">
                <a:solidFill>
                  <a:srgbClr val="00B0F0"/>
                </a:solidFill>
              </a:defRPr>
            </a:lvl4pPr>
            <a:lvl5pPr>
              <a:defRPr sz="1600">
                <a:solidFill>
                  <a:srgbClr val="00B0F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00B0F0"/>
                </a:solidFill>
              </a:defRPr>
            </a:lvl1pPr>
            <a:lvl2pPr>
              <a:defRPr sz="2000">
                <a:solidFill>
                  <a:srgbClr val="00B0F0"/>
                </a:solidFill>
              </a:defRPr>
            </a:lvl2pPr>
            <a:lvl3pPr>
              <a:defRPr sz="1800">
                <a:solidFill>
                  <a:srgbClr val="00B0F0"/>
                </a:solidFill>
              </a:defRPr>
            </a:lvl3pPr>
            <a:lvl4pPr>
              <a:defRPr sz="1600">
                <a:solidFill>
                  <a:srgbClr val="00B0F0"/>
                </a:solidFill>
              </a:defRPr>
            </a:lvl4pPr>
            <a:lvl5pPr>
              <a:defRPr sz="1600">
                <a:solidFill>
                  <a:srgbClr val="00B0F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rgbClr val="00B0F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rgbClr val="00B0F0"/>
                </a:solidFill>
              </a:defRPr>
            </a:lvl1pPr>
            <a:lvl2pPr>
              <a:defRPr sz="2800">
                <a:solidFill>
                  <a:srgbClr val="00B0F0"/>
                </a:solidFill>
              </a:defRPr>
            </a:lvl2pPr>
            <a:lvl3pPr>
              <a:defRPr sz="2400">
                <a:solidFill>
                  <a:srgbClr val="00B0F0"/>
                </a:solidFill>
              </a:defRPr>
            </a:lvl3pPr>
            <a:lvl4pPr>
              <a:defRPr sz="2000">
                <a:solidFill>
                  <a:srgbClr val="00B0F0"/>
                </a:solidFill>
              </a:defRPr>
            </a:lvl4pPr>
            <a:lvl5pPr>
              <a:defRPr sz="2000">
                <a:solidFill>
                  <a:srgbClr val="00B0F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00B0F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B0F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00B0F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9" y="0"/>
            <a:ext cx="7039676" cy="1360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988840"/>
            <a:ext cx="8280920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B0F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B0F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00B0F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00B0F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00B0F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00B0F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00B0F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8928992" cy="16561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glow rad="228600">
                    <a:srgbClr val="002060">
                      <a:alpha val="40000"/>
                    </a:srgbClr>
                  </a:glow>
                </a:effectLst>
              </a:rPr>
              <a:t>Безопасное поведение и современные увлечения молодёжи</a:t>
            </a: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Стремление испытывать сильные эмоции является одной из причин участия подростков в опасных увлечениях. В результате таких «нештатных» ситуаций вырабатывается гормон адреналин, который не только резко увеличивает активность организма, но и сильно перегружает сердечно-сосудистую систему. При частых выбросах адреналина развивается зависимость, сходная с наркотической, что может привести к непоправимому вреду для здоровья.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911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Руфинг </a:t>
            </a:r>
            <a:r>
              <a:rPr lang="ru-RU" sz="2600" dirty="0" smtClean="0">
                <a:solidFill>
                  <a:srgbClr val="0070C0"/>
                </a:solidFill>
              </a:rPr>
              <a:t>- </a:t>
            </a:r>
            <a:r>
              <a:rPr lang="ru-RU" sz="2600" dirty="0">
                <a:solidFill>
                  <a:srgbClr val="0070C0"/>
                </a:solidFill>
              </a:rPr>
              <a:t>прогулки по крышам.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Вооружившись фотоаппаратом, </a:t>
            </a:r>
            <a:r>
              <a:rPr lang="ru-RU" sz="2600" dirty="0" err="1">
                <a:solidFill>
                  <a:srgbClr val="0070C0"/>
                </a:solidFill>
              </a:rPr>
              <a:t>руферы</a:t>
            </a:r>
            <a:r>
              <a:rPr lang="ru-RU" sz="2600" dirty="0">
                <a:solidFill>
                  <a:srgbClr val="0070C0"/>
                </a:solidFill>
              </a:rPr>
              <a:t> готовы сутками бродить по чердакам и крышам городских многоэтажек и снимать виды, открывающиеся с высоты. Здесь они якобы ищут красоту, покой и вдохновение. 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Руфинг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7055" y="4410244"/>
            <a:ext cx="4193865" cy="2356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604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Но </a:t>
            </a:r>
            <a:r>
              <a:rPr lang="ru-RU" sz="2600" dirty="0" err="1">
                <a:solidFill>
                  <a:srgbClr val="0070C0"/>
                </a:solidFill>
              </a:rPr>
              <a:t>руфинг</a:t>
            </a:r>
            <a:r>
              <a:rPr lang="ru-RU" sz="2600" dirty="0">
                <a:solidFill>
                  <a:srgbClr val="0070C0"/>
                </a:solidFill>
              </a:rPr>
              <a:t> заслуженно относится к </a:t>
            </a:r>
            <a:r>
              <a:rPr lang="ru-RU" sz="2600" dirty="0" smtClean="0">
                <a:solidFill>
                  <a:srgbClr val="0070C0"/>
                </a:solidFill>
              </a:rPr>
              <a:t>очень </a:t>
            </a:r>
            <a:r>
              <a:rPr lang="ru-RU" sz="2600" dirty="0">
                <a:solidFill>
                  <a:srgbClr val="0070C0"/>
                </a:solidFill>
              </a:rPr>
              <a:t>опасным развлечениям подростков. Во-первых, проникновение на крышу незаконно, а значит, в случае чего вам придется </a:t>
            </a:r>
            <a:r>
              <a:rPr lang="ru-RU" sz="2600" dirty="0" smtClean="0">
                <a:solidFill>
                  <a:srgbClr val="0070C0"/>
                </a:solidFill>
              </a:rPr>
              <a:t>иметь дело с полицией. </a:t>
            </a:r>
            <a:r>
              <a:rPr lang="ru-RU" sz="2600" dirty="0">
                <a:solidFill>
                  <a:srgbClr val="0070C0"/>
                </a:solidFill>
              </a:rPr>
              <a:t>Во-вторых, даже самые мирные развлечения на высоте пятиэтажного (и более) дома безобидными не назовешь. Соскользнула нога, споткнулся, испугался громкого звука и неудачно отшатнулся в сторону... Лучше не </a:t>
            </a:r>
            <a:r>
              <a:rPr lang="ru-RU" sz="2600" dirty="0" smtClean="0">
                <a:solidFill>
                  <a:srgbClr val="0070C0"/>
                </a:solidFill>
              </a:rPr>
              <a:t>рисковать.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Руфинг</a:t>
            </a:r>
          </a:p>
        </p:txBody>
      </p:sp>
    </p:spTree>
    <p:extLst>
      <p:ext uri="{BB962C8B-B14F-4D97-AF65-F5344CB8AC3E}">
        <p14:creationId xmlns:p14="http://schemas.microsoft.com/office/powerpoint/2010/main" val="126433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2120" y="4136463"/>
            <a:ext cx="3332016" cy="2584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Это покорение самых больших вершин без специального </a:t>
            </a:r>
            <a:r>
              <a:rPr lang="ru-RU" sz="2600" dirty="0" smtClean="0">
                <a:solidFill>
                  <a:srgbClr val="0070C0"/>
                </a:solidFill>
              </a:rPr>
              <a:t>снаряжения. Подростки </a:t>
            </a:r>
            <a:r>
              <a:rPr lang="ru-RU" sz="2600" dirty="0">
                <a:solidFill>
                  <a:srgbClr val="0070C0"/>
                </a:solidFill>
              </a:rPr>
              <a:t>залазят на высочайшие здания – небоскребы, мосты. На вершинах они делают фотографии и наслаждаются ощущением свободы. Желание поразить сверстников и ощущение полета заставляет молодых людей взбираться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на </a:t>
            </a:r>
            <a:r>
              <a:rPr lang="ru-RU" sz="2600" dirty="0">
                <a:solidFill>
                  <a:srgbClr val="0070C0"/>
                </a:solidFill>
              </a:rPr>
              <a:t>высоты без страховки. О том, как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это </a:t>
            </a:r>
            <a:r>
              <a:rPr lang="ru-RU" sz="2600" dirty="0">
                <a:solidFill>
                  <a:srgbClr val="0070C0"/>
                </a:solidFill>
              </a:rPr>
              <a:t>опасно, можно даже и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не </a:t>
            </a:r>
            <a:r>
              <a:rPr lang="ru-RU" sz="2600" dirty="0">
                <a:solidFill>
                  <a:srgbClr val="0070C0"/>
                </a:solidFill>
              </a:rPr>
              <a:t>говорить.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Скайуокинг</a:t>
            </a:r>
          </a:p>
        </p:txBody>
      </p:sp>
    </p:spTree>
    <p:extLst>
      <p:ext uri="{BB962C8B-B14F-4D97-AF65-F5344CB8AC3E}">
        <p14:creationId xmlns:p14="http://schemas.microsoft.com/office/powerpoint/2010/main" val="108479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44" r="11264"/>
          <a:stretch/>
        </p:blipFill>
        <p:spPr>
          <a:xfrm>
            <a:off x="5716029" y="3789040"/>
            <a:ext cx="3456384" cy="3195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Это спуск и изучение подземных </a:t>
            </a:r>
            <a:r>
              <a:rPr lang="ru-RU" sz="2600" dirty="0" smtClean="0">
                <a:solidFill>
                  <a:srgbClr val="0070C0"/>
                </a:solidFill>
              </a:rPr>
              <a:t>коммуникаций</a:t>
            </a:r>
            <a:r>
              <a:rPr lang="ru-RU" sz="2600" dirty="0">
                <a:solidFill>
                  <a:srgbClr val="0070C0"/>
                </a:solidFill>
              </a:rPr>
              <a:t>. Однако, к сожалению, в большинстве своем современные подростки лезут в подземелья не из любви к истории и археологии. Ребятам не хватает адреналина, да и перед товарищами хочется «</a:t>
            </a:r>
            <a:r>
              <a:rPr lang="ru-RU" sz="2600" dirty="0" err="1">
                <a:solidFill>
                  <a:srgbClr val="0070C0"/>
                </a:solidFill>
              </a:rPr>
              <a:t>понтануться</a:t>
            </a:r>
            <a:r>
              <a:rPr lang="ru-RU" sz="2600" dirty="0">
                <a:solidFill>
                  <a:srgbClr val="0070C0"/>
                </a:solidFill>
              </a:rPr>
              <a:t>».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Подземки</a:t>
            </a:r>
            <a:r>
              <a:rPr lang="ru-RU" sz="2600" dirty="0">
                <a:solidFill>
                  <a:srgbClr val="0070C0"/>
                </a:solidFill>
              </a:rPr>
              <a:t>, бомбоубежища и шахты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манят </a:t>
            </a:r>
            <a:r>
              <a:rPr lang="ru-RU" sz="2600" dirty="0">
                <a:solidFill>
                  <a:srgbClr val="0070C0"/>
                </a:solidFill>
              </a:rPr>
              <a:t>безрассудных тинейджеров,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как </a:t>
            </a:r>
            <a:r>
              <a:rPr lang="ru-RU" sz="2600" dirty="0">
                <a:solidFill>
                  <a:srgbClr val="0070C0"/>
                </a:solidFill>
              </a:rPr>
              <a:t>магнит. Это же настоящий </a:t>
            </a:r>
            <a:r>
              <a:rPr lang="ru-RU" sz="2600" dirty="0" smtClean="0">
                <a:solidFill>
                  <a:srgbClr val="0070C0"/>
                </a:solidFill>
              </a:rPr>
              <a:t>триллер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70C0"/>
                </a:solidFill>
              </a:rPr>
              <a:t>с эффектом присутствия!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err="1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Диггерство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691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3451718"/>
            <a:ext cx="6055612" cy="3406282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err="1" smtClean="0">
                <a:solidFill>
                  <a:srgbClr val="0070C0"/>
                </a:solidFill>
              </a:rPr>
              <a:t>Сталкеры</a:t>
            </a:r>
            <a:r>
              <a:rPr lang="ru-RU" sz="2600" dirty="0" smtClean="0">
                <a:solidFill>
                  <a:srgbClr val="0070C0"/>
                </a:solidFill>
              </a:rPr>
              <a:t> </a:t>
            </a:r>
            <a:r>
              <a:rPr lang="ru-RU" sz="2600" dirty="0">
                <a:solidFill>
                  <a:srgbClr val="0070C0"/>
                </a:solidFill>
              </a:rPr>
              <a:t>отличаются от диггеров тем, что они ходят еще и по наземным локациям: недостроенным зданиям, глухим деревням, неработающим заводам. Вдохновляет подростков известная игра S.T.A.L.K.E.R. Они лезут туда, где небезопасно. </a:t>
            </a:r>
            <a:r>
              <a:rPr lang="ru-RU" sz="2600" dirty="0" smtClean="0">
                <a:solidFill>
                  <a:srgbClr val="0070C0"/>
                </a:solidFill>
              </a:rPr>
              <a:t>Некоторым безбашенным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 сталкерам </a:t>
            </a:r>
            <a:r>
              <a:rPr lang="ru-RU" sz="2600" dirty="0">
                <a:solidFill>
                  <a:srgbClr val="0070C0"/>
                </a:solidFill>
              </a:rPr>
              <a:t>удается даже пробраться в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Чернобыльскую </a:t>
            </a:r>
            <a:r>
              <a:rPr lang="ru-RU" sz="2600" dirty="0">
                <a:solidFill>
                  <a:srgbClr val="0070C0"/>
                </a:solidFill>
              </a:rPr>
              <a:t>зону.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err="1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Сталкерство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742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49654" y="4015173"/>
            <a:ext cx="4020078" cy="2842827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«</a:t>
            </a:r>
            <a:r>
              <a:rPr lang="ru-RU" sz="2600" dirty="0" err="1">
                <a:solidFill>
                  <a:srgbClr val="0070C0"/>
                </a:solidFill>
              </a:rPr>
              <a:t>Зацеперы</a:t>
            </a:r>
            <a:r>
              <a:rPr lang="ru-RU" sz="2600" dirty="0">
                <a:solidFill>
                  <a:srgbClr val="0070C0"/>
                </a:solidFill>
              </a:rPr>
              <a:t>» цепляются снаружи за выступающие части поездов (различные поручни, лестницы, подножки и другие конструктивные элементы вагона или локомотива), устраиваются на сцепках между вагонами или даже забираются на крышу, и, </a:t>
            </a:r>
            <a:r>
              <a:rPr lang="ru-RU" sz="2600" dirty="0" smtClean="0">
                <a:solidFill>
                  <a:srgbClr val="0070C0"/>
                </a:solidFill>
              </a:rPr>
              <a:t>таким образом</a:t>
            </a:r>
            <a:r>
              <a:rPr lang="ru-RU" sz="2600" dirty="0">
                <a:solidFill>
                  <a:srgbClr val="0070C0"/>
                </a:solidFill>
              </a:rPr>
              <a:t>, проезжают </a:t>
            </a:r>
            <a:r>
              <a:rPr lang="ru-RU" sz="2600" dirty="0" smtClean="0">
                <a:solidFill>
                  <a:srgbClr val="0070C0"/>
                </a:solidFill>
              </a:rPr>
              <a:t>несколько </a:t>
            </a:r>
            <a:r>
              <a:rPr lang="ru-RU" sz="2600" dirty="0">
                <a:solidFill>
                  <a:srgbClr val="0070C0"/>
                </a:solidFill>
              </a:rPr>
              <a:t>станций. В год на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железных </a:t>
            </a:r>
            <a:r>
              <a:rPr lang="ru-RU" sz="2600" dirty="0">
                <a:solidFill>
                  <a:srgbClr val="0070C0"/>
                </a:solidFill>
              </a:rPr>
              <a:t>дорогах страны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гибнет </a:t>
            </a:r>
            <a:r>
              <a:rPr lang="ru-RU" sz="2600" dirty="0">
                <a:solidFill>
                  <a:srgbClr val="0070C0"/>
                </a:solidFill>
              </a:rPr>
              <a:t>несколько </a:t>
            </a:r>
            <a:r>
              <a:rPr lang="ru-RU" sz="2600" dirty="0" smtClean="0">
                <a:solidFill>
                  <a:srgbClr val="0070C0"/>
                </a:solidFill>
              </a:rPr>
              <a:t>сотен подростков</a:t>
            </a:r>
            <a:r>
              <a:rPr lang="ru-RU" sz="2600" dirty="0">
                <a:solidFill>
                  <a:srgbClr val="0070C0"/>
                </a:solidFill>
              </a:rPr>
              <a:t>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err="1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Зацепинг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31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err="1">
                <a:solidFill>
                  <a:srgbClr val="0070C0"/>
                </a:solidFill>
              </a:rPr>
              <a:t>Акрострит</a:t>
            </a:r>
            <a:r>
              <a:rPr lang="ru-RU" sz="2600" dirty="0">
                <a:solidFill>
                  <a:srgbClr val="0070C0"/>
                </a:solidFill>
              </a:rPr>
              <a:t> - уличная акробатика, предполагающая выполнение довольно сложных и опасных трюков: стойка на голове, стойки на руках на возвышенностях</a:t>
            </a:r>
            <a:r>
              <a:rPr lang="ru-RU" sz="2600" dirty="0" smtClean="0">
                <a:solidFill>
                  <a:srgbClr val="0070C0"/>
                </a:solidFill>
              </a:rPr>
              <a:t>, прыжки </a:t>
            </a:r>
            <a:r>
              <a:rPr lang="ru-RU" sz="2600" dirty="0">
                <a:solidFill>
                  <a:srgbClr val="0070C0"/>
                </a:solidFill>
              </a:rPr>
              <a:t>с </a:t>
            </a:r>
            <a:r>
              <a:rPr lang="ru-RU" sz="2600" dirty="0" smtClean="0">
                <a:solidFill>
                  <a:srgbClr val="0070C0"/>
                </a:solidFill>
              </a:rPr>
              <a:t>возвышенностей</a:t>
            </a:r>
            <a:r>
              <a:rPr lang="ru-RU" sz="2600" dirty="0">
                <a:solidFill>
                  <a:srgbClr val="0070C0"/>
                </a:solidFill>
              </a:rPr>
              <a:t>. </a:t>
            </a:r>
            <a:r>
              <a:rPr lang="ru-RU" sz="2600" dirty="0" smtClean="0">
                <a:solidFill>
                  <a:srgbClr val="0070C0"/>
                </a:solidFill>
              </a:rPr>
              <a:t>Все </a:t>
            </a:r>
            <a:r>
              <a:rPr lang="ru-RU" sz="2600" dirty="0">
                <a:solidFill>
                  <a:srgbClr val="0070C0"/>
                </a:solidFill>
              </a:rPr>
              <a:t>движения выполняются в ограниченном пространстве.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err="1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Акрострит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5980" y="4201556"/>
            <a:ext cx="4716016" cy="265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27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03" r="22027"/>
          <a:stretch/>
        </p:blipFill>
        <p:spPr>
          <a:xfrm>
            <a:off x="5166767" y="3717032"/>
            <a:ext cx="398969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Паркур – «рациональное» перемещение и преодоление попадающихся на пути </a:t>
            </a:r>
            <a:r>
              <a:rPr lang="ru-RU" sz="2600" dirty="0" smtClean="0">
                <a:solidFill>
                  <a:srgbClr val="0070C0"/>
                </a:solidFill>
              </a:rPr>
              <a:t>препятствий. </a:t>
            </a:r>
            <a:r>
              <a:rPr lang="ru-RU" sz="2600" dirty="0">
                <a:solidFill>
                  <a:srgbClr val="0070C0"/>
                </a:solidFill>
              </a:rPr>
              <a:t>Цель </a:t>
            </a:r>
            <a:r>
              <a:rPr lang="ru-RU" sz="2600" dirty="0" smtClean="0">
                <a:solidFill>
                  <a:srgbClr val="0070C0"/>
                </a:solidFill>
              </a:rPr>
              <a:t>паркурщика </a:t>
            </a:r>
            <a:r>
              <a:rPr lang="ru-RU" sz="2600" dirty="0">
                <a:solidFill>
                  <a:srgbClr val="0070C0"/>
                </a:solidFill>
              </a:rPr>
              <a:t>– как можно скорее оказаться в заданной точке, не используя никаких вспомогательных приспособлений. По пути приходится </a:t>
            </a:r>
            <a:r>
              <a:rPr lang="ru-RU" sz="2600" dirty="0" smtClean="0">
                <a:solidFill>
                  <a:srgbClr val="0070C0"/>
                </a:solidFill>
              </a:rPr>
              <a:t>преодолевать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заборы</a:t>
            </a:r>
            <a:r>
              <a:rPr lang="ru-RU" sz="2600" dirty="0">
                <a:solidFill>
                  <a:srgbClr val="0070C0"/>
                </a:solidFill>
              </a:rPr>
              <a:t>, стены, деревья, перила,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перепрыгивать </a:t>
            </a:r>
            <a:r>
              <a:rPr lang="ru-RU" sz="2600" dirty="0">
                <a:solidFill>
                  <a:srgbClr val="0070C0"/>
                </a:solidFill>
              </a:rPr>
              <a:t>с крыши на </a:t>
            </a:r>
            <a:r>
              <a:rPr lang="ru-RU" sz="2600" dirty="0" smtClean="0">
                <a:solidFill>
                  <a:srgbClr val="0070C0"/>
                </a:solidFill>
              </a:rPr>
              <a:t>крышу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с </a:t>
            </a:r>
            <a:r>
              <a:rPr lang="ru-RU" sz="2600" dirty="0">
                <a:solidFill>
                  <a:srgbClr val="0070C0"/>
                </a:solidFill>
              </a:rPr>
              <a:t>помощью силовых трюков.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Паркур</a:t>
            </a:r>
          </a:p>
        </p:txBody>
      </p:sp>
    </p:spTree>
    <p:extLst>
      <p:ext uri="{BB962C8B-B14F-4D97-AF65-F5344CB8AC3E}">
        <p14:creationId xmlns:p14="http://schemas.microsoft.com/office/powerpoint/2010/main" val="311582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650" b="10101"/>
          <a:stretch/>
        </p:blipFill>
        <p:spPr>
          <a:xfrm>
            <a:off x="5081281" y="4265167"/>
            <a:ext cx="4171239" cy="2462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Бейсджампинг – прыжки с высоты в несколько сотен метров со специальным парашютом. Хуже всего, что бейсджампинг в России распространен лишь на обывательском уровне - специализированных школ почти нет. Основные правила передаются из уст в уста, а значит, весь успех </a:t>
            </a:r>
            <a:r>
              <a:rPr lang="ru-RU" sz="2600" dirty="0" err="1" smtClean="0">
                <a:solidFill>
                  <a:srgbClr val="0070C0"/>
                </a:solidFill>
              </a:rPr>
              <a:t>бейс</a:t>
            </a:r>
            <a:r>
              <a:rPr lang="ru-RU" sz="2600" dirty="0" smtClean="0">
                <a:solidFill>
                  <a:srgbClr val="0070C0"/>
                </a:solidFill>
              </a:rPr>
              <a:t>-прыжка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зависит </a:t>
            </a:r>
            <a:r>
              <a:rPr lang="ru-RU" sz="2600" dirty="0">
                <a:solidFill>
                  <a:srgbClr val="0070C0"/>
                </a:solidFill>
              </a:rPr>
              <a:t>не </a:t>
            </a:r>
            <a:r>
              <a:rPr lang="ru-RU" sz="2600" dirty="0" smtClean="0">
                <a:solidFill>
                  <a:srgbClr val="0070C0"/>
                </a:solidFill>
              </a:rPr>
              <a:t>только </a:t>
            </a:r>
            <a:r>
              <a:rPr lang="ru-RU" sz="2600" dirty="0">
                <a:solidFill>
                  <a:srgbClr val="0070C0"/>
                </a:solidFill>
              </a:rPr>
              <a:t>от </a:t>
            </a:r>
            <a:r>
              <a:rPr lang="ru-RU" sz="2600" dirty="0" smtClean="0">
                <a:solidFill>
                  <a:srgbClr val="0070C0"/>
                </a:solidFill>
              </a:rPr>
              <a:t>способности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«</a:t>
            </a:r>
            <a:r>
              <a:rPr lang="ru-RU" sz="2600" dirty="0">
                <a:solidFill>
                  <a:srgbClr val="0070C0"/>
                </a:solidFill>
              </a:rPr>
              <a:t>ученика», но и от того, </a:t>
            </a:r>
            <a:r>
              <a:rPr lang="ru-RU" sz="2600" dirty="0" smtClean="0">
                <a:solidFill>
                  <a:srgbClr val="0070C0"/>
                </a:solidFill>
              </a:rPr>
              <a:t>повезет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ли </a:t>
            </a:r>
            <a:r>
              <a:rPr lang="ru-RU" sz="2600" dirty="0">
                <a:solidFill>
                  <a:srgbClr val="0070C0"/>
                </a:solidFill>
              </a:rPr>
              <a:t>ему с «учителем».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Бейсджампинг</a:t>
            </a:r>
          </a:p>
        </p:txBody>
      </p:sp>
    </p:spTree>
    <p:extLst>
      <p:ext uri="{BB962C8B-B14F-4D97-AF65-F5344CB8AC3E}">
        <p14:creationId xmlns:p14="http://schemas.microsoft.com/office/powerpoint/2010/main" val="16490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Увлечения современных молодых людей имеют самый разнообразный характер, что связано с глобализацией мира и повсеместным распространением цифровых технологий. Каждый, имея доступ в Интернет, легко узнаёт о модных и популярных способах проведения досуга, о том, чем увлекаются сверстники за рубежом, чем живут ровесники из других городов.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069" b="4847"/>
          <a:stretch/>
        </p:blipFill>
        <p:spPr>
          <a:xfrm>
            <a:off x="4788024" y="4645577"/>
            <a:ext cx="4392488" cy="2158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Суть планкинга заключается </a:t>
            </a:r>
            <a:r>
              <a:rPr lang="ru-RU" sz="2600" dirty="0">
                <a:solidFill>
                  <a:srgbClr val="0070C0"/>
                </a:solidFill>
              </a:rPr>
              <a:t>в том, чтобы лечь в необычном месте лицом вниз и заснять это на фото или видео. Лег лицом вниз, вытянул руки по швам, дал товарищу сфотографировать себя и выложил это в Интернет - поздравляем, ты планкер! </a:t>
            </a:r>
            <a:r>
              <a:rPr lang="ru-RU" sz="2600" dirty="0" smtClean="0">
                <a:solidFill>
                  <a:srgbClr val="0070C0"/>
                </a:solidFill>
              </a:rPr>
              <a:t>Опасность в </a:t>
            </a:r>
            <a:r>
              <a:rPr lang="ru-RU" sz="2600" dirty="0">
                <a:solidFill>
                  <a:srgbClr val="0070C0"/>
                </a:solidFill>
              </a:rPr>
              <a:t>том, что для художественного лежания выбирают места </a:t>
            </a:r>
            <a:r>
              <a:rPr lang="ru-RU" sz="2600" dirty="0" smtClean="0">
                <a:solidFill>
                  <a:srgbClr val="0070C0"/>
                </a:solidFill>
              </a:rPr>
              <a:t>поэкстремальнее: </a:t>
            </a:r>
            <a:r>
              <a:rPr lang="ru-RU" sz="2600" dirty="0">
                <a:solidFill>
                  <a:srgbClr val="0070C0"/>
                </a:solidFill>
              </a:rPr>
              <a:t>оживленные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магистрали</a:t>
            </a:r>
            <a:r>
              <a:rPr lang="ru-RU" sz="2600" dirty="0">
                <a:solidFill>
                  <a:srgbClr val="0070C0"/>
                </a:solidFill>
              </a:rPr>
              <a:t>, железнодорожные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пути</a:t>
            </a:r>
            <a:r>
              <a:rPr lang="ru-RU" sz="2600" dirty="0">
                <a:solidFill>
                  <a:srgbClr val="0070C0"/>
                </a:solidFill>
              </a:rPr>
              <a:t>, поручни </a:t>
            </a:r>
            <a:r>
              <a:rPr lang="ru-RU" sz="2600" dirty="0" smtClean="0">
                <a:solidFill>
                  <a:srgbClr val="0070C0"/>
                </a:solidFill>
              </a:rPr>
              <a:t>эскалаторов.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Планкинг</a:t>
            </a:r>
          </a:p>
        </p:txBody>
      </p:sp>
    </p:spTree>
    <p:extLst>
      <p:ext uri="{BB962C8B-B14F-4D97-AF65-F5344CB8AC3E}">
        <p14:creationId xmlns:p14="http://schemas.microsoft.com/office/powerpoint/2010/main" val="201529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Пикап </a:t>
            </a:r>
            <a:r>
              <a:rPr lang="ru-RU" sz="2600" dirty="0">
                <a:solidFill>
                  <a:srgbClr val="0070C0"/>
                </a:solidFill>
              </a:rPr>
              <a:t>(от англ. </a:t>
            </a:r>
            <a:r>
              <a:rPr lang="ru-RU" sz="2600" dirty="0" err="1">
                <a:solidFill>
                  <a:srgbClr val="0070C0"/>
                </a:solidFill>
              </a:rPr>
              <a:t>pick</a:t>
            </a:r>
            <a:r>
              <a:rPr lang="ru-RU" sz="2600" dirty="0">
                <a:solidFill>
                  <a:srgbClr val="0070C0"/>
                </a:solidFill>
              </a:rPr>
              <a:t> </a:t>
            </a:r>
            <a:r>
              <a:rPr lang="ru-RU" sz="2600" dirty="0" err="1">
                <a:solidFill>
                  <a:srgbClr val="0070C0"/>
                </a:solidFill>
              </a:rPr>
              <a:t>up</a:t>
            </a:r>
            <a:r>
              <a:rPr lang="ru-RU" sz="2600" dirty="0">
                <a:solidFill>
                  <a:srgbClr val="0070C0"/>
                </a:solidFill>
              </a:rPr>
              <a:t>) — разновидность деятельности, направленной на </a:t>
            </a:r>
            <a:r>
              <a:rPr lang="ru-RU" sz="2600" dirty="0" smtClean="0">
                <a:solidFill>
                  <a:srgbClr val="0070C0"/>
                </a:solidFill>
              </a:rPr>
              <a:t>знакомство </a:t>
            </a:r>
            <a:r>
              <a:rPr lang="ru-RU" sz="2600" dirty="0">
                <a:solidFill>
                  <a:srgbClr val="0070C0"/>
                </a:solidFill>
              </a:rPr>
              <a:t>с целью </a:t>
            </a:r>
            <a:r>
              <a:rPr lang="ru-RU" sz="2600" dirty="0" smtClean="0">
                <a:solidFill>
                  <a:srgbClr val="0070C0"/>
                </a:solidFill>
              </a:rPr>
              <a:t>соблазнения</a:t>
            </a:r>
            <a:r>
              <a:rPr lang="ru-RU" sz="2600" dirty="0">
                <a:solidFill>
                  <a:srgbClr val="0070C0"/>
                </a:solidFill>
              </a:rPr>
              <a:t>. Миф о всесильности пикаперов достаточно надуман. Основным мотивом ребят, пришедших на тренинги по пикапу, является желание самосовершенствоваться, избавиться от страхов в общении с представительницами слабого пола. </a:t>
            </a:r>
            <a:r>
              <a:rPr lang="ru-RU" sz="2600" dirty="0" smtClean="0">
                <a:solidFill>
                  <a:srgbClr val="0070C0"/>
                </a:solidFill>
              </a:rPr>
              <a:t> Этих </a:t>
            </a:r>
            <a:r>
              <a:rPr lang="ru-RU" sz="2600" dirty="0">
                <a:solidFill>
                  <a:srgbClr val="0070C0"/>
                </a:solidFill>
              </a:rPr>
              <a:t>парней не нужно бояться. За их развязностью, как правило, скрывается неуверенность в себе, с которой они пытаются бороться.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Пикап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331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«Беги или умрешь» означает, что надо перебежать дорогу максимально близко перед едущим автомобилем. Нововведение ХХI века — второй участник не просто наблюдает, чтобы рассказать потом </a:t>
            </a:r>
            <a:r>
              <a:rPr lang="ru-RU" sz="2600" dirty="0" smtClean="0">
                <a:solidFill>
                  <a:srgbClr val="0070C0"/>
                </a:solidFill>
              </a:rPr>
              <a:t>ровесникам </a:t>
            </a:r>
            <a:r>
              <a:rPr lang="ru-RU" sz="2600" dirty="0">
                <a:solidFill>
                  <a:srgbClr val="0070C0"/>
                </a:solidFill>
              </a:rPr>
              <a:t>о «подвиге», он снимает происходящее на видео, чтобы выложить в сеть.</a:t>
            </a:r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«Беги или умрешь»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00" t="26901" r="16926" b="10101"/>
          <a:stretch/>
        </p:blipFill>
        <p:spPr>
          <a:xfrm>
            <a:off x="3271056" y="4149080"/>
            <a:ext cx="3744411" cy="2739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966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51" t="10182" r="10500"/>
          <a:stretch/>
        </p:blipFill>
        <p:spPr>
          <a:xfrm>
            <a:off x="5076056" y="4203641"/>
            <a:ext cx="3864099" cy="252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Подросток, никого не предупредив, уходит из дома, не появляясь в школе, не отвечая на телефонные звонки, и возвращается домой ровно через сутки. Затем дети пишут отчет о «своем подвиге», размещая его в социальных сетях. Таким образом </a:t>
            </a:r>
            <a:r>
              <a:rPr lang="ru-RU" sz="2600" dirty="0" smtClean="0">
                <a:solidFill>
                  <a:srgbClr val="0070C0"/>
                </a:solidFill>
              </a:rPr>
              <a:t>подростки </a:t>
            </a:r>
            <a:r>
              <a:rPr lang="ru-RU" sz="2600" dirty="0">
                <a:solidFill>
                  <a:srgbClr val="0070C0"/>
                </a:solidFill>
              </a:rPr>
              <a:t>соревнуются в популярности: чье </a:t>
            </a:r>
            <a:r>
              <a:rPr lang="ru-RU" sz="2600" dirty="0" smtClean="0">
                <a:solidFill>
                  <a:srgbClr val="0070C0"/>
                </a:solidFill>
              </a:rPr>
              <a:t>исчезновение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наберет </a:t>
            </a:r>
            <a:r>
              <a:rPr lang="ru-RU" sz="2600" dirty="0">
                <a:solidFill>
                  <a:srgbClr val="0070C0"/>
                </a:solidFill>
              </a:rPr>
              <a:t>больше «лайков» </a:t>
            </a:r>
            <a:r>
              <a:rPr lang="ru-RU" sz="2600" dirty="0" smtClean="0">
                <a:solidFill>
                  <a:srgbClr val="0070C0"/>
                </a:solidFill>
              </a:rPr>
              <a:t>и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«репостов</a:t>
            </a:r>
            <a:r>
              <a:rPr lang="ru-RU" sz="2600" dirty="0">
                <a:solidFill>
                  <a:srgbClr val="0070C0"/>
                </a:solidFill>
              </a:rPr>
              <a:t>».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«Исчезни на 24 часа»</a:t>
            </a:r>
          </a:p>
        </p:txBody>
      </p:sp>
    </p:spTree>
    <p:extLst>
      <p:ext uri="{BB962C8B-B14F-4D97-AF65-F5344CB8AC3E}">
        <p14:creationId xmlns:p14="http://schemas.microsoft.com/office/powerpoint/2010/main" val="190822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9679" y="4149080"/>
            <a:ext cx="3606314" cy="2702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Идея проста: сначала подросток повышает давление частым (</a:t>
            </a:r>
            <a:r>
              <a:rPr lang="ru-RU" sz="2600" dirty="0" smtClean="0">
                <a:solidFill>
                  <a:srgbClr val="0070C0"/>
                </a:solidFill>
              </a:rPr>
              <a:t>собачьим) дыханием</a:t>
            </a:r>
            <a:r>
              <a:rPr lang="ru-RU" sz="2600" dirty="0">
                <a:solidFill>
                  <a:srgbClr val="0070C0"/>
                </a:solidFill>
              </a:rPr>
              <a:t>, после чего «придушивает» себя </a:t>
            </a:r>
            <a:r>
              <a:rPr lang="ru-RU" sz="2600" dirty="0" smtClean="0">
                <a:solidFill>
                  <a:srgbClr val="0070C0"/>
                </a:solidFill>
              </a:rPr>
              <a:t>сам </a:t>
            </a:r>
            <a:r>
              <a:rPr lang="ru-RU" sz="2600" dirty="0">
                <a:solidFill>
                  <a:srgbClr val="0070C0"/>
                </a:solidFill>
              </a:rPr>
              <a:t>или это делают его товарищи. </a:t>
            </a:r>
            <a:r>
              <a:rPr lang="ru-RU" sz="2600" dirty="0" smtClean="0">
                <a:solidFill>
                  <a:srgbClr val="0070C0"/>
                </a:solidFill>
              </a:rPr>
              <a:t>От</a:t>
            </a:r>
            <a:r>
              <a:rPr lang="ru-RU" sz="2600" dirty="0">
                <a:solidFill>
                  <a:srgbClr val="0070C0"/>
                </a:solidFill>
              </a:rPr>
              <a:t> удушения идет сдавление сонных артерий, человек на несколько секунд теряет сознание, а дальше, вследствие гипоксии мозга, у него начинаются галлюцинации и 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возникает </a:t>
            </a:r>
            <a:r>
              <a:rPr lang="ru-RU" sz="2600" dirty="0">
                <a:solidFill>
                  <a:srgbClr val="0070C0"/>
                </a:solidFill>
              </a:rPr>
              <a:t>кратковременное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ощущение </a:t>
            </a:r>
            <a:r>
              <a:rPr lang="ru-RU" sz="2600" dirty="0">
                <a:solidFill>
                  <a:srgbClr val="0070C0"/>
                </a:solidFill>
              </a:rPr>
              <a:t>«опьянения</a:t>
            </a:r>
            <a:r>
              <a:rPr lang="ru-RU" sz="2600" dirty="0" smtClean="0">
                <a:solidFill>
                  <a:srgbClr val="0070C0"/>
                </a:solidFill>
              </a:rPr>
              <a:t>» или 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«кайфа». </a:t>
            </a: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«Собачий кайф»</a:t>
            </a:r>
          </a:p>
        </p:txBody>
      </p:sp>
    </p:spTree>
    <p:extLst>
      <p:ext uri="{BB962C8B-B14F-4D97-AF65-F5344CB8AC3E}">
        <p14:creationId xmlns:p14="http://schemas.microsoft.com/office/powerpoint/2010/main" val="123046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2928" y="3902647"/>
            <a:ext cx="3513569" cy="2945992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Пользователи постоянно находятся в информационном поле недостижимых идеалов — звёзды и блоггеры выставляют свою идеальную жизнь, красивые лица, дорогие вещи, лёгкость и беззаботность своей работы, вызывая зависть окружающих. Люди знают, что в реальности всё не так красочно и ярко, как на фотографиях, однако подсознание уже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сравнило </a:t>
            </a:r>
            <a:r>
              <a:rPr lang="ru-RU" sz="2600" dirty="0">
                <a:solidFill>
                  <a:srgbClr val="0070C0"/>
                </a:solidFill>
              </a:rPr>
              <a:t>«фотолюкс» с «бытовухой»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и </a:t>
            </a:r>
            <a:r>
              <a:rPr lang="ru-RU" sz="2600" dirty="0">
                <a:solidFill>
                  <a:srgbClr val="0070C0"/>
                </a:solidFill>
              </a:rPr>
              <a:t>ударило по самооценке.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Социальные сети</a:t>
            </a:r>
          </a:p>
        </p:txBody>
      </p:sp>
    </p:spTree>
    <p:extLst>
      <p:ext uri="{BB962C8B-B14F-4D97-AF65-F5344CB8AC3E}">
        <p14:creationId xmlns:p14="http://schemas.microsoft.com/office/powerpoint/2010/main" val="35156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076056" y="4139522"/>
            <a:ext cx="4067944" cy="2745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Подростки жаждут такой же жизни, такой же прибыли, шмоток и тусовок. Это может вогнать в глубокую депрессию или подстегнуть к необдуманным решениям — заполучить славу любой ценой или воспользоваться рекламными обещаниями очередного инфо-цыгана. В результате чего </a:t>
            </a:r>
            <a:r>
              <a:rPr lang="ru-RU" sz="2600" dirty="0" smtClean="0">
                <a:solidFill>
                  <a:srgbClr val="0070C0"/>
                </a:solidFill>
              </a:rPr>
              <a:t>подросток отдает все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свои </a:t>
            </a:r>
            <a:r>
              <a:rPr lang="ru-RU" sz="2600" dirty="0">
                <a:solidFill>
                  <a:srgbClr val="0070C0"/>
                </a:solidFill>
              </a:rPr>
              <a:t>карманные деньги, начинает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просаживать </a:t>
            </a:r>
            <a:r>
              <a:rPr lang="ru-RU" sz="2600" dirty="0">
                <a:solidFill>
                  <a:srgbClr val="0070C0"/>
                </a:solidFill>
              </a:rPr>
              <a:t>родительские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сбережения</a:t>
            </a:r>
            <a:r>
              <a:rPr lang="ru-RU" sz="26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Социальные сети</a:t>
            </a:r>
          </a:p>
        </p:txBody>
      </p:sp>
    </p:spTree>
    <p:extLst>
      <p:ext uri="{BB962C8B-B14F-4D97-AF65-F5344CB8AC3E}">
        <p14:creationId xmlns:p14="http://schemas.microsoft.com/office/powerpoint/2010/main" val="325796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ГРАНЬ МЕЖДУ ЗАКОНОМ И ЖИЗНЬЮ</a:t>
            </a:r>
          </a:p>
        </p:txBody>
      </p:sp>
      <p:pic>
        <p:nvPicPr>
          <p:cNvPr id="7" name="Содержимое 6" descr="человечки 8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" y="2143125"/>
            <a:ext cx="4038600" cy="4038600"/>
          </a:xfrm>
        </p:spPr>
      </p:pic>
      <p:pic>
        <p:nvPicPr>
          <p:cNvPr id="8" name="Содержимое 7" descr="арест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119313"/>
            <a:ext cx="40386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5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Само понятие «вписка» появилось давно, и означало оно - «возможность переночевать в чужом городе у незнакомых людей». Вписаться в дом или квартиру на одну ночь. Но теперь, если услышите в разговоре подростков это слово, то знайте, что речь идет совсем о другом. Проще говоря, вечеринка с употреблением алкоголя на квартире или даче, где нет взрослых. </a:t>
            </a:r>
            <a:r>
              <a:rPr lang="ru-RU" sz="2600" dirty="0" smtClean="0">
                <a:solidFill>
                  <a:srgbClr val="0070C0"/>
                </a:solidFill>
              </a:rPr>
              <a:t>Чем </a:t>
            </a:r>
            <a:r>
              <a:rPr lang="ru-RU" sz="2600" dirty="0">
                <a:solidFill>
                  <a:srgbClr val="0070C0"/>
                </a:solidFill>
              </a:rPr>
              <a:t>заканчиваются подобные вечеринки, мы теперь часто узнаем из сводок новостей в рубрике </a:t>
            </a:r>
            <a:r>
              <a:rPr lang="ru-RU" sz="2600" dirty="0" smtClean="0">
                <a:solidFill>
                  <a:srgbClr val="0070C0"/>
                </a:solidFill>
              </a:rPr>
              <a:t>«криминал».</a:t>
            </a:r>
            <a:endParaRPr lang="ru-RU" sz="2600" dirty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</a:t>
            </a:r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Вписка»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907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418"/>
          <a:stretch/>
        </p:blipFill>
        <p:spPr>
          <a:xfrm>
            <a:off x="5580112" y="3813457"/>
            <a:ext cx="3387259" cy="30445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АУЕ – дословно означает </a:t>
            </a:r>
            <a:r>
              <a:rPr lang="ru-RU" sz="2600" dirty="0" smtClean="0">
                <a:solidFill>
                  <a:srgbClr val="0070C0"/>
                </a:solidFill>
              </a:rPr>
              <a:t>«Арестантский </a:t>
            </a:r>
            <a:r>
              <a:rPr lang="ru-RU" sz="2600" dirty="0">
                <a:solidFill>
                  <a:srgbClr val="0070C0"/>
                </a:solidFill>
              </a:rPr>
              <a:t>уклад един» или </a:t>
            </a:r>
            <a:r>
              <a:rPr lang="ru-RU" sz="2600" dirty="0" smtClean="0">
                <a:solidFill>
                  <a:srgbClr val="0070C0"/>
                </a:solidFill>
              </a:rPr>
              <a:t>«Арестантское </a:t>
            </a:r>
            <a:r>
              <a:rPr lang="ru-RU" sz="2600" dirty="0">
                <a:solidFill>
                  <a:srgbClr val="0070C0"/>
                </a:solidFill>
              </a:rPr>
              <a:t>уркаганское единство» – перевести аббревиатуру можно и так, и так. Собственно, основной посыл её идеологии отражён в названии – это фактически культ тюремных «понятий», тюремной романтики, стилизованный под </a:t>
            </a:r>
            <a:r>
              <a:rPr lang="ru-RU" sz="2600" dirty="0" smtClean="0">
                <a:solidFill>
                  <a:srgbClr val="0070C0"/>
                </a:solidFill>
              </a:rPr>
              <a:t>молодёжную</a:t>
            </a: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культуру</a:t>
            </a:r>
            <a:r>
              <a:rPr lang="ru-RU" sz="2600" dirty="0">
                <a:solidFill>
                  <a:srgbClr val="0070C0"/>
                </a:solidFill>
              </a:rPr>
              <a:t>. Это культ силы, воровства </a:t>
            </a:r>
            <a:endParaRPr lang="ru-RU" sz="2600" dirty="0" smtClean="0">
              <a:solidFill>
                <a:srgbClr val="0070C0"/>
              </a:solidFill>
            </a:endParaRPr>
          </a:p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rgbClr val="0070C0"/>
                </a:solidFill>
              </a:rPr>
              <a:t>и </a:t>
            </a:r>
            <a:r>
              <a:rPr lang="ru-RU" sz="2600" dirty="0">
                <a:solidFill>
                  <a:srgbClr val="0070C0"/>
                </a:solidFill>
              </a:rPr>
              <a:t>тунеядства. </a:t>
            </a:r>
            <a:br>
              <a:rPr lang="ru-RU" sz="2600" dirty="0">
                <a:solidFill>
                  <a:srgbClr val="0070C0"/>
                </a:solidFill>
              </a:rPr>
            </a:b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АУЕ</a:t>
            </a:r>
          </a:p>
        </p:txBody>
      </p:sp>
    </p:spTree>
    <p:extLst>
      <p:ext uri="{BB962C8B-B14F-4D97-AF65-F5344CB8AC3E}">
        <p14:creationId xmlns:p14="http://schemas.microsoft.com/office/powerpoint/2010/main" val="35165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70C0"/>
                </a:solidFill>
              </a:rPr>
              <a:t>Человека, </a:t>
            </a:r>
            <a:r>
              <a:rPr lang="ru-RU" dirty="0">
                <a:solidFill>
                  <a:srgbClr val="0070C0"/>
                </a:solidFill>
              </a:rPr>
              <a:t>стремясь прикоснуться к неизведанному, получить новые впечатления, </a:t>
            </a:r>
            <a:r>
              <a:rPr lang="ru-RU" dirty="0" smtClean="0">
                <a:solidFill>
                  <a:srgbClr val="0070C0"/>
                </a:solidFill>
              </a:rPr>
              <a:t>часто </a:t>
            </a:r>
            <a:r>
              <a:rPr lang="ru-RU" dirty="0">
                <a:solidFill>
                  <a:srgbClr val="0070C0"/>
                </a:solidFill>
              </a:rPr>
              <a:t>даже не задумывается о пользе или вреде заимствований подобного рода. </a:t>
            </a:r>
            <a:r>
              <a:rPr lang="ru-RU" dirty="0" smtClean="0">
                <a:solidFill>
                  <a:srgbClr val="0070C0"/>
                </a:solidFill>
              </a:rPr>
              <a:t>Но любое </a:t>
            </a:r>
            <a:r>
              <a:rPr lang="ru-RU" dirty="0">
                <a:solidFill>
                  <a:srgbClr val="0070C0"/>
                </a:solidFill>
              </a:rPr>
              <a:t>активное и потенциально опасное </a:t>
            </a:r>
            <a:r>
              <a:rPr lang="ru-RU" dirty="0" smtClean="0">
                <a:solidFill>
                  <a:srgbClr val="0070C0"/>
                </a:solidFill>
              </a:rPr>
              <a:t>увлечение должно </a:t>
            </a:r>
            <a:r>
              <a:rPr lang="ru-RU" dirty="0">
                <a:solidFill>
                  <a:srgbClr val="0070C0"/>
                </a:solidFill>
              </a:rPr>
              <a:t>быть оценено с точки зрения возможных рисков, прежде чем человек столкнётся с реальной опасностью.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7836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Прошли те ностальгические времена, когда ради очередной дозы «счастья» нужно было лично встречаться с дилером. С распространением </a:t>
            </a:r>
            <a:r>
              <a:rPr lang="ru-RU" sz="2600" dirty="0" err="1">
                <a:solidFill>
                  <a:srgbClr val="0070C0"/>
                </a:solidFill>
              </a:rPr>
              <a:t>Даркнета</a:t>
            </a:r>
            <a:r>
              <a:rPr lang="ru-RU" sz="2600" dirty="0">
                <a:solidFill>
                  <a:srgbClr val="0070C0"/>
                </a:solidFill>
              </a:rPr>
              <a:t> эта схема уходит в прошлое. Теперь кайф заказывают, не вставая с дивана, а забирают хоть в соседнем подъезде. Пока сам продавец искусно дирижирует процессом из «далекой-далекой галактики», «пехота» школьников и студентов с горящими глазами распихивает наркоту по чужим дворам, делая так называемые «закладки».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«Стань курьером или очень быстрый заработок»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79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4824536"/>
          </a:xfrm>
        </p:spPr>
        <p:txBody>
          <a:bodyPr>
            <a:no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sz="2600" dirty="0">
                <a:solidFill>
                  <a:srgbClr val="0070C0"/>
                </a:solidFill>
              </a:rPr>
              <a:t>Задача граффитчиков  строится в написании названия сайта «большими, аккуратными, четкими буквами на домах». Гаффитчикам предлагается </a:t>
            </a:r>
            <a:r>
              <a:rPr lang="ru-RU" sz="2600" dirty="0" smtClean="0">
                <a:solidFill>
                  <a:srgbClr val="0070C0"/>
                </a:solidFill>
              </a:rPr>
              <a:t>от 100 </a:t>
            </a:r>
            <a:r>
              <a:rPr lang="ru-RU" sz="2600" dirty="0">
                <a:solidFill>
                  <a:srgbClr val="0070C0"/>
                </a:solidFill>
              </a:rPr>
              <a:t>рублей за надпись или тот же товар, закладчики получают от 2500 в день и могут рассчитывать на «карьерный рост».</a:t>
            </a:r>
            <a:br>
              <a:rPr lang="ru-RU" sz="2600" dirty="0">
                <a:solidFill>
                  <a:srgbClr val="0070C0"/>
                </a:solidFill>
              </a:rPr>
            </a:br>
            <a:endParaRPr lang="ru-RU" sz="2600" dirty="0">
              <a:solidFill>
                <a:srgbClr val="0070C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«Стань курьером или очень быстрый заработок»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26" t="9400" r="8263" b="2401"/>
          <a:stretch/>
        </p:blipFill>
        <p:spPr>
          <a:xfrm>
            <a:off x="2614219" y="4261364"/>
            <a:ext cx="3915562" cy="2596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526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4600452"/>
            <a:ext cx="4176464" cy="22575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1772816"/>
            <a:ext cx="8928992" cy="2448272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</a:p>
          <a:p>
            <a:r>
              <a:rPr lang="ru-RU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r>
              <a:rPr lang="ru-RU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нимание!</a:t>
            </a:r>
          </a:p>
          <a:p>
            <a:endParaRPr lang="ru-RU" b="1" dirty="0">
              <a:effectLst>
                <a:glow rad="228600">
                  <a:srgbClr val="00206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8060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18" t="12488" r="3321" b="14718"/>
          <a:stretch/>
        </p:blipFill>
        <p:spPr>
          <a:xfrm>
            <a:off x="2339752" y="4234414"/>
            <a:ext cx="4662772" cy="26056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Увлечение порой является для молодого человека важной отдушиной, способом разнообразить жизнь, в которой основное место занимают, как правило, учёба и подготовка к получению профессионального образования.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198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При увлечении чем-то новым </a:t>
            </a:r>
            <a:r>
              <a:rPr lang="ru-RU" dirty="0" smtClean="0">
                <a:solidFill>
                  <a:srgbClr val="0070C0"/>
                </a:solidFill>
              </a:rPr>
              <a:t>в </a:t>
            </a:r>
            <a:r>
              <a:rPr lang="ru-RU" dirty="0">
                <a:solidFill>
                  <a:srgbClr val="0070C0"/>
                </a:solidFill>
              </a:rPr>
              <a:t>целях обеспечения своей безопасности следует руководствоваться рядом простых правил</a:t>
            </a:r>
            <a:r>
              <a:rPr lang="ru-RU" dirty="0" smtClean="0">
                <a:solidFill>
                  <a:srgbClr val="0070C0"/>
                </a:solidFill>
              </a:rPr>
              <a:t>:</a:t>
            </a:r>
          </a:p>
          <a:p>
            <a:pPr>
              <a:lnSpc>
                <a:spcPts val="4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увлечение не должно быть запрещено законом нашей страны и не должно представлять прямой угрозы для жизни и здоровья человека, для безопасности общества и государства;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Увлечения должны быть безопасными</a:t>
            </a:r>
          </a:p>
        </p:txBody>
      </p:sp>
    </p:spTree>
    <p:extLst>
      <p:ext uri="{BB962C8B-B14F-4D97-AF65-F5344CB8AC3E}">
        <p14:creationId xmlns:p14="http://schemas.microsoft.com/office/powerpoint/2010/main" val="420087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включение в практики того или иного увлечения должно быть постепенным, с опорой на хорошее знание теории и типовых ошибок других людей, ставших жертвами собственной глупости или преступной халатности своих </a:t>
            </a:r>
            <a:r>
              <a:rPr lang="ru-RU" dirty="0" smtClean="0">
                <a:solidFill>
                  <a:srgbClr val="0070C0"/>
                </a:solidFill>
              </a:rPr>
              <a:t>товарищей </a:t>
            </a:r>
            <a:r>
              <a:rPr lang="ru-RU" dirty="0">
                <a:solidFill>
                  <a:srgbClr val="0070C0"/>
                </a:solidFill>
              </a:rPr>
              <a:t>по увлечению;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Увлечения должны быть безопасными</a:t>
            </a:r>
          </a:p>
        </p:txBody>
      </p:sp>
    </p:spTree>
    <p:extLst>
      <p:ext uri="{BB962C8B-B14F-4D97-AF65-F5344CB8AC3E}">
        <p14:creationId xmlns:p14="http://schemas.microsoft.com/office/powerpoint/2010/main" val="349679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>
              <a:lnSpc>
                <a:spcPts val="4000"/>
              </a:lnSpc>
              <a:spcBef>
                <a:spcPts val="0"/>
              </a:spcBef>
            </a:pPr>
            <a:r>
              <a:rPr lang="ru-RU" dirty="0">
                <a:solidFill>
                  <a:srgbClr val="0070C0"/>
                </a:solidFill>
              </a:rPr>
              <a:t>увлечение должно приносить радость и удовольствие не только в текущий момент времени, но и в будущем, и, что немаловажно, оно не должно причинять дискомфорт вашим близким, заставлять их страдать.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Увлечения должны быть безопасными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6045" y="3356992"/>
            <a:ext cx="6595886" cy="371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5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75252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0070C0"/>
                </a:solidFill>
              </a:rPr>
              <a:t>О</a:t>
            </a:r>
            <a:r>
              <a:rPr lang="ru-RU" dirty="0" smtClean="0">
                <a:solidFill>
                  <a:srgbClr val="0070C0"/>
                </a:solidFill>
              </a:rPr>
              <a:t>чень </a:t>
            </a:r>
            <a:r>
              <a:rPr lang="ru-RU" dirty="0">
                <a:solidFill>
                  <a:srgbClr val="0070C0"/>
                </a:solidFill>
              </a:rPr>
              <a:t>часто представители молодого поколения выбирают экстремальные способы проведения досуга, не думая о вреде, который они тем самым могут причинить себе.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7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3789040"/>
            <a:ext cx="4320480" cy="334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4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68344" y="6597352"/>
            <a:ext cx="1475656" cy="260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628800"/>
            <a:ext cx="8280920" cy="4824536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0"/>
              </a:spcBef>
              <a:buNone/>
            </a:pPr>
            <a:r>
              <a:rPr lang="ru-RU" dirty="0" smtClean="0">
                <a:solidFill>
                  <a:srgbClr val="0070C0"/>
                </a:solidFill>
              </a:rPr>
              <a:t>В </a:t>
            </a:r>
            <a:r>
              <a:rPr lang="ru-RU" dirty="0">
                <a:solidFill>
                  <a:srgbClr val="0070C0"/>
                </a:solidFill>
              </a:rPr>
              <a:t>результате </a:t>
            </a:r>
            <a:r>
              <a:rPr lang="ru-RU" dirty="0" smtClean="0">
                <a:solidFill>
                  <a:srgbClr val="0070C0"/>
                </a:solidFill>
              </a:rPr>
              <a:t>стремления испытать сильные эмоции вырабатывается </a:t>
            </a:r>
            <a:r>
              <a:rPr lang="ru-RU" dirty="0">
                <a:solidFill>
                  <a:srgbClr val="0070C0"/>
                </a:solidFill>
              </a:rPr>
              <a:t>гормон адреналин, который не только резко увеличивает активность организма, но и сильно перегружает сердечно-сосудистую систему. При частых выбросах адреналина развивается зависимость, сходная с наркотической, что может привести к непоправимому вреду для здоровья.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35697" y="0"/>
            <a:ext cx="7200800" cy="1360836"/>
          </a:xfrm>
        </p:spPr>
        <p:txBody>
          <a:bodyPr/>
          <a:lstStyle/>
          <a:p>
            <a:r>
              <a:rPr lang="ru-RU" sz="4000" b="1" dirty="0" smtClean="0">
                <a:effectLst>
                  <a:glow rad="139700">
                    <a:srgbClr val="00206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Молодежные увлечения</a:t>
            </a:r>
            <a:endParaRPr lang="ru-RU" sz="4000" b="1" dirty="0">
              <a:effectLst>
                <a:glow rad="139700">
                  <a:srgbClr val="002060">
                    <a:alpha val="40000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671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81f508627943bc093a67bf19c755f74c2887574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</TotalTime>
  <Words>1612</Words>
  <Application>Microsoft Office PowerPoint</Application>
  <PresentationFormat>Экран (4:3)</PresentationFormat>
  <Paragraphs>108</Paragraphs>
  <Slides>32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Arial</vt:lpstr>
      <vt:lpstr>Calibri</vt:lpstr>
      <vt:lpstr>Тема Office</vt:lpstr>
      <vt:lpstr>Безопасное поведение и современные увлечения молодёжи</vt:lpstr>
      <vt:lpstr>Молодежные увлечения</vt:lpstr>
      <vt:lpstr>Молодежные увлечения</vt:lpstr>
      <vt:lpstr>Молодежные увлечения</vt:lpstr>
      <vt:lpstr>Увлечения должны быть безопасными</vt:lpstr>
      <vt:lpstr>Увлечения должны быть безопасными</vt:lpstr>
      <vt:lpstr>Увлечения должны быть безопасными</vt:lpstr>
      <vt:lpstr>Молодежные увлечения</vt:lpstr>
      <vt:lpstr>Молодежные увлечения</vt:lpstr>
      <vt:lpstr>Молодежные увлечения</vt:lpstr>
      <vt:lpstr>Руфинг</vt:lpstr>
      <vt:lpstr>Руфинг</vt:lpstr>
      <vt:lpstr>Скайуокинг</vt:lpstr>
      <vt:lpstr>Диггерство</vt:lpstr>
      <vt:lpstr>Сталкерство</vt:lpstr>
      <vt:lpstr>Зацепинг</vt:lpstr>
      <vt:lpstr>Акрострит</vt:lpstr>
      <vt:lpstr>Паркур</vt:lpstr>
      <vt:lpstr>Бейсджампинг</vt:lpstr>
      <vt:lpstr>Планкинг</vt:lpstr>
      <vt:lpstr>Пикап</vt:lpstr>
      <vt:lpstr>«Беги или умрешь»</vt:lpstr>
      <vt:lpstr>«Исчезни на 24 часа»</vt:lpstr>
      <vt:lpstr>«Собачий кайф»</vt:lpstr>
      <vt:lpstr>Социальные сети</vt:lpstr>
      <vt:lpstr>Социальные сети</vt:lpstr>
      <vt:lpstr>ГРАНЬ МЕЖДУ ЗАКОНОМ И ЖИЗНЬЮ</vt:lpstr>
      <vt:lpstr>«Вписка»</vt:lpstr>
      <vt:lpstr>АУЕ</vt:lpstr>
      <vt:lpstr>«Стань курьером или очень быстрый заработок»</vt:lpstr>
      <vt:lpstr>«Стань курьером или очень быстрый заработок»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Включаем мышление</dc:title>
  <dc:creator>obstinate</dc:creator>
  <dc:description>Шаблон презентации с сайта https://presentation-creation.ru/</dc:description>
  <cp:lastModifiedBy>admin</cp:lastModifiedBy>
  <cp:revision>369</cp:revision>
  <dcterms:created xsi:type="dcterms:W3CDTF">2018-02-25T09:09:03Z</dcterms:created>
  <dcterms:modified xsi:type="dcterms:W3CDTF">2024-02-15T07:53:57Z</dcterms:modified>
</cp:coreProperties>
</file>