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7" r:id="rId6"/>
    <p:sldId id="263" r:id="rId7"/>
    <p:sldId id="261" r:id="rId8"/>
    <p:sldId id="265" r:id="rId9"/>
    <p:sldId id="268" r:id="rId10"/>
    <p:sldId id="264" r:id="rId11"/>
    <p:sldId id="269" r:id="rId12"/>
    <p:sldId id="270" r:id="rId13"/>
    <p:sldId id="271" r:id="rId14"/>
    <p:sldId id="266" r:id="rId15"/>
    <p:sldId id="272" r:id="rId16"/>
    <p:sldId id="273" r:id="rId17"/>
    <p:sldId id="274" r:id="rId18"/>
    <p:sldId id="276" r:id="rId19"/>
    <p:sldId id="277" r:id="rId20"/>
    <p:sldId id="278" r:id="rId21"/>
    <p:sldId id="280" r:id="rId22"/>
    <p:sldId id="283" r:id="rId23"/>
    <p:sldId id="284" r:id="rId24"/>
    <p:sldId id="285" r:id="rId25"/>
    <p:sldId id="282" r:id="rId26"/>
    <p:sldId id="281" r:id="rId27"/>
    <p:sldId id="287" r:id="rId28"/>
    <p:sldId id="286" r:id="rId29"/>
    <p:sldId id="288" r:id="rId30"/>
    <p:sldId id="289" r:id="rId31"/>
    <p:sldId id="290" r:id="rId32"/>
    <p:sldId id="291" r:id="rId33"/>
    <p:sldId id="292" r:id="rId34"/>
    <p:sldId id="26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C4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604" y="3878550"/>
            <a:ext cx="8622792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Психическое здоровье и психологическое благополучие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Психологическое благополучие </a:t>
            </a:r>
            <a:r>
              <a:rPr lang="ru-RU" sz="2800" dirty="0"/>
              <a:t>– это состояние гармонии или сбалансированности внутреннего мира человека.  Это понятие отражает то,  как человек воспринимает и оценивает  себя в жизни, степень своей реализации и раскрытия своих возможностей.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0" y="3920067"/>
            <a:ext cx="5426254" cy="339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Компоненты психологического благополучия: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принятие </a:t>
            </a:r>
            <a:r>
              <a:rPr lang="ru-RU" sz="2800" dirty="0"/>
              <a:t>своих чувств, возможностей и способностей;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стремление </a:t>
            </a:r>
            <a:r>
              <a:rPr lang="ru-RU" sz="2800" dirty="0"/>
              <a:t>поддерживать других, проявлять чувства, идти на компромисс в конфликтных ситуациях;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развитие </a:t>
            </a:r>
            <a:r>
              <a:rPr lang="ru-RU" sz="2800" dirty="0"/>
              <a:t>своих способностей и талантов, умения выражать своё мнение  и прислушиваться к мнению других;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понимание </a:t>
            </a:r>
            <a:r>
              <a:rPr lang="ru-RU" sz="2800" dirty="0"/>
              <a:t>смысла жизни и опора на внутренние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409864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03341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Качества, свидетельствующие о гармонии личности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Доброта;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Трудолюбие;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Честность;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Целеустремлённость;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Ответственность;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Дисциплинированность;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Милосердие;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Любознательность;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Объективность.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360" y="2201333"/>
            <a:ext cx="3643842" cy="465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03341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Несмотря на то что ряд психических свойств являются врожденными, это не означает, что их нельзя развить или невозможно изменить. Человек учится и работает над собой на протяжении всей жизни, и всегда у него есть возможность повлиять на обстоятельства, изменив в чем-то себя (выказав упорство, преодолев  стеснение, проявив внимание, </a:t>
            </a:r>
            <a:r>
              <a:rPr lang="ru-RU" sz="2800" dirty="0" smtClean="0"/>
              <a:t>заботу)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15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937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Одним </a:t>
            </a:r>
            <a:r>
              <a:rPr lang="ru-RU" sz="2800" dirty="0"/>
              <a:t>из явлений, наиболее часто оказывающих влияние на психическое здоровье и психологическое благополучие, является </a:t>
            </a:r>
            <a:r>
              <a:rPr lang="ru-RU" sz="2800" dirty="0">
                <a:solidFill>
                  <a:srgbClr val="FF0000"/>
                </a:solidFill>
              </a:rPr>
              <a:t>СТРЕСС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Концепцию стресса </a:t>
            </a:r>
            <a:r>
              <a:rPr lang="ru-RU" sz="2800" dirty="0" smtClean="0"/>
              <a:t>сформулировал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канадский </a:t>
            </a:r>
            <a:r>
              <a:rPr lang="ru-RU" sz="2800" dirty="0"/>
              <a:t>патофизиолог </a:t>
            </a:r>
            <a:r>
              <a:rPr lang="ru-RU" sz="2800" dirty="0">
                <a:solidFill>
                  <a:srgbClr val="FF0000"/>
                </a:solidFill>
              </a:rPr>
              <a:t>Ганс </a:t>
            </a:r>
            <a:r>
              <a:rPr lang="ru-RU" sz="2800" dirty="0" err="1" smtClean="0">
                <a:solidFill>
                  <a:srgbClr val="FF0000"/>
                </a:solidFill>
              </a:rPr>
              <a:t>Селье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Он </a:t>
            </a:r>
            <a:r>
              <a:rPr lang="ru-RU" sz="2800" dirty="0"/>
              <a:t>определил стресс </a:t>
            </a:r>
            <a:r>
              <a:rPr lang="ru-RU" sz="2800" dirty="0" smtClean="0"/>
              <a:t>как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</a:t>
            </a:r>
            <a:r>
              <a:rPr lang="ru-RU" sz="2800" dirty="0" smtClean="0"/>
              <a:t>овокупность защитных реакций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организма на воздействие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каких-либо стрессовых  </a:t>
            </a:r>
            <a:r>
              <a:rPr lang="ru-RU" sz="2800" dirty="0"/>
              <a:t>факторов.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384" y="3041409"/>
            <a:ext cx="2755631" cy="36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937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Воздействие </a:t>
            </a:r>
            <a:r>
              <a:rPr lang="ru-RU" sz="2800" dirty="0"/>
              <a:t>разных факторов (жара, холод, </a:t>
            </a:r>
            <a:r>
              <a:rPr lang="ru-RU" sz="2800" dirty="0" smtClean="0"/>
              <a:t>испуг) </a:t>
            </a:r>
            <a:r>
              <a:rPr lang="ru-RU" sz="2800" dirty="0"/>
              <a:t>вызывает один и тот же комплекс реакций: учащение сердцебиения, дыхания, ускорение обмена веществ. Все эти реакции происходят очень быстро, являются ответом на любые неожиданности во внешнем мире. Они нужны для того, чтобы в максимально короткое время  получить большое количество сил для борьбы или бегства – способов, которыми мы можем справляться с опасностью.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66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Существуют </a:t>
            </a:r>
            <a:r>
              <a:rPr lang="ru-RU" sz="2800" dirty="0"/>
              <a:t>ситуации, в которых стресс становиться опасным для психического здоровья. Первая из них – это ситуация, когда человек встречается со сверхсильным стрессом, с таким событием, которое разрушает сложившийся баланс жизни человека между ним, средой, социальным окружением. Это такие события, как военные действия, чрезвычайные ситуации, внезапная смерть близкого человека, экстренная смена места жительства и др.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Подобные события могут привести к травматическому </a:t>
            </a:r>
            <a:r>
              <a:rPr lang="ru-RU" sz="2800" dirty="0" smtClean="0"/>
              <a:t>стрессу.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12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Травматический 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1515533"/>
            <a:ext cx="8331200" cy="5342467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600" dirty="0"/>
              <a:t>О</a:t>
            </a:r>
            <a:r>
              <a:rPr lang="ru-RU" sz="2600" dirty="0" smtClean="0"/>
              <a:t>сновные признаки травматического стресса:</a:t>
            </a:r>
            <a:endParaRPr lang="ru-RU" sz="26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очень </a:t>
            </a:r>
            <a:r>
              <a:rPr lang="ru-RU" sz="2600" dirty="0"/>
              <a:t>сильная эмоциональная реакция на происходящие события: страх, тревога, отчаяние;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нарушение </a:t>
            </a:r>
            <a:r>
              <a:rPr lang="ru-RU" sz="2600" dirty="0"/>
              <a:t>адаптации – человек не может продолжать выполнять повседневные дела, жить обыденной жизнью, возникает ощущение нереальности происходящего;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ощущение </a:t>
            </a:r>
            <a:r>
              <a:rPr lang="ru-RU" sz="2600" dirty="0"/>
              <a:t>растерянности, неспособность к построению планов на ближайший и отдаленный периоды времени;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утрата </a:t>
            </a:r>
            <a:r>
              <a:rPr lang="ru-RU" sz="2600" dirty="0"/>
              <a:t>интереса к значимым ранее видам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0585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321" y="3757362"/>
            <a:ext cx="5517358" cy="332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Стресс не всегда приносит вред. При умеренном стрессе разум и тело человека функционируют наиболее эффективно и делают организм готовым к оптимальному режиму работы, обеспечивается достижение поставленных целей без истощения жизненных сил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3201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Высокий уровень стресса может оставаться положительным фактором только очень короткое время (состояние спортсмена перед стартом, парашютиста перед прыжком), он стимулирует интерес к жизни, заставляет быстрее думать и действовать более интенсивно, ощущать себя полезным, имеющим цель в жизни.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019" y="4360333"/>
            <a:ext cx="2569668" cy="256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3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</a:rPr>
              <a:t>Здоровье</a:t>
            </a:r>
            <a:r>
              <a:rPr lang="ru-RU" sz="2800" dirty="0"/>
              <a:t> – это состояние полного  физического, душевного и социального благополучия, а не только отсутствие физических дефектов или болезней.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29" y="4197732"/>
            <a:ext cx="6979741" cy="189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66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У человека, не научившегося управлять своей психикой и долгое время живущего в состоянии сильного стресса, увеличивается вероятность появления различных заболеваний.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Велика роль сильного стресса в развитии болезней сердца. Сильный, продолжительный стресс нарушает работу иммунной системы организма, что ведёт к увеличению </a:t>
            </a:r>
            <a:r>
              <a:rPr lang="ru-RU" sz="2800" dirty="0" smtClean="0"/>
              <a:t>риска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инфекционных </a:t>
            </a:r>
            <a:r>
              <a:rPr lang="ru-RU" sz="2800" dirty="0"/>
              <a:t>заболеваний.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489" y="4528560"/>
            <a:ext cx="3651821" cy="20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0413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Повышенная утомляемость</a:t>
            </a:r>
            <a:r>
              <a:rPr lang="ru-RU" sz="2800" dirty="0"/>
              <a:t>. Причина в навязанном непривычно высоком темпе работы и повышенной нагрузке на глаза, ограниченной подвижности. Человек быстрее начинает испытывать усталость, а чтоб избавиться от нее, требуется больше времени. Детям трудно сосредотачиваться, ухудшается внимательность ребенка, успеваемость.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04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Чрезмерное эмоциональное перевозбуждение. </a:t>
            </a:r>
            <a:r>
              <a:rPr lang="ru-RU" sz="2800" dirty="0"/>
              <a:t>Как правило, такой эффект встречается у заядлых геймеров, выбирающих развлечения, требующих быстрой ответной реакции на действия противника. После затянувшейся игровой сессии человек перевозбужден, при этом чувствует сильную усталость.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6782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066" y="3514183"/>
            <a:ext cx="6987687" cy="35052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Возникновение игровой зависимости.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Л</a:t>
            </a:r>
            <a:r>
              <a:rPr lang="ru-RU" sz="2800" dirty="0" smtClean="0"/>
              <a:t>юди</a:t>
            </a:r>
            <a:r>
              <a:rPr lang="ru-RU" sz="2800" dirty="0"/>
              <a:t>, увлеченные мирами компьютерных игр, не замечая, проводят за ними многие часы. В случае лишения этого хобби, они </a:t>
            </a:r>
            <a:r>
              <a:rPr lang="ru-RU" sz="2800" dirty="0" smtClean="0"/>
              <a:t>ощущают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сильный психологический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дискомфорт</a:t>
            </a:r>
            <a:r>
              <a:rPr lang="ru-RU" sz="2800" dirty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464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09125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Деградация навыков социального взаимодействия.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Общаясь </a:t>
            </a:r>
            <a:r>
              <a:rPr lang="ru-RU" sz="2800" dirty="0"/>
              <a:t>только через компьютер, пусть и с людьми по сети, человек постепенно утрачивает навык общения в реальном мире. Появляются проблемы с соблюдением общественных рамок и норм. Страдает понимание чужих эмоций без специальных опознавательных значков. Может сформироваться страх общения вживую и другие черты </a:t>
            </a:r>
            <a:r>
              <a:rPr lang="ru-RU" sz="2800" dirty="0" err="1"/>
              <a:t>аутического</a:t>
            </a:r>
            <a:r>
              <a:rPr lang="ru-RU" sz="2800" dirty="0"/>
              <a:t> спектра.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23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Запомните! Как </a:t>
            </a:r>
            <a:r>
              <a:rPr lang="ru-RU" sz="2800" dirty="0"/>
              <a:t>конкретно </a:t>
            </a:r>
            <a:r>
              <a:rPr lang="ru-RU" sz="2800" dirty="0" smtClean="0"/>
              <a:t>компьютер (гаджет) </a:t>
            </a:r>
            <a:r>
              <a:rPr lang="ru-RU" sz="2800" dirty="0"/>
              <a:t>влияет на мозг </a:t>
            </a:r>
            <a:r>
              <a:rPr lang="ru-RU" sz="2800" dirty="0" smtClean="0"/>
              <a:t>и психику человека </a:t>
            </a:r>
            <a:r>
              <a:rPr lang="ru-RU" sz="2800" dirty="0"/>
              <a:t>– напрямую зависит от самого </a:t>
            </a:r>
            <a:r>
              <a:rPr lang="ru-RU" sz="2800" dirty="0" smtClean="0"/>
              <a:t>пользователя.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633" y="3702177"/>
            <a:ext cx="5274733" cy="31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1. Поддержание высокой самооценки.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По </a:t>
            </a:r>
            <a:r>
              <a:rPr lang="ru-RU" sz="2800" dirty="0"/>
              <a:t>мнению экспертов в области психического здоровья, высокая самооценка - лучший инструмент, который мы можем использовать против трудностей в жизни. Исследования показывают, что люди с высокой самооценкой обладают большей уверенностью в себе и своих способностях.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910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2. Правильно питайтесь.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Полезная еда играет едва ли не решающую </a:t>
            </a:r>
            <a:r>
              <a:rPr lang="ru-RU" sz="2800" dirty="0"/>
              <a:t>роль в психическом здоровье.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3. Регулярно тренируйтесь.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Физические </a:t>
            </a:r>
            <a:r>
              <a:rPr lang="ru-RU" sz="2800" dirty="0"/>
              <a:t>упражнения положительно влияют на ваше психическое здоровье. Физические нагрузки, способствуют химическим реакциям, которые, как доказано, уменьшают беспокойство и стресс и дают вам хорошее настроение.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14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4. Расставляйте </a:t>
            </a:r>
            <a:r>
              <a:rPr lang="ru-RU" sz="2800" dirty="0">
                <a:solidFill>
                  <a:srgbClr val="FF0000"/>
                </a:solidFill>
              </a:rPr>
              <a:t>приоритеты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Чтобы справиться с проблемами, необходимо предпринимать решительные действия в тех обстоятельствах, на которые вы можете повлиять, и оставить те задачи, которые вам не под силу. Способность человека находить выход из кризисных ситуаций является ключом к укреплению его психического и физического здоровья.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41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5. Учитесь </a:t>
            </a:r>
            <a:r>
              <a:rPr lang="ru-RU" sz="2800" dirty="0">
                <a:solidFill>
                  <a:srgbClr val="FF0000"/>
                </a:solidFill>
              </a:rPr>
              <a:t>налаживать и сохранять </a:t>
            </a:r>
            <a:r>
              <a:rPr lang="ru-RU" sz="2800" dirty="0" smtClean="0">
                <a:solidFill>
                  <a:srgbClr val="FF0000"/>
                </a:solidFill>
              </a:rPr>
              <a:t>отношения.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Мы </a:t>
            </a:r>
            <a:r>
              <a:rPr lang="ru-RU" sz="2800" dirty="0"/>
              <a:t>хотим, чтобы рядом были люди, на которых мы могли бы положиться в трудной ситуации. Чтобы поддерживать близкие отношения, придерживайтесь следующих рекомендаций: будьте терпимы и откровенны, не держите зла, умейте распределять время на себя и на других, выполняйте обещания, принимайте во внимание идеалы и мнение окружающих.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47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</a:rPr>
              <a:t>Психическое здоровье </a:t>
            </a:r>
            <a:r>
              <a:rPr lang="ru-RU" sz="2800" dirty="0"/>
              <a:t>– состояние благополучия, которое позволяет человеку реализовывать свои способности, противостоять стрессу, плодотворно работать, вносить вклад в сообщество.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568" y="3521864"/>
            <a:ext cx="4980864" cy="33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6. Помогайте другим.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У каждого из нас рано или поздно возникают трудности. Когда мы оказываем поддержку тем, кому сейчас тяжело, мы не только держим ситуацию под контролем, но и получаем глубокое внутреннее удовлетворение.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4" y="3810518"/>
            <a:ext cx="4809066" cy="31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7. Достаточно спите.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Недостаток </a:t>
            </a:r>
            <a:r>
              <a:rPr lang="ru-RU" sz="2800" dirty="0"/>
              <a:t>сна влияет на ваше психическое здоровье, так как это может вызывать эмоциональные и психологические проблемы. Ложитесь спать рано и постарайтесь поспать 8 часов. Это поможет вам максимально выспаться и </a:t>
            </a:r>
            <a:r>
              <a:rPr lang="ru-RU" sz="2800" dirty="0" smtClean="0"/>
              <a:t>отдохнуть.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43" b="11459"/>
          <a:stretch/>
        </p:blipFill>
        <p:spPr>
          <a:xfrm>
            <a:off x="2887134" y="4326401"/>
            <a:ext cx="3946557" cy="2531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55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133" y="1464734"/>
            <a:ext cx="8466667" cy="5334000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8. Верьте </a:t>
            </a:r>
            <a:r>
              <a:rPr lang="ru-RU" sz="2800" dirty="0">
                <a:solidFill>
                  <a:srgbClr val="FF0000"/>
                </a:solidFill>
              </a:rPr>
              <a:t>и </a:t>
            </a:r>
            <a:r>
              <a:rPr lang="ru-RU" sz="2800" dirty="0" smtClean="0">
                <a:solidFill>
                  <a:srgbClr val="FF0000"/>
                </a:solidFill>
              </a:rPr>
              <a:t>надейтесь.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 трудный момент, когда возникает ощущение безысходности, нужно продолжать надеяться на лучшее и верить в то, что когда-нибудь все наши проблемы будут решены. Положительный настрой является залогом уверенности в себе и преодоления тревоги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9. Наслаждайтесь прекрасным.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Тот, кто видит прекрасное в окружающем мире, обладает эстетическим чувством. Обращая внимание на красоту, мы учимся беречь то, что нам дорого.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68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10. </a:t>
            </a:r>
            <a:r>
              <a:rPr lang="ru-RU" sz="2800" dirty="0">
                <a:solidFill>
                  <a:srgbClr val="FF0000"/>
                </a:solidFill>
              </a:rPr>
              <a:t>Определите цель и двигайтесь к ней.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Психологические исследования показали, что процесс движения к цели так же важен, как и сама цель. Но порой поставленная нами планка слишком высока, и мы обрекаем себя на глубокое разочарование. Поэтому старайтесь, чтобы цели были реальными. А если цель большая, то разделите ее на несколько маленьких.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049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22400"/>
            <a:ext cx="7886700" cy="5435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/>
              <a:t>Как изменить образ мышления с негативного на позитивное?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По </a:t>
            </a:r>
            <a:r>
              <a:rPr lang="ru-RU" sz="2800" dirty="0"/>
              <a:t>возможности оградить себя от негативной </a:t>
            </a:r>
            <a:r>
              <a:rPr lang="ru-RU" sz="2800" dirty="0" smtClean="0"/>
              <a:t>информации.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Искать </a:t>
            </a:r>
            <a:r>
              <a:rPr lang="ru-RU" sz="2800" dirty="0"/>
              <a:t>положительные стороны в окружающих обстоятельствах.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Перестать </a:t>
            </a:r>
            <a:r>
              <a:rPr lang="ru-RU" sz="2800" dirty="0"/>
              <a:t>критиковать все подряд от </a:t>
            </a:r>
            <a:r>
              <a:rPr lang="ru-RU" sz="2800" dirty="0" smtClean="0"/>
              <a:t>одноклассников до </a:t>
            </a:r>
            <a:r>
              <a:rPr lang="ru-RU" sz="2800" dirty="0"/>
              <a:t>правительства.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Не </a:t>
            </a:r>
            <a:r>
              <a:rPr lang="ru-RU" sz="2800" dirty="0"/>
              <a:t>поддаваться унынию и жалости к себе, какими бы тяжелыми не представали обстоятельства.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Перестать </a:t>
            </a:r>
            <a:r>
              <a:rPr lang="ru-RU" sz="2800" dirty="0"/>
              <a:t>сравнивать себя с кем бы то ни было – разве что с самим собой вчера и сегодня.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47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Критерии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632" y="1481328"/>
            <a:ext cx="8183880" cy="5193792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психическое </a:t>
            </a:r>
            <a:r>
              <a:rPr lang="ru-RU" sz="2800" dirty="0" smtClean="0"/>
              <a:t>равновесие; 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способность адекватного восприятия окружающей среды и осознанного совершения </a:t>
            </a:r>
            <a:r>
              <a:rPr lang="ru-RU" sz="2800" dirty="0" smtClean="0"/>
              <a:t>поступков;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полноценность семейной </a:t>
            </a:r>
            <a:r>
              <a:rPr lang="ru-RU" sz="2800" dirty="0" smtClean="0"/>
              <a:t>жизни</a:t>
            </a:r>
            <a:r>
              <a:rPr lang="ru-RU" sz="2800" dirty="0"/>
              <a:t>;</a:t>
            </a:r>
            <a:endParaRPr lang="ru-RU" sz="2800" dirty="0" smtClean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способность самоуправления поведением; 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чувство ответственности за потомство и близких членов семьи;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критический подход к обстоятельствам жизни; 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чувство юмора, доброжелательность, способность к адекватной самооценке;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самообладание и способность радоваться.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2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Психически благополучный человек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Основные характеристики психически благополучного человека: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умение </a:t>
            </a:r>
            <a:r>
              <a:rPr lang="ru-RU" sz="2800" dirty="0"/>
              <a:t>проявлять чувства, соотносить слова с действиями;</a:t>
            </a:r>
          </a:p>
          <a:p>
            <a:pPr lvl="0"/>
            <a:r>
              <a:rPr lang="ru-RU" sz="2800" dirty="0"/>
              <a:t>способность выражать свое мнение, учитывать собственные желания, потребности и действовать при этом в соответствии с социальными нормами;</a:t>
            </a:r>
          </a:p>
          <a:p>
            <a:pPr lvl="0"/>
            <a:r>
              <a:rPr lang="ru-RU" sz="2800" dirty="0"/>
              <a:t>принятие ответственности за свои поступки;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43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Психически благополучный человек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901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Основные характеристики психически благополучного человека: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адекватное </a:t>
            </a:r>
            <a:r>
              <a:rPr lang="ru-RU" sz="2800" dirty="0"/>
              <a:t>восприятие как комплиментов, так и критики в свой адрес;</a:t>
            </a:r>
          </a:p>
          <a:p>
            <a:pPr lvl="0"/>
            <a:r>
              <a:rPr lang="ru-RU" sz="2800" dirty="0"/>
              <a:t>умение принимать свои достоинства и недостатки;</a:t>
            </a:r>
          </a:p>
          <a:p>
            <a:pPr lvl="0"/>
            <a:r>
              <a:rPr lang="ru-RU" sz="2800" dirty="0"/>
              <a:t>способность управлять поведением и эмоциональными реакциями  в зависимости от социальных обстоятельств и ситуаций, в соответствии с нормами и законами;</a:t>
            </a:r>
          </a:p>
          <a:p>
            <a:pPr lvl="0"/>
            <a:r>
              <a:rPr lang="ru-RU" sz="2800" dirty="0"/>
              <a:t>способность реализовывать намеченные планы.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20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334" y="3742267"/>
            <a:ext cx="4624615" cy="32372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 настоящее время ученые активно изучают вопросы психического здоровья и психических нарушений, основываясь на </a:t>
            </a:r>
            <a:r>
              <a:rPr lang="ru-RU" sz="2800" dirty="0" err="1">
                <a:solidFill>
                  <a:srgbClr val="FF0000"/>
                </a:solidFill>
              </a:rPr>
              <a:t>биопсихосоциальной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модели. Эта модель объединяет в себе </a:t>
            </a:r>
            <a:r>
              <a:rPr lang="ru-RU" sz="2800" dirty="0">
                <a:solidFill>
                  <a:srgbClr val="FF0000"/>
                </a:solidFill>
              </a:rPr>
              <a:t>три группы факторов</a:t>
            </a:r>
            <a:r>
              <a:rPr lang="ru-RU" sz="2800" dirty="0"/>
              <a:t>, совокупность которых может стать причиной </a:t>
            </a:r>
            <a:r>
              <a:rPr lang="ru-RU" sz="2800" dirty="0" smtClean="0"/>
              <a:t>возникновения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психического неблагополучия.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97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399" y="1664208"/>
            <a:ext cx="8602133" cy="5049859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4CC4"/>
                </a:solidFill>
              </a:rPr>
              <a:t>Факторы риска возникновения психического </a:t>
            </a:r>
            <a:r>
              <a:rPr lang="ru-RU" sz="2800" b="1" dirty="0" smtClean="0">
                <a:solidFill>
                  <a:srgbClr val="004CC4"/>
                </a:solidFill>
              </a:rPr>
              <a:t>расстройства:</a:t>
            </a:r>
            <a:endParaRPr lang="ru-RU" sz="2800" b="1" dirty="0">
              <a:solidFill>
                <a:srgbClr val="004CC4"/>
              </a:solidFill>
            </a:endParaRP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Биологические</a:t>
            </a:r>
            <a:r>
              <a:rPr lang="ru-RU" sz="2800" dirty="0" smtClean="0"/>
              <a:t> </a:t>
            </a:r>
            <a:r>
              <a:rPr lang="ru-RU" sz="2800" dirty="0"/>
              <a:t>– генетическая предрасположенность, инфекционные заболевания, употребление психоактивных веществ (алкоголь, табак, наркотики)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Психологические</a:t>
            </a:r>
            <a:r>
              <a:rPr lang="ru-RU" sz="2800" dirty="0"/>
              <a:t> – неблагоприятные события в жизни, неблагоприятная семейная обстановка, постоянное давление со стороны окружающих и т.д.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Социальные</a:t>
            </a:r>
            <a:r>
              <a:rPr lang="ru-RU" sz="2800" dirty="0"/>
              <a:t> – снижение социального статуса, отчуждение от общества по каким-то причинам, </a:t>
            </a:r>
            <a:r>
              <a:rPr lang="ru-RU" sz="2800" dirty="0" smtClean="0"/>
              <a:t>массовые </a:t>
            </a:r>
            <a:r>
              <a:rPr lang="ru-RU" sz="2800" dirty="0"/>
              <a:t>бедствия и т.д.</a:t>
            </a:r>
          </a:p>
        </p:txBody>
      </p:sp>
    </p:spTree>
    <p:extLst>
      <p:ext uri="{BB962C8B-B14F-4D97-AF65-F5344CB8AC3E}">
        <p14:creationId xmlns:p14="http://schemas.microsoft.com/office/powerpoint/2010/main" val="57448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399" y="1473200"/>
            <a:ext cx="8602133" cy="53848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Наличие  у человека одного или нескольких факторов риска еще не означает, что у него есть </a:t>
            </a:r>
            <a:r>
              <a:rPr lang="ru-RU" sz="2800" dirty="0" smtClean="0"/>
              <a:t>психическое </a:t>
            </a:r>
            <a:r>
              <a:rPr lang="ru-RU" sz="2800" dirty="0"/>
              <a:t>расстройство, их наличие говорит о риске неблагоприятных последствий 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Не </a:t>
            </a:r>
            <a:r>
              <a:rPr lang="ru-RU" sz="2800" dirty="0"/>
              <a:t>все факторы риска можно изменить. Н</a:t>
            </a:r>
            <a:r>
              <a:rPr lang="ru-RU" sz="2800" dirty="0" smtClean="0"/>
              <a:t>ельзя </a:t>
            </a:r>
            <a:r>
              <a:rPr lang="ru-RU" sz="2800" dirty="0"/>
              <a:t>избавиться от наследственной предрасположенности к заболеваниям или бывает сложно (а иногда невозможно) </a:t>
            </a:r>
            <a:r>
              <a:rPr lang="ru-RU" sz="2800" dirty="0" smtClean="0"/>
              <a:t>поменять  </a:t>
            </a:r>
            <a:r>
              <a:rPr lang="ru-RU" sz="2800" dirty="0"/>
              <a:t>неблагоприятные условия жизни в семье и обществе. Даже если полностью исключить негативные факторы нельзя, их не стоит игнорировать, поскольку это может сказаться как на психическом здоровье, так и психологическом благополучии. </a:t>
            </a:r>
          </a:p>
        </p:txBody>
      </p:sp>
    </p:spTree>
    <p:extLst>
      <p:ext uri="{BB962C8B-B14F-4D97-AF65-F5344CB8AC3E}">
        <p14:creationId xmlns:p14="http://schemas.microsoft.com/office/powerpoint/2010/main" val="232787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1667</Words>
  <Application>Microsoft Office PowerPoint</Application>
  <PresentationFormat>Экран (4:3)</PresentationFormat>
  <Paragraphs>139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Тема Office</vt:lpstr>
      <vt:lpstr>Психическое здоровье и психологическое благополучие</vt:lpstr>
      <vt:lpstr>Здоровье</vt:lpstr>
      <vt:lpstr>Психическое здоровье</vt:lpstr>
      <vt:lpstr>Критерии психического здоровья</vt:lpstr>
      <vt:lpstr>Психически благополучный человек</vt:lpstr>
      <vt:lpstr>Психически благополучный человек</vt:lpstr>
      <vt:lpstr>Психическое здоровье</vt:lpstr>
      <vt:lpstr>Психическое неблагополучие</vt:lpstr>
      <vt:lpstr>Психическое неблагополучие</vt:lpstr>
      <vt:lpstr>Психологическое благополучие</vt:lpstr>
      <vt:lpstr>Психологическое благополучие</vt:lpstr>
      <vt:lpstr>Психологическое благополучие</vt:lpstr>
      <vt:lpstr>Психологическое благополучие</vt:lpstr>
      <vt:lpstr>Психическое здоровье</vt:lpstr>
      <vt:lpstr>Стресс</vt:lpstr>
      <vt:lpstr>Стресс</vt:lpstr>
      <vt:lpstr>Травматический стресс</vt:lpstr>
      <vt:lpstr>Стресс</vt:lpstr>
      <vt:lpstr>Стресс</vt:lpstr>
      <vt:lpstr>Стресс</vt:lpstr>
      <vt:lpstr>Влияние компьютера на психику</vt:lpstr>
      <vt:lpstr>Влияние компьютера на психику</vt:lpstr>
      <vt:lpstr>Влияние компьютера на психику</vt:lpstr>
      <vt:lpstr>Влияние компьютера на психику</vt:lpstr>
      <vt:lpstr>Влияние компьютера на психику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Психическое благополучие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admin</cp:lastModifiedBy>
  <cp:revision>67</cp:revision>
  <dcterms:created xsi:type="dcterms:W3CDTF">2014-11-21T11:00:06Z</dcterms:created>
  <dcterms:modified xsi:type="dcterms:W3CDTF">2023-12-12T08:36:24Z</dcterms:modified>
</cp:coreProperties>
</file>