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sldIdLst>
    <p:sldId id="256" r:id="rId2"/>
    <p:sldId id="262" r:id="rId3"/>
    <p:sldId id="269" r:id="rId4"/>
    <p:sldId id="291" r:id="rId5"/>
    <p:sldId id="292" r:id="rId6"/>
    <p:sldId id="302" r:id="rId7"/>
    <p:sldId id="296" r:id="rId8"/>
    <p:sldId id="303" r:id="rId9"/>
    <p:sldId id="297" r:id="rId10"/>
    <p:sldId id="304" r:id="rId11"/>
    <p:sldId id="298" r:id="rId12"/>
    <p:sldId id="305" r:id="rId13"/>
    <p:sldId id="306" r:id="rId14"/>
    <p:sldId id="299" r:id="rId15"/>
    <p:sldId id="309" r:id="rId16"/>
    <p:sldId id="310" r:id="rId17"/>
    <p:sldId id="307" r:id="rId18"/>
    <p:sldId id="308" r:id="rId19"/>
    <p:sldId id="311" r:id="rId20"/>
    <p:sldId id="312" r:id="rId21"/>
    <p:sldId id="313" r:id="rId22"/>
    <p:sldId id="300" r:id="rId23"/>
    <p:sldId id="316" r:id="rId24"/>
    <p:sldId id="301" r:id="rId25"/>
    <p:sldId id="317" r:id="rId26"/>
    <p:sldId id="318" r:id="rId27"/>
    <p:sldId id="314" r:id="rId28"/>
    <p:sldId id="319" r:id="rId29"/>
    <p:sldId id="320" r:id="rId30"/>
    <p:sldId id="321" r:id="rId31"/>
    <p:sldId id="322" r:id="rId32"/>
    <p:sldId id="323" r:id="rId33"/>
    <p:sldId id="325" r:id="rId34"/>
    <p:sldId id="324" r:id="rId35"/>
    <p:sldId id="326" r:id="rId36"/>
    <p:sldId id="327" r:id="rId37"/>
    <p:sldId id="329" r:id="rId38"/>
    <p:sldId id="328" r:id="rId39"/>
    <p:sldId id="330" r:id="rId40"/>
    <p:sldId id="331" r:id="rId41"/>
    <p:sldId id="332" r:id="rId42"/>
    <p:sldId id="333" r:id="rId43"/>
    <p:sldId id="334" r:id="rId44"/>
    <p:sldId id="335" r:id="rId45"/>
    <p:sldId id="336" r:id="rId46"/>
    <p:sldId id="337" r:id="rId47"/>
    <p:sldId id="338" r:id="rId48"/>
    <p:sldId id="339" r:id="rId49"/>
    <p:sldId id="340" r:id="rId50"/>
    <p:sldId id="341" r:id="rId51"/>
    <p:sldId id="342" r:id="rId52"/>
    <p:sldId id="315" r:id="rId53"/>
    <p:sldId id="343" r:id="rId54"/>
    <p:sldId id="344" r:id="rId55"/>
    <p:sldId id="346" r:id="rId56"/>
    <p:sldId id="345" r:id="rId57"/>
    <p:sldId id="350" r:id="rId58"/>
    <p:sldId id="347" r:id="rId59"/>
    <p:sldId id="351" r:id="rId60"/>
    <p:sldId id="348" r:id="rId61"/>
    <p:sldId id="349" r:id="rId62"/>
    <p:sldId id="353" r:id="rId63"/>
    <p:sldId id="354" r:id="rId64"/>
    <p:sldId id="290" r:id="rId65"/>
  </p:sldIdLst>
  <p:sldSz cx="12192000" cy="6858000"/>
  <p:notesSz cx="6858000" cy="9144000"/>
  <p:custDataLst>
    <p:tags r:id="rId6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4D7D"/>
    <a:srgbClr val="161718"/>
    <a:srgbClr val="398EAB"/>
    <a:srgbClr val="9E2220"/>
    <a:srgbClr val="666699"/>
    <a:srgbClr val="3399FF"/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677" autoAdjust="0"/>
  </p:normalViewPr>
  <p:slideViewPr>
    <p:cSldViewPr>
      <p:cViewPr varScale="1">
        <p:scale>
          <a:sx n="103" d="100"/>
          <a:sy n="103" d="100"/>
        </p:scale>
        <p:origin x="146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08.09.2024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8873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638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59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7618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62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1611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64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194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15947" y="4437112"/>
            <a:ext cx="6768075" cy="172819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666699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2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39349" y="267964"/>
            <a:ext cx="11521280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08.09.2024</a:t>
            </a:fld>
            <a:endParaRPr lang="ru-RU"/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27382" y="1999382"/>
            <a:ext cx="5664629" cy="4525963"/>
          </a:xfrm>
        </p:spPr>
        <p:txBody>
          <a:bodyPr/>
          <a:lstStyle>
            <a:lvl1pPr>
              <a:defRPr sz="28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88022" y="1999382"/>
            <a:ext cx="5664629" cy="4525963"/>
          </a:xfrm>
        </p:spPr>
        <p:txBody>
          <a:bodyPr/>
          <a:lstStyle>
            <a:lvl1pPr>
              <a:defRPr sz="28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513622"/>
            <a:ext cx="4011084" cy="92147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51851" y="1916833"/>
            <a:ext cx="6815667" cy="4353347"/>
          </a:xfrm>
        </p:spPr>
        <p:txBody>
          <a:bodyPr/>
          <a:lstStyle>
            <a:lvl1pPr>
              <a:defRPr sz="32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defRPr sz="28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2400">
                <a:solidFill>
                  <a:schemeClr val="accent2">
                    <a:lumMod val="75000"/>
                  </a:schemeClr>
                </a:solidFill>
              </a:defRPr>
            </a:lvl3pPr>
            <a:lvl4pPr>
              <a:defRPr sz="2000">
                <a:solidFill>
                  <a:schemeClr val="accent2">
                    <a:lumMod val="75000"/>
                  </a:schemeClr>
                </a:solidFill>
              </a:defRPr>
            </a:lvl4pPr>
            <a:lvl5pPr>
              <a:defRPr sz="2000">
                <a:solidFill>
                  <a:schemeClr val="accent2">
                    <a:lumMod val="7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349" y="267964"/>
            <a:ext cx="11521280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9349" y="1988840"/>
            <a:ext cx="11617291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60917" y="45855"/>
            <a:ext cx="1010349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microsoft.com/office/2007/relationships/hdphoto" Target="../media/hdphoto1.wdp"/><Relationship Id="rId7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8.wdp"/><Relationship Id="rId7" Type="http://schemas.openxmlformats.org/officeDocument/2006/relationships/image" Target="../media/image7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5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2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microsoft.com/office/2007/relationships/hdphoto" Target="../media/hdphoto1.wdp"/><Relationship Id="rId7" Type="http://schemas.openxmlformats.org/officeDocument/2006/relationships/image" Target="../media/image4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3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microsoft.com/office/2007/relationships/hdphoto" Target="../media/hdphoto1.wdp"/><Relationship Id="rId7" Type="http://schemas.openxmlformats.org/officeDocument/2006/relationships/image" Target="../media/image4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10" Type="http://schemas.microsoft.com/office/2007/relationships/hdphoto" Target="../media/hdphoto11.wdp"/><Relationship Id="rId4" Type="http://schemas.openxmlformats.org/officeDocument/2006/relationships/image" Target="../media/image6.png"/><Relationship Id="rId9" Type="http://schemas.openxmlformats.org/officeDocument/2006/relationships/image" Target="../media/image50.png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2.wdp"/><Relationship Id="rId7" Type="http://schemas.openxmlformats.org/officeDocument/2006/relationships/image" Target="../media/image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54.png"/><Relationship Id="rId7" Type="http://schemas.openxmlformats.org/officeDocument/2006/relationships/image" Target="../media/image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microsoft.com/office/2007/relationships/hdphoto" Target="../media/hdphoto13.wdp"/><Relationship Id="rId9" Type="http://schemas.microsoft.com/office/2007/relationships/hdphoto" Target="../media/hdphoto2.wdp"/></Relationships>
</file>

<file path=ppt/slides/_rels/slide57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microsoft.com/office/2007/relationships/hdphoto" Target="../media/hdphoto1.wdp"/><Relationship Id="rId7" Type="http://schemas.openxmlformats.org/officeDocument/2006/relationships/image" Target="../media/image5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microsoft.com/office/2007/relationships/hdphoto" Target="../media/hdphoto1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6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6.wdp"/><Relationship Id="rId7" Type="http://schemas.openxmlformats.org/officeDocument/2006/relationships/image" Target="../media/image7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63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3" Type="http://schemas.microsoft.com/office/2007/relationships/hdphoto" Target="../media/hdphoto1.wdp"/><Relationship Id="rId7" Type="http://schemas.openxmlformats.org/officeDocument/2006/relationships/image" Target="../media/image6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1.wdp"/><Relationship Id="rId7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867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3392" y="1412776"/>
            <a:ext cx="11665296" cy="1728192"/>
          </a:xfrm>
        </p:spPr>
        <p:txBody>
          <a:bodyPr>
            <a:noAutofit/>
          </a:bodyPr>
          <a:lstStyle/>
          <a:p>
            <a:r>
              <a:rPr lang="ru-RU" sz="400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Основные образцы </a:t>
            </a:r>
            <a:r>
              <a:rPr lang="ru-RU" sz="40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вооружения</a:t>
            </a:r>
            <a:br>
              <a:rPr lang="ru-RU" sz="40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40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 и военной </a:t>
            </a:r>
            <a:r>
              <a:rPr lang="ru-RU" sz="400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техники </a:t>
            </a:r>
            <a:r>
              <a:rPr lang="ru-RU" sz="40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ru-RU" sz="40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40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Вооруженных </a:t>
            </a:r>
            <a:r>
              <a:rPr lang="ru-RU" sz="400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Сил 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Бронетранспортёр </a:t>
            </a:r>
            <a:r>
              <a:rPr lang="ru-RU" sz="4000" b="1" dirty="0" smtClean="0">
                <a:latin typeface="+mn-lt"/>
              </a:rPr>
              <a:t>БТР-82А</a:t>
            </a:r>
            <a:endParaRPr lang="ru-RU" sz="4000" b="1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486916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Тактико-технические характеристики </a:t>
            </a:r>
            <a:r>
              <a:rPr lang="ru-RU" b="1" dirty="0" smtClean="0">
                <a:solidFill>
                  <a:srgbClr val="FF0000"/>
                </a:solidFill>
              </a:rPr>
              <a:t>БТР-82А: </a:t>
            </a:r>
            <a:endParaRPr lang="ru-RU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Экипаж: 3 человека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Десант: 7 человека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Боевая масса: 15 400 кг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Длина: 7,5 м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Ширина: 2,985 м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Высота: 3,025м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54D7D"/>
                </a:solidFill>
              </a:rPr>
              <a:t>Максимальная </a:t>
            </a:r>
            <a:r>
              <a:rPr lang="ru-RU" dirty="0">
                <a:solidFill>
                  <a:srgbClr val="054D7D"/>
                </a:solidFill>
              </a:rPr>
              <a:t>скорость по шоссе: 100 км/час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Скорость на плаву: 9 км/час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Запас хода по шоссе: 600 км</a:t>
            </a:r>
            <a:r>
              <a:rPr lang="ru-RU" dirty="0" smtClean="0">
                <a:solidFill>
                  <a:srgbClr val="054D7D"/>
                </a:solidFill>
              </a:rPr>
              <a:t> </a:t>
            </a:r>
          </a:p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Вооружение </a:t>
            </a:r>
            <a:r>
              <a:rPr lang="ru-RU" b="1" dirty="0" smtClean="0">
                <a:solidFill>
                  <a:srgbClr val="FF0000"/>
                </a:solidFill>
              </a:rPr>
              <a:t>БТР-82А:</a:t>
            </a:r>
            <a:endParaRPr lang="ru-RU" b="1" dirty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054D7D"/>
                </a:solidFill>
              </a:rPr>
              <a:t>30-мм пушка </a:t>
            </a:r>
            <a:r>
              <a:rPr lang="ru-RU" dirty="0">
                <a:solidFill>
                  <a:srgbClr val="054D7D"/>
                </a:solidFill>
              </a:rPr>
              <a:t>2A72 </a:t>
            </a:r>
            <a:endParaRPr lang="ru-RU" dirty="0" smtClean="0">
              <a:solidFill>
                <a:srgbClr val="054D7D"/>
              </a:solidFill>
            </a:endParaRPr>
          </a:p>
          <a:p>
            <a:r>
              <a:rPr lang="ru-RU" dirty="0" smtClean="0">
                <a:solidFill>
                  <a:srgbClr val="054D7D"/>
                </a:solidFill>
              </a:rPr>
              <a:t>7,62-мм </a:t>
            </a:r>
            <a:r>
              <a:rPr lang="ru-RU" dirty="0">
                <a:solidFill>
                  <a:srgbClr val="054D7D"/>
                </a:solidFill>
              </a:rPr>
              <a:t>пулемет ПКТМ </a:t>
            </a:r>
          </a:p>
          <a:p>
            <a:pPr marL="0" indent="0">
              <a:buNone/>
            </a:pPr>
            <a:endParaRPr lang="ru-RU" dirty="0" smtClean="0">
              <a:solidFill>
                <a:srgbClr val="054D7D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5582" y="2106152"/>
            <a:ext cx="6114250" cy="414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51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3592" y="2533057"/>
            <a:ext cx="6775367" cy="4324943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Специальная бронированная машина </a:t>
            </a:r>
            <a:r>
              <a:rPr lang="ru-RU" sz="4000" b="1" dirty="0" smtClean="0">
                <a:latin typeface="+mn-lt"/>
              </a:rPr>
              <a:t>"Тигр</a:t>
            </a:r>
            <a:r>
              <a:rPr lang="ru-RU" sz="4000" b="1" dirty="0">
                <a:latin typeface="+mn-lt"/>
              </a:rPr>
              <a:t>"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54D7D"/>
                </a:solidFill>
              </a:rPr>
              <a:t>П</a:t>
            </a:r>
            <a:r>
              <a:rPr lang="ru-RU" sz="2800" dirty="0" smtClean="0">
                <a:solidFill>
                  <a:srgbClr val="054D7D"/>
                </a:solidFill>
              </a:rPr>
              <a:t>редназначена </a:t>
            </a:r>
            <a:r>
              <a:rPr lang="ru-RU" sz="2800" dirty="0">
                <a:solidFill>
                  <a:srgbClr val="054D7D"/>
                </a:solidFill>
              </a:rPr>
              <a:t>для транспортировки личного состава, сопровождения и охраны колон, патрулирования, огневой поддержки подразделений (десантом из машины) при выполнении поисково-спасательных и специальных операций.</a:t>
            </a:r>
            <a:r>
              <a:rPr lang="ru-RU" sz="2800" dirty="0" smtClean="0">
                <a:solidFill>
                  <a:srgbClr val="054D7D"/>
                </a:solidFill>
              </a:rPr>
              <a:t/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88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Специальная бронированная машина </a:t>
            </a:r>
            <a:r>
              <a:rPr lang="ru-RU" sz="4000" b="1" dirty="0" smtClean="0">
                <a:latin typeface="+mn-lt"/>
              </a:rPr>
              <a:t>"Тигр</a:t>
            </a:r>
            <a:r>
              <a:rPr lang="ru-RU" sz="4000" b="1" dirty="0">
                <a:latin typeface="+mn-lt"/>
              </a:rPr>
              <a:t>"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7128792"/>
          </a:xfrm>
        </p:spPr>
        <p:txBody>
          <a:bodyPr>
            <a:no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Тактико-технические характеристики </a:t>
            </a:r>
            <a:r>
              <a:rPr lang="ru-RU" sz="2400" b="1" dirty="0" smtClean="0">
                <a:solidFill>
                  <a:srgbClr val="FF0000"/>
                </a:solidFill>
              </a:rPr>
              <a:t>специальной бронированной машины </a:t>
            </a:r>
            <a:r>
              <a:rPr lang="ru-RU" sz="2400" b="1" dirty="0">
                <a:solidFill>
                  <a:srgbClr val="FF0000"/>
                </a:solidFill>
              </a:rPr>
              <a:t>"Тигр</a:t>
            </a:r>
            <a:r>
              <a:rPr lang="ru-RU" sz="2400" b="1" dirty="0" smtClean="0">
                <a:solidFill>
                  <a:srgbClr val="FF0000"/>
                </a:solidFill>
              </a:rPr>
              <a:t>":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 Экипаж: 1 человек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Пассажировместимость: до 8 человек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Боевая масса: 7 600 кг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Длина: 5,7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Ширина: 2,3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Высота: 2,3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Максимальная </a:t>
            </a:r>
            <a:r>
              <a:rPr lang="ru-RU" sz="2400" dirty="0">
                <a:solidFill>
                  <a:srgbClr val="054D7D"/>
                </a:solidFill>
              </a:rPr>
              <a:t>скорость: до 120 </a:t>
            </a:r>
            <a:r>
              <a:rPr lang="ru-RU" sz="2400" dirty="0" smtClean="0">
                <a:solidFill>
                  <a:srgbClr val="054D7D"/>
                </a:solidFill>
              </a:rPr>
              <a:t>км/ч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1800" dirty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54D7D"/>
                </a:solidFill>
              </a:rPr>
              <a:t/>
            </a:r>
            <a:br>
              <a:rPr lang="ru-RU" sz="1800" dirty="0" smtClean="0">
                <a:solidFill>
                  <a:srgbClr val="054D7D"/>
                </a:solidFill>
              </a:rPr>
            </a:br>
            <a:endParaRPr lang="ru-RU" sz="1800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7994" y="2730786"/>
            <a:ext cx="5381412" cy="3789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13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4774" y="3573016"/>
            <a:ext cx="5955747" cy="3284984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Специальная бронированная машина </a:t>
            </a:r>
            <a:r>
              <a:rPr lang="ru-RU" sz="4000" b="1" dirty="0" smtClean="0">
                <a:latin typeface="+mn-lt"/>
              </a:rPr>
              <a:t>"Тигр</a:t>
            </a:r>
            <a:r>
              <a:rPr lang="ru-RU" sz="4000" b="1" dirty="0">
                <a:latin typeface="+mn-lt"/>
              </a:rPr>
              <a:t>"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7128792"/>
          </a:xfrm>
        </p:spPr>
        <p:txBody>
          <a:bodyPr>
            <a:no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В </a:t>
            </a:r>
            <a:r>
              <a:rPr lang="ru-RU" sz="2400" b="1" dirty="0">
                <a:solidFill>
                  <a:srgbClr val="FF0000"/>
                </a:solidFill>
              </a:rPr>
              <a:t>зависимости от выполняемых задач </a:t>
            </a:r>
            <a:r>
              <a:rPr lang="ru-RU" sz="2400" b="1" dirty="0" smtClean="0">
                <a:solidFill>
                  <a:srgbClr val="FF0000"/>
                </a:solidFill>
              </a:rPr>
              <a:t>устанавливаются </a:t>
            </a:r>
            <a:r>
              <a:rPr lang="ru-RU" sz="2400" b="1" dirty="0">
                <a:solidFill>
                  <a:srgbClr val="FF0000"/>
                </a:solidFill>
              </a:rPr>
              <a:t>различные системы вооружения: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Пулеметы </a:t>
            </a:r>
            <a:r>
              <a:rPr lang="ru-RU" sz="2400" dirty="0">
                <a:solidFill>
                  <a:srgbClr val="054D7D"/>
                </a:solidFill>
              </a:rPr>
              <a:t>калибра 7,62 и 12,7 </a:t>
            </a:r>
            <a:r>
              <a:rPr lang="ru-RU" sz="2400" dirty="0" smtClean="0">
                <a:solidFill>
                  <a:srgbClr val="054D7D"/>
                </a:solidFill>
              </a:rPr>
              <a:t>мм;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>
                <a:solidFill>
                  <a:srgbClr val="054D7D"/>
                </a:solidFill>
              </a:rPr>
              <a:t>Автоматический станковый гранатомет АГС-17 «Пламя»;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>
                <a:solidFill>
                  <a:srgbClr val="054D7D"/>
                </a:solidFill>
              </a:rPr>
              <a:t>Боевые модули с дистанционным управлением </a:t>
            </a:r>
            <a:r>
              <a:rPr lang="ru-RU" sz="2400" dirty="0" smtClean="0">
                <a:solidFill>
                  <a:srgbClr val="054D7D"/>
                </a:solidFill>
              </a:rPr>
              <a:t>                                                                        (</a:t>
            </a:r>
            <a:r>
              <a:rPr lang="ru-RU" sz="2400" dirty="0">
                <a:solidFill>
                  <a:srgbClr val="054D7D"/>
                </a:solidFill>
              </a:rPr>
              <a:t>БДУМ), в частности, «Арбалет-ДМ», </a:t>
            </a:r>
            <a:r>
              <a:rPr lang="ru-RU" sz="2400" dirty="0" smtClean="0">
                <a:solidFill>
                  <a:srgbClr val="054D7D"/>
                </a:solidFill>
              </a:rPr>
              <a:t>                                                                                                               в </a:t>
            </a:r>
            <a:r>
              <a:rPr lang="ru-RU" sz="2400" dirty="0">
                <a:solidFill>
                  <a:srgbClr val="054D7D"/>
                </a:solidFill>
              </a:rPr>
              <a:t>составе которого два пулемета </a:t>
            </a:r>
            <a:r>
              <a:rPr lang="ru-RU" sz="2400" dirty="0" smtClean="0">
                <a:solidFill>
                  <a:srgbClr val="054D7D"/>
                </a:solidFill>
              </a:rPr>
              <a:t>                                                                                                                    и </a:t>
            </a:r>
            <a:r>
              <a:rPr lang="ru-RU" sz="2400" dirty="0">
                <a:solidFill>
                  <a:srgbClr val="054D7D"/>
                </a:solidFill>
              </a:rPr>
              <a:t>гранатомет.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1800" dirty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54D7D"/>
                </a:solidFill>
              </a:rPr>
              <a:t/>
            </a:r>
            <a:br>
              <a:rPr lang="ru-RU" sz="1800" dirty="0" smtClean="0">
                <a:solidFill>
                  <a:srgbClr val="054D7D"/>
                </a:solidFill>
              </a:rPr>
            </a:br>
            <a:endParaRPr lang="ru-RU" sz="1800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9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Бронированная патрульная машина «Дозор</a:t>
            </a:r>
            <a:r>
              <a:rPr lang="ru-RU" sz="4000" b="1" dirty="0" smtClean="0">
                <a:latin typeface="+mn-lt"/>
              </a:rPr>
              <a:t>» («Выстрел»)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54D7D"/>
                </a:solidFill>
              </a:rPr>
              <a:t>Предназначена </a:t>
            </a:r>
            <a:r>
              <a:rPr lang="ru-RU" sz="2800" dirty="0">
                <a:solidFill>
                  <a:srgbClr val="054D7D"/>
                </a:solidFill>
              </a:rPr>
              <a:t>для обеспечения действий личного состава при выполнении широкого круга задач по охране территории и патрулированию.</a:t>
            </a:r>
            <a:r>
              <a:rPr lang="ru-RU" sz="2800" dirty="0" smtClean="0">
                <a:solidFill>
                  <a:srgbClr val="054D7D"/>
                </a:solidFill>
              </a:rPr>
              <a:t/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sz="2800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688" b="90000" l="0" r="9976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91544" y="1659098"/>
            <a:ext cx="7866797" cy="5895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997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Бронированная патрульная машина «Дозор</a:t>
            </a:r>
            <a:r>
              <a:rPr lang="ru-RU" sz="4000" b="1" dirty="0" smtClean="0">
                <a:latin typeface="+mn-lt"/>
              </a:rPr>
              <a:t>» </a:t>
            </a:r>
            <a:r>
              <a:rPr lang="ru-RU" sz="4000" b="1" dirty="0"/>
              <a:t>(«Выстрел»)</a:t>
            </a:r>
            <a:endParaRPr lang="ru-RU" sz="4000" b="1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688632"/>
          </a:xfrm>
        </p:spPr>
        <p:txBody>
          <a:bodyPr>
            <a:no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Тактико-технические характеристики </a:t>
            </a:r>
            <a:r>
              <a:rPr lang="ru-RU" sz="2400" b="1" dirty="0" smtClean="0">
                <a:solidFill>
                  <a:srgbClr val="FF0000"/>
                </a:solidFill>
              </a:rPr>
              <a:t>бронированной патрульной машины </a:t>
            </a:r>
            <a:r>
              <a:rPr lang="ru-RU" sz="2400" b="1" dirty="0">
                <a:solidFill>
                  <a:srgbClr val="FF0000"/>
                </a:solidFill>
              </a:rPr>
              <a:t>«Дозор</a:t>
            </a:r>
            <a:r>
              <a:rPr lang="ru-RU" sz="2400" b="1" dirty="0" smtClean="0">
                <a:solidFill>
                  <a:srgbClr val="FF0000"/>
                </a:solidFill>
              </a:rPr>
              <a:t>»: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Экипаж: 2 человека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Десант: 8 человек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Длина корпуса: </a:t>
            </a:r>
            <a:r>
              <a:rPr lang="ru-RU" sz="2400" dirty="0" smtClean="0">
                <a:solidFill>
                  <a:srgbClr val="054D7D"/>
                </a:solidFill>
              </a:rPr>
              <a:t>5,3 м</a:t>
            </a:r>
            <a:endParaRPr lang="ru-RU" sz="2400" dirty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Ширина: </a:t>
            </a:r>
            <a:r>
              <a:rPr lang="ru-RU" sz="2400" dirty="0" smtClean="0">
                <a:solidFill>
                  <a:srgbClr val="054D7D"/>
                </a:solidFill>
              </a:rPr>
              <a:t>2,5 м</a:t>
            </a:r>
            <a:endParaRPr lang="ru-RU" sz="2400" dirty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Высота: </a:t>
            </a:r>
            <a:r>
              <a:rPr lang="ru-RU" sz="2400" dirty="0" smtClean="0">
                <a:solidFill>
                  <a:srgbClr val="054D7D"/>
                </a:solidFill>
              </a:rPr>
              <a:t>2,3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Максимальная скорость движения по </a:t>
            </a:r>
            <a:r>
              <a:rPr lang="ru-RU" sz="2400" dirty="0" smtClean="0">
                <a:solidFill>
                  <a:srgbClr val="054D7D"/>
                </a:solidFill>
              </a:rPr>
              <a:t>шоссе: 90 км/ч</a:t>
            </a:r>
            <a:endParaRPr lang="ru-RU" sz="2400" dirty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Запас </a:t>
            </a:r>
            <a:r>
              <a:rPr lang="ru-RU" sz="2400" dirty="0">
                <a:solidFill>
                  <a:srgbClr val="054D7D"/>
                </a:solidFill>
              </a:rPr>
              <a:t>хода по топливу по </a:t>
            </a:r>
            <a:r>
              <a:rPr lang="ru-RU" sz="2400" dirty="0" smtClean="0">
                <a:solidFill>
                  <a:srgbClr val="054D7D"/>
                </a:solidFill>
              </a:rPr>
              <a:t>шоссе: </a:t>
            </a:r>
            <a:r>
              <a:rPr lang="ru-RU" sz="2400" dirty="0">
                <a:solidFill>
                  <a:srgbClr val="054D7D"/>
                </a:solidFill>
              </a:rPr>
              <a:t>1100 </a:t>
            </a:r>
            <a:r>
              <a:rPr lang="ru-RU" sz="2400" dirty="0" smtClean="0">
                <a:solidFill>
                  <a:srgbClr val="054D7D"/>
                </a:solidFill>
              </a:rPr>
              <a:t>км</a:t>
            </a:r>
            <a:endParaRPr lang="ru-RU" sz="2400" dirty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1800" dirty="0">
              <a:solidFill>
                <a:srgbClr val="054D7D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064" y="2636912"/>
            <a:ext cx="6144840" cy="4605131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 rot="305594">
            <a:off x="7556708" y="5568602"/>
            <a:ext cx="504055" cy="144016"/>
          </a:xfrm>
          <a:prstGeom prst="rect">
            <a:avLst/>
          </a:prstGeom>
          <a:solidFill>
            <a:srgbClr val="161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33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Бронированная патрульная машина «Дозор</a:t>
            </a:r>
            <a:r>
              <a:rPr lang="ru-RU" sz="4000" b="1" dirty="0" smtClean="0">
                <a:latin typeface="+mn-lt"/>
              </a:rPr>
              <a:t>» </a:t>
            </a:r>
            <a:r>
              <a:rPr lang="ru-RU" sz="4000" b="1" dirty="0"/>
              <a:t>(«Выстрел»)</a:t>
            </a:r>
            <a:endParaRPr lang="ru-RU" sz="4000" b="1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688632"/>
          </a:xfrm>
        </p:spPr>
        <p:txBody>
          <a:bodyPr>
            <a:no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Вооружение</a:t>
            </a:r>
            <a:r>
              <a:rPr lang="ru-RU" sz="2400" b="1" dirty="0">
                <a:solidFill>
                  <a:srgbClr val="FF0000"/>
                </a:solidFill>
              </a:rPr>
              <a:t>: 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12,7мм </a:t>
            </a:r>
            <a:r>
              <a:rPr lang="ru-RU" sz="2400" dirty="0">
                <a:solidFill>
                  <a:srgbClr val="054D7D"/>
                </a:solidFill>
              </a:rPr>
              <a:t>крупнокалиберный пулемёт КОРД и 7,62мм пулемёт ПКТ,   </a:t>
            </a:r>
            <a:endParaRPr lang="ru-RU" sz="2400" dirty="0" smtClean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или   </a:t>
            </a:r>
            <a:r>
              <a:rPr lang="ru-RU" sz="2400" dirty="0">
                <a:solidFill>
                  <a:srgbClr val="054D7D"/>
                </a:solidFill>
              </a:rPr>
              <a:t>14,5мм крупнокалиберный пулемёт КПВТ и 7,62мм пулемёт ПКТ,   </a:t>
            </a:r>
            <a:endParaRPr lang="ru-RU" sz="2400" dirty="0" smtClean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или  30мм </a:t>
            </a:r>
            <a:r>
              <a:rPr lang="ru-RU" sz="2400" dirty="0">
                <a:solidFill>
                  <a:srgbClr val="054D7D"/>
                </a:solidFill>
              </a:rPr>
              <a:t>автоматический гранатомёт АГС-30 и 7,62мм пулемёт ПКТ,   </a:t>
            </a:r>
            <a:endParaRPr lang="ru-RU" sz="2400" dirty="0" smtClean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или  30мм </a:t>
            </a:r>
            <a:r>
              <a:rPr lang="ru-RU" sz="2400" dirty="0">
                <a:solidFill>
                  <a:srgbClr val="054D7D"/>
                </a:solidFill>
              </a:rPr>
              <a:t>автоматическая пушка 2А42,   </a:t>
            </a:r>
            <a:endParaRPr lang="ru-RU" sz="2400" dirty="0" smtClean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или   </a:t>
            </a:r>
            <a:r>
              <a:rPr lang="ru-RU" sz="2400" dirty="0">
                <a:solidFill>
                  <a:srgbClr val="054D7D"/>
                </a:solidFill>
              </a:rPr>
              <a:t>4 ПТУРС Корнет-М,   </a:t>
            </a:r>
            <a:endParaRPr lang="ru-RU" sz="2400" dirty="0" smtClean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или   </a:t>
            </a:r>
            <a:r>
              <a:rPr lang="ru-RU" sz="2400" dirty="0">
                <a:solidFill>
                  <a:srgbClr val="054D7D"/>
                </a:solidFill>
              </a:rPr>
              <a:t>4 ЗРК Стрела-3.</a:t>
            </a:r>
            <a:r>
              <a:rPr lang="ru-RU" sz="1800" dirty="0" smtClean="0">
                <a:solidFill>
                  <a:srgbClr val="054D7D"/>
                </a:solidFill>
              </a:rPr>
              <a:t/>
            </a:r>
            <a:br>
              <a:rPr lang="ru-RU" sz="1800" dirty="0" smtClean="0">
                <a:solidFill>
                  <a:srgbClr val="054D7D"/>
                </a:solidFill>
              </a:rPr>
            </a:br>
            <a:endParaRPr lang="ru-RU" sz="1800" dirty="0">
              <a:solidFill>
                <a:srgbClr val="054D7D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7928" y="3820410"/>
            <a:ext cx="5349756" cy="2953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44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064" y="3212976"/>
            <a:ext cx="5068243" cy="373595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+mn-lt"/>
              </a:rPr>
              <a:t>Танки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54D7D"/>
                </a:solidFill>
              </a:rPr>
              <a:t>Предназначены </a:t>
            </a:r>
            <a:r>
              <a:rPr lang="ru-RU" sz="2800" dirty="0">
                <a:solidFill>
                  <a:srgbClr val="054D7D"/>
                </a:solidFill>
              </a:rPr>
              <a:t>для ведения боевых действий в непосредственном соприкосновении с противником, поддержки мотострелковых подразделений при прорыве обороны и развитии тактического успеха в оперативный, уничтожения живой силы, бронеобъектов, огневых средств и малоскоростных воздушных целей, а также </a:t>
            </a:r>
            <a:r>
              <a:rPr lang="ru-RU" sz="2800" dirty="0" smtClean="0">
                <a:solidFill>
                  <a:srgbClr val="054D7D"/>
                </a:solidFill>
              </a:rPr>
              <a:t>                                              повышения </a:t>
            </a:r>
            <a:r>
              <a:rPr lang="ru-RU" sz="2800" dirty="0">
                <a:solidFill>
                  <a:srgbClr val="054D7D"/>
                </a:solidFill>
              </a:rPr>
              <a:t>активности и устойчивости обороны.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54D7D"/>
                </a:solidFill>
              </a:rPr>
              <a:t/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957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Танк Т-72БМ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b="1" dirty="0">
                <a:solidFill>
                  <a:srgbClr val="FF0000"/>
                </a:solidFill>
              </a:rPr>
              <a:t>Тактико-технические характеристики танка </a:t>
            </a:r>
            <a:r>
              <a:rPr lang="ru-RU" sz="9600" b="1" dirty="0" smtClean="0">
                <a:solidFill>
                  <a:srgbClr val="FF0000"/>
                </a:solidFill>
              </a:rPr>
              <a:t>Т-72БМ:</a:t>
            </a:r>
            <a:endParaRPr lang="ru-RU" sz="9600" b="1" dirty="0">
              <a:solidFill>
                <a:srgbClr val="FF0000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Экипаж: 3 человека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Боевая масса: </a:t>
            </a:r>
            <a:r>
              <a:rPr lang="ru-RU" sz="9600" dirty="0" smtClean="0">
                <a:solidFill>
                  <a:srgbClr val="054D7D"/>
                </a:solidFill>
              </a:rPr>
              <a:t>44 500 </a:t>
            </a:r>
            <a:r>
              <a:rPr lang="ru-RU" sz="9600" dirty="0">
                <a:solidFill>
                  <a:srgbClr val="054D7D"/>
                </a:solidFill>
              </a:rPr>
              <a:t>кг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Длина корпуса: 6,67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 smtClean="0">
                <a:solidFill>
                  <a:srgbClr val="054D7D"/>
                </a:solidFill>
              </a:rPr>
              <a:t>Ширина </a:t>
            </a:r>
            <a:r>
              <a:rPr lang="ru-RU" sz="9600" dirty="0">
                <a:solidFill>
                  <a:srgbClr val="054D7D"/>
                </a:solidFill>
              </a:rPr>
              <a:t>по экранам: 3,46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Высота: 2,19 м.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Средняя скорость по грунтовой дороге: </a:t>
            </a:r>
            <a:r>
              <a:rPr lang="ru-RU" sz="9600" dirty="0" smtClean="0">
                <a:solidFill>
                  <a:srgbClr val="054D7D"/>
                </a:solidFill>
              </a:rPr>
              <a:t>до 45 </a:t>
            </a:r>
            <a:r>
              <a:rPr lang="ru-RU" sz="9600" dirty="0">
                <a:solidFill>
                  <a:srgbClr val="054D7D"/>
                </a:solidFill>
              </a:rPr>
              <a:t>км/ч.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Максимальная скорость по шоссе: </a:t>
            </a:r>
            <a:r>
              <a:rPr lang="ru-RU" sz="9600" dirty="0" smtClean="0">
                <a:solidFill>
                  <a:srgbClr val="054D7D"/>
                </a:solidFill>
              </a:rPr>
              <a:t>60 </a:t>
            </a:r>
            <a:r>
              <a:rPr lang="ru-RU" sz="9600" dirty="0">
                <a:solidFill>
                  <a:srgbClr val="054D7D"/>
                </a:solidFill>
              </a:rPr>
              <a:t>км/ч</a:t>
            </a:r>
            <a:r>
              <a:rPr lang="ru-RU" sz="9600" dirty="0" smtClean="0">
                <a:solidFill>
                  <a:srgbClr val="054D7D"/>
                </a:solidFill>
              </a:rPr>
              <a:t>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Запас хода: </a:t>
            </a:r>
            <a:r>
              <a:rPr lang="ru-RU" sz="9600" dirty="0" smtClean="0">
                <a:solidFill>
                  <a:srgbClr val="054D7D"/>
                </a:solidFill>
              </a:rPr>
              <a:t>500 </a:t>
            </a:r>
            <a:r>
              <a:rPr lang="ru-RU" sz="9600" dirty="0">
                <a:solidFill>
                  <a:srgbClr val="054D7D"/>
                </a:solidFill>
              </a:rPr>
              <a:t>км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400" dirty="0" smtClean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800" dirty="0" smtClean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54D7D"/>
                </a:solidFill>
              </a:rPr>
              <a:t/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8088" y="2754327"/>
            <a:ext cx="5303912" cy="4103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46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Танк Т-72БМ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4680520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b="1" dirty="0">
                <a:solidFill>
                  <a:srgbClr val="FF0000"/>
                </a:solidFill>
              </a:rPr>
              <a:t>Вооружение Т-72БМ:</a:t>
            </a:r>
            <a:endParaRPr lang="ru-RU" sz="9600" b="1" dirty="0" smtClean="0">
              <a:solidFill>
                <a:srgbClr val="FF0000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9600" dirty="0" smtClean="0">
                <a:solidFill>
                  <a:srgbClr val="054D7D"/>
                </a:solidFill>
              </a:rPr>
              <a:t>125-мм гладкоствольная  пушка-пусковая  установка 2А46М с термозащитным кожухом, стабилизированная в двух плоскостях;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9600" dirty="0">
                <a:solidFill>
                  <a:srgbClr val="054D7D"/>
                </a:solidFill>
              </a:rPr>
              <a:t>Комплекс управляемого вооружения  9К120 «Свирь</a:t>
            </a:r>
            <a:r>
              <a:rPr lang="ru-RU" sz="9600" dirty="0" smtClean="0">
                <a:solidFill>
                  <a:srgbClr val="054D7D"/>
                </a:solidFill>
              </a:rPr>
              <a:t>»;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9600" dirty="0">
                <a:solidFill>
                  <a:srgbClr val="054D7D"/>
                </a:solidFill>
              </a:rPr>
              <a:t>7,62-мм пулемет ПКТ, спаренный с </a:t>
            </a:r>
            <a:r>
              <a:rPr lang="ru-RU" sz="9600" dirty="0" smtClean="0">
                <a:solidFill>
                  <a:srgbClr val="054D7D"/>
                </a:solidFill>
              </a:rPr>
              <a:t>пушкой;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9600" dirty="0">
                <a:solidFill>
                  <a:srgbClr val="054D7D"/>
                </a:solidFill>
              </a:rPr>
              <a:t>12,7-мм зенитный пулемет </a:t>
            </a:r>
            <a:r>
              <a:rPr lang="ru-RU" sz="9600" dirty="0" smtClean="0">
                <a:solidFill>
                  <a:srgbClr val="054D7D"/>
                </a:solidFill>
              </a:rPr>
              <a:t>НСВТ;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9600" dirty="0">
                <a:solidFill>
                  <a:srgbClr val="054D7D"/>
                </a:solidFill>
              </a:rPr>
              <a:t>Система пуска дымовых гранат</a:t>
            </a:r>
            <a:endParaRPr lang="ru-RU" sz="9600" dirty="0" smtClean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400" dirty="0" smtClean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800" dirty="0" smtClean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800" dirty="0" smtClean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54D7D"/>
                </a:solidFill>
              </a:rPr>
              <a:t/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7648" y="270892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532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82288" y="340491"/>
            <a:ext cx="9278341" cy="136083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+mn-lt"/>
              </a:rPr>
              <a:t>Определение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FF0000"/>
                </a:solidFill>
              </a:rPr>
              <a:t>Образец вооружения, </a:t>
            </a:r>
            <a:r>
              <a:rPr lang="ru-RU" sz="2800" dirty="0" smtClean="0">
                <a:solidFill>
                  <a:srgbClr val="FF0000"/>
                </a:solidFill>
              </a:rPr>
              <a:t>образец военной </a:t>
            </a:r>
            <a:r>
              <a:rPr lang="ru-RU" sz="2800" dirty="0">
                <a:solidFill>
                  <a:srgbClr val="FF0000"/>
                </a:solidFill>
              </a:rPr>
              <a:t>техники </a:t>
            </a:r>
            <a:r>
              <a:rPr lang="ru-RU" sz="2800" dirty="0">
                <a:solidFill>
                  <a:srgbClr val="054D7D"/>
                </a:solidFill>
              </a:rPr>
              <a:t>– изделие</a:t>
            </a:r>
            <a:r>
              <a:rPr lang="ru-RU" sz="2800" dirty="0" smtClean="0">
                <a:solidFill>
                  <a:srgbClr val="054D7D"/>
                </a:solidFill>
              </a:rPr>
              <a:t>, предназначенное </a:t>
            </a:r>
            <a:r>
              <a:rPr lang="ru-RU" sz="2800" dirty="0">
                <a:solidFill>
                  <a:srgbClr val="054D7D"/>
                </a:solidFill>
              </a:rPr>
              <a:t>для </a:t>
            </a:r>
            <a:r>
              <a:rPr lang="ru-RU" sz="2800" dirty="0" smtClean="0">
                <a:solidFill>
                  <a:srgbClr val="054D7D"/>
                </a:solidFill>
              </a:rPr>
              <a:t>выполнения задач </a:t>
            </a:r>
            <a:r>
              <a:rPr lang="ru-RU" sz="2800" dirty="0">
                <a:solidFill>
                  <a:srgbClr val="054D7D"/>
                </a:solidFill>
              </a:rPr>
              <a:t>в соответствии с его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54D7D"/>
                </a:solidFill>
              </a:rPr>
              <a:t>назначением самостоятельно или </a:t>
            </a:r>
            <a:r>
              <a:rPr lang="ru-RU" sz="2800" dirty="0" smtClean="0">
                <a:solidFill>
                  <a:srgbClr val="054D7D"/>
                </a:solidFill>
              </a:rPr>
              <a:t>в составе </a:t>
            </a:r>
            <a:r>
              <a:rPr lang="ru-RU" sz="2800" dirty="0">
                <a:solidFill>
                  <a:srgbClr val="054D7D"/>
                </a:solidFill>
              </a:rPr>
              <a:t>комплекса вооружения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54D7D"/>
                </a:solidFill>
              </a:rPr>
              <a:t>(системы вооружения) и </a:t>
            </a:r>
            <a:r>
              <a:rPr lang="ru-RU" sz="2800" dirty="0" smtClean="0">
                <a:solidFill>
                  <a:srgbClr val="054D7D"/>
                </a:solidFill>
              </a:rPr>
              <a:t>имеющее присвоенное </a:t>
            </a:r>
            <a:r>
              <a:rPr lang="ru-RU" sz="2800" dirty="0">
                <a:solidFill>
                  <a:srgbClr val="054D7D"/>
                </a:solidFill>
              </a:rPr>
              <a:t>в установленном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54D7D"/>
                </a:solidFill>
              </a:rPr>
              <a:t>порядке обозначение.</a:t>
            </a: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9849" y="3224060"/>
            <a:ext cx="6636290" cy="4296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Танк </a:t>
            </a:r>
            <a:r>
              <a:rPr lang="ru-RU" sz="4000" b="1" dirty="0" smtClean="0">
                <a:latin typeface="+mn-lt"/>
              </a:rPr>
              <a:t>Т-80У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b="1" dirty="0">
                <a:solidFill>
                  <a:srgbClr val="FF0000"/>
                </a:solidFill>
              </a:rPr>
              <a:t>Тактико-технические характеристики танка </a:t>
            </a:r>
            <a:r>
              <a:rPr lang="ru-RU" sz="9600" b="1" dirty="0" smtClean="0">
                <a:solidFill>
                  <a:srgbClr val="FF0000"/>
                </a:solidFill>
              </a:rPr>
              <a:t>Т-80У:</a:t>
            </a:r>
            <a:endParaRPr lang="ru-RU" sz="9600" b="1" dirty="0">
              <a:solidFill>
                <a:srgbClr val="FF0000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Экипаж: 3 человека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Масса: 46 000 кг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Длина корпуса: 6,98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Длина с пушкой вперед: 9,65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Ширина корпуса: 3,52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Высота: 2,19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 smtClean="0">
                <a:solidFill>
                  <a:srgbClr val="054D7D"/>
                </a:solidFill>
              </a:rPr>
              <a:t>Мощность </a:t>
            </a:r>
            <a:r>
              <a:rPr lang="ru-RU" sz="9600" dirty="0">
                <a:solidFill>
                  <a:srgbClr val="054D7D"/>
                </a:solidFill>
              </a:rPr>
              <a:t>газотурбинного двигателя: 1 250 </a:t>
            </a:r>
            <a:r>
              <a:rPr lang="ru-RU" sz="9600" dirty="0" err="1">
                <a:solidFill>
                  <a:srgbClr val="054D7D"/>
                </a:solidFill>
              </a:rPr>
              <a:t>л.с</a:t>
            </a:r>
            <a:r>
              <a:rPr lang="ru-RU" sz="9600" dirty="0">
                <a:solidFill>
                  <a:srgbClr val="054D7D"/>
                </a:solidFill>
              </a:rPr>
              <a:t>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Максимальная скорость по шоссе: </a:t>
            </a:r>
            <a:r>
              <a:rPr lang="ru-RU" sz="9600" dirty="0" smtClean="0">
                <a:solidFill>
                  <a:srgbClr val="054D7D"/>
                </a:solidFill>
              </a:rPr>
              <a:t>до 80 </a:t>
            </a:r>
            <a:r>
              <a:rPr lang="ru-RU" sz="9600" dirty="0">
                <a:solidFill>
                  <a:srgbClr val="054D7D"/>
                </a:solidFill>
              </a:rPr>
              <a:t>км/ч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Запас хода: </a:t>
            </a:r>
            <a:r>
              <a:rPr lang="ru-RU" sz="9600" dirty="0" smtClean="0">
                <a:solidFill>
                  <a:srgbClr val="054D7D"/>
                </a:solidFill>
              </a:rPr>
              <a:t>400 </a:t>
            </a:r>
            <a:r>
              <a:rPr lang="ru-RU" sz="9600" dirty="0">
                <a:solidFill>
                  <a:srgbClr val="054D7D"/>
                </a:solidFill>
              </a:rPr>
              <a:t>км</a:t>
            </a:r>
            <a:endParaRPr lang="ru-RU" sz="2800" dirty="0" smtClean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54D7D"/>
                </a:solidFill>
              </a:rPr>
              <a:t/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8008" y="2721021"/>
            <a:ext cx="5832648" cy="2861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816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3752" y="4244195"/>
            <a:ext cx="6669602" cy="259102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Танк </a:t>
            </a:r>
            <a:r>
              <a:rPr lang="ru-RU" sz="4000" b="1" dirty="0" smtClean="0">
                <a:latin typeface="+mn-lt"/>
              </a:rPr>
              <a:t>Т-80У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Вооружение </a:t>
            </a:r>
            <a:r>
              <a:rPr lang="ru-RU" sz="2400" b="1" dirty="0" smtClean="0">
                <a:solidFill>
                  <a:srgbClr val="FF0000"/>
                </a:solidFill>
              </a:rPr>
              <a:t>Т-80У:</a:t>
            </a:r>
            <a:endParaRPr lang="ru-RU" sz="2400" b="1" dirty="0">
              <a:solidFill>
                <a:srgbClr val="FF0000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>
                <a:solidFill>
                  <a:srgbClr val="054D7D"/>
                </a:solidFill>
              </a:rPr>
              <a:t>125-мм гладкоствольная  </a:t>
            </a:r>
            <a:r>
              <a:rPr lang="ru-RU" sz="2400" dirty="0" smtClean="0">
                <a:solidFill>
                  <a:srgbClr val="054D7D"/>
                </a:solidFill>
              </a:rPr>
              <a:t>пушка - пусковая  </a:t>
            </a:r>
            <a:r>
              <a:rPr lang="ru-RU" sz="2400" dirty="0">
                <a:solidFill>
                  <a:srgbClr val="054D7D"/>
                </a:solidFill>
              </a:rPr>
              <a:t>установка 2А46М с термозащитным кожухом, стабилизированная в двух плоскостях;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7,62-мм </a:t>
            </a:r>
            <a:r>
              <a:rPr lang="ru-RU" sz="2400" dirty="0">
                <a:solidFill>
                  <a:srgbClr val="054D7D"/>
                </a:solidFill>
              </a:rPr>
              <a:t>пулемет ПКТ, спаренный с пушкой;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>
                <a:solidFill>
                  <a:srgbClr val="054D7D"/>
                </a:solidFill>
              </a:rPr>
              <a:t>12,7-мм зенитный пулемет </a:t>
            </a:r>
            <a:r>
              <a:rPr lang="ru-RU" sz="2400" dirty="0" smtClean="0">
                <a:solidFill>
                  <a:srgbClr val="054D7D"/>
                </a:solidFill>
              </a:rPr>
              <a:t>НСВТ «Утес»;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>
                <a:solidFill>
                  <a:srgbClr val="054D7D"/>
                </a:solidFill>
              </a:rPr>
              <a:t>Система пуска дымовых гранат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54D7D"/>
                </a:solidFill>
              </a:rPr>
              <a:t/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28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Танк Т-90М </a:t>
            </a:r>
            <a:r>
              <a:rPr lang="ru-RU" sz="4000" b="1" dirty="0" smtClean="0">
                <a:latin typeface="+mn-lt"/>
              </a:rPr>
              <a:t>«Прорыв»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b="1" dirty="0">
                <a:solidFill>
                  <a:srgbClr val="FF0000"/>
                </a:solidFill>
              </a:rPr>
              <a:t>Тактико-технические характеристики танка Т-90М «Прорыв»: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Экипаж: 3 человека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Боевая масса: 48 </a:t>
            </a:r>
            <a:r>
              <a:rPr lang="ru-RU" sz="9600" dirty="0" smtClean="0">
                <a:solidFill>
                  <a:srgbClr val="054D7D"/>
                </a:solidFill>
              </a:rPr>
              <a:t>тонн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 smtClean="0">
                <a:solidFill>
                  <a:srgbClr val="054D7D"/>
                </a:solidFill>
              </a:rPr>
              <a:t>Длина </a:t>
            </a:r>
            <a:r>
              <a:rPr lang="ru-RU" sz="9600" dirty="0">
                <a:solidFill>
                  <a:srgbClr val="054D7D"/>
                </a:solidFill>
              </a:rPr>
              <a:t>с пушкой: 9,53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 smtClean="0">
                <a:solidFill>
                  <a:srgbClr val="054D7D"/>
                </a:solidFill>
              </a:rPr>
              <a:t>Длина </a:t>
            </a:r>
            <a:r>
              <a:rPr lang="ru-RU" sz="9600" dirty="0">
                <a:solidFill>
                  <a:srgbClr val="054D7D"/>
                </a:solidFill>
              </a:rPr>
              <a:t>корпуса: 6,86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 smtClean="0">
                <a:solidFill>
                  <a:srgbClr val="054D7D"/>
                </a:solidFill>
              </a:rPr>
              <a:t>Ширина: </a:t>
            </a:r>
            <a:r>
              <a:rPr lang="ru-RU" sz="9600" dirty="0">
                <a:solidFill>
                  <a:srgbClr val="054D7D"/>
                </a:solidFill>
              </a:rPr>
              <a:t>3,78 </a:t>
            </a:r>
            <a:r>
              <a:rPr lang="ru-RU" sz="9600" dirty="0" smtClean="0">
                <a:solidFill>
                  <a:srgbClr val="054D7D"/>
                </a:solidFill>
              </a:rPr>
              <a:t>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Высота: </a:t>
            </a:r>
            <a:r>
              <a:rPr lang="ru-RU" sz="9600" dirty="0" smtClean="0">
                <a:solidFill>
                  <a:srgbClr val="054D7D"/>
                </a:solidFill>
              </a:rPr>
              <a:t>2,3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Скорость по асфальту: </a:t>
            </a:r>
            <a:r>
              <a:rPr lang="ru-RU" sz="9600" dirty="0" smtClean="0">
                <a:solidFill>
                  <a:srgbClr val="054D7D"/>
                </a:solidFill>
              </a:rPr>
              <a:t>до </a:t>
            </a:r>
            <a:r>
              <a:rPr lang="ru-RU" sz="9600" dirty="0">
                <a:solidFill>
                  <a:srgbClr val="054D7D"/>
                </a:solidFill>
              </a:rPr>
              <a:t>70 </a:t>
            </a:r>
            <a:r>
              <a:rPr lang="ru-RU" sz="9600" dirty="0" smtClean="0">
                <a:solidFill>
                  <a:srgbClr val="054D7D"/>
                </a:solidFill>
              </a:rPr>
              <a:t>км/ч</a:t>
            </a:r>
            <a:endParaRPr lang="ru-RU" sz="9600" dirty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Скорость по </a:t>
            </a:r>
            <a:r>
              <a:rPr lang="ru-RU" sz="9600" dirty="0" smtClean="0">
                <a:solidFill>
                  <a:srgbClr val="054D7D"/>
                </a:solidFill>
              </a:rPr>
              <a:t>пересеченной </a:t>
            </a:r>
            <a:r>
              <a:rPr lang="ru-RU" sz="9600" dirty="0">
                <a:solidFill>
                  <a:srgbClr val="054D7D"/>
                </a:solidFill>
              </a:rPr>
              <a:t>местности: </a:t>
            </a:r>
            <a:r>
              <a:rPr lang="ru-RU" sz="9600" dirty="0" smtClean="0">
                <a:solidFill>
                  <a:srgbClr val="054D7D"/>
                </a:solidFill>
              </a:rPr>
              <a:t>до </a:t>
            </a:r>
            <a:r>
              <a:rPr lang="ru-RU" sz="9600" dirty="0">
                <a:solidFill>
                  <a:srgbClr val="054D7D"/>
                </a:solidFill>
              </a:rPr>
              <a:t>50 </a:t>
            </a:r>
            <a:r>
              <a:rPr lang="ru-RU" sz="9600" dirty="0" smtClean="0">
                <a:solidFill>
                  <a:srgbClr val="054D7D"/>
                </a:solidFill>
              </a:rPr>
              <a:t>км/ч</a:t>
            </a:r>
            <a:endParaRPr lang="ru-RU" sz="9600" dirty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 smtClean="0">
                <a:solidFill>
                  <a:srgbClr val="054D7D"/>
                </a:solidFill>
              </a:rPr>
              <a:t>Запас </a:t>
            </a:r>
            <a:r>
              <a:rPr lang="ru-RU" sz="9600" dirty="0">
                <a:solidFill>
                  <a:srgbClr val="054D7D"/>
                </a:solidFill>
              </a:rPr>
              <a:t>хода: до 550 километров.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54D7D"/>
                </a:solidFill>
              </a:rPr>
              <a:t/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3832" y="1689493"/>
            <a:ext cx="7965947" cy="4177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90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58539" y="4236366"/>
            <a:ext cx="7865781" cy="2587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Танк Т-90М </a:t>
            </a:r>
            <a:r>
              <a:rPr lang="ru-RU" sz="4000" b="1" dirty="0" smtClean="0">
                <a:latin typeface="+mn-lt"/>
              </a:rPr>
              <a:t>«Прорыв»</a:t>
            </a:r>
            <a:endParaRPr lang="ru-RU" sz="4000" b="1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367808" y="4509120"/>
            <a:ext cx="31683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Вооружение Т-90М </a:t>
            </a:r>
            <a:r>
              <a:rPr lang="ru-RU" sz="2400" b="1" dirty="0">
                <a:solidFill>
                  <a:srgbClr val="FF0000"/>
                </a:solidFill>
              </a:rPr>
              <a:t>«Прорыв»: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>
                <a:solidFill>
                  <a:srgbClr val="054D7D"/>
                </a:solidFill>
              </a:rPr>
              <a:t>125-мм гладкоствольная пушка 2А82-1М с эжекционной продувкой </a:t>
            </a:r>
            <a:r>
              <a:rPr lang="ru-RU" sz="2400" dirty="0" smtClean="0">
                <a:solidFill>
                  <a:srgbClr val="054D7D"/>
                </a:solidFill>
              </a:rPr>
              <a:t>ствола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ракетный </a:t>
            </a:r>
            <a:r>
              <a:rPr lang="ru-RU" sz="2400" dirty="0">
                <a:solidFill>
                  <a:srgbClr val="054D7D"/>
                </a:solidFill>
              </a:rPr>
              <a:t>комплекс </a:t>
            </a:r>
            <a:r>
              <a:rPr lang="ru-RU" sz="2400" dirty="0" smtClean="0">
                <a:solidFill>
                  <a:srgbClr val="054D7D"/>
                </a:solidFill>
              </a:rPr>
              <a:t>—ПТРК </a:t>
            </a:r>
            <a:r>
              <a:rPr lang="ru-RU" sz="2400" dirty="0">
                <a:solidFill>
                  <a:srgbClr val="054D7D"/>
                </a:solidFill>
              </a:rPr>
              <a:t>9К119 «Рефлекс-М» и 9К119М «Инвар» с ракетами запускаемыми через ствол основного </a:t>
            </a:r>
            <a:r>
              <a:rPr lang="ru-RU" sz="2400" dirty="0" smtClean="0">
                <a:solidFill>
                  <a:srgbClr val="054D7D"/>
                </a:solidFill>
              </a:rPr>
              <a:t>орудия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>
                <a:solidFill>
                  <a:srgbClr val="054D7D"/>
                </a:solidFill>
              </a:rPr>
              <a:t>спаренный с пушкой 7,62-мм пулемет ПКТМ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>
                <a:solidFill>
                  <a:srgbClr val="054D7D"/>
                </a:solidFill>
              </a:rPr>
              <a:t>зенитный 12.7-мм пулемет Корд-МТ в дистанционно </a:t>
            </a:r>
            <a:r>
              <a:rPr lang="ru-RU" sz="2400" dirty="0" smtClean="0">
                <a:solidFill>
                  <a:srgbClr val="054D7D"/>
                </a:solidFill>
              </a:rPr>
              <a:t>                                                        управляемой </a:t>
            </a:r>
            <a:r>
              <a:rPr lang="ru-RU" sz="2400" dirty="0">
                <a:solidFill>
                  <a:srgbClr val="054D7D"/>
                </a:solidFill>
              </a:rPr>
              <a:t>установке на крыше башни.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54D7D"/>
                </a:solidFill>
              </a:rPr>
              <a:t/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33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2713" y="3292313"/>
            <a:ext cx="5955896" cy="3640114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Боевая машина поддержки танков «Терминатор»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89299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rgbClr val="FF0000"/>
                </a:solidFill>
              </a:rPr>
              <a:t>БМПТ "Терминатор" предназначена: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</a:t>
            </a:r>
            <a:r>
              <a:rPr lang="ru-RU" sz="2800" dirty="0">
                <a:solidFill>
                  <a:srgbClr val="054D7D"/>
                </a:solidFill>
              </a:rPr>
              <a:t>поражения противотанковых средств противника при действиях в составе танковых </a:t>
            </a:r>
            <a:r>
              <a:rPr lang="ru-RU" sz="2800" dirty="0" smtClean="0">
                <a:solidFill>
                  <a:srgbClr val="054D7D"/>
                </a:solidFill>
              </a:rPr>
              <a:t>формирований;</a:t>
            </a:r>
            <a:endParaRPr lang="ru-RU" sz="28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</a:t>
            </a:r>
            <a:r>
              <a:rPr lang="ru-RU" sz="2800" dirty="0">
                <a:solidFill>
                  <a:srgbClr val="054D7D"/>
                </a:solidFill>
              </a:rPr>
              <a:t>эффективного подавления живой силы </a:t>
            </a:r>
            <a:r>
              <a:rPr lang="ru-RU" sz="2800" dirty="0" smtClean="0">
                <a:solidFill>
                  <a:srgbClr val="054D7D"/>
                </a:solidFill>
              </a:rPr>
              <a:t>противника;</a:t>
            </a:r>
            <a:endParaRPr lang="ru-RU" sz="28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</a:t>
            </a:r>
            <a:r>
              <a:rPr lang="ru-RU" sz="2800" dirty="0">
                <a:solidFill>
                  <a:srgbClr val="054D7D"/>
                </a:solidFill>
              </a:rPr>
              <a:t>поражения бронированной </a:t>
            </a:r>
            <a:r>
              <a:rPr lang="ru-RU" sz="2800" dirty="0" smtClean="0">
                <a:solidFill>
                  <a:srgbClr val="054D7D"/>
                </a:solidFill>
              </a:rPr>
              <a:t>техники                                                       </a:t>
            </a:r>
            <a:r>
              <a:rPr lang="ru-RU" sz="2800" dirty="0">
                <a:solidFill>
                  <a:srgbClr val="054D7D"/>
                </a:solidFill>
              </a:rPr>
              <a:t>противника с места или на </a:t>
            </a:r>
            <a:r>
              <a:rPr lang="ru-RU" sz="2800" dirty="0" smtClean="0">
                <a:solidFill>
                  <a:srgbClr val="054D7D"/>
                </a:solidFill>
              </a:rPr>
              <a:t>ходу;</a:t>
            </a:r>
            <a:endParaRPr lang="ru-RU" sz="28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</a:t>
            </a:r>
            <a:r>
              <a:rPr lang="ru-RU" sz="2800" dirty="0">
                <a:solidFill>
                  <a:srgbClr val="054D7D"/>
                </a:solidFill>
              </a:rPr>
              <a:t>поражение защищенных </a:t>
            </a:r>
            <a:r>
              <a:rPr lang="ru-RU" sz="2800" dirty="0" smtClean="0">
                <a:solidFill>
                  <a:srgbClr val="054D7D"/>
                </a:solidFill>
              </a:rPr>
              <a:t>                                                                                объектов противника;</a:t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705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Боевая машина поддержки танков «Терминатор»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b="1" dirty="0">
                <a:solidFill>
                  <a:srgbClr val="FF0000"/>
                </a:solidFill>
              </a:rPr>
              <a:t>Тактико-технические характеристики БМПТ "Терминатор":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Экипаж: 3 человека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Боевая масса: 44 000 кг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Длина корпуса: 6,96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 smtClean="0">
                <a:solidFill>
                  <a:srgbClr val="054D7D"/>
                </a:solidFill>
              </a:rPr>
              <a:t>Ширина </a:t>
            </a:r>
            <a:r>
              <a:rPr lang="ru-RU" sz="9600" dirty="0">
                <a:solidFill>
                  <a:srgbClr val="054D7D"/>
                </a:solidFill>
              </a:rPr>
              <a:t>корпуса: 3,46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Высота: </a:t>
            </a:r>
            <a:r>
              <a:rPr lang="ru-RU" sz="9600" dirty="0" smtClean="0">
                <a:solidFill>
                  <a:srgbClr val="054D7D"/>
                </a:solidFill>
              </a:rPr>
              <a:t>2,1м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 smtClean="0">
                <a:solidFill>
                  <a:srgbClr val="054D7D"/>
                </a:solidFill>
              </a:rPr>
              <a:t>Максимальная скорость: до 65 км/ч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Дальность стрельбы по живой силе: до 4 000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Дальность стрельбы по легкобронированной технике: до 1 500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Дальность стрельбы по воздушным целям: до 2 000 м</a:t>
            </a:r>
            <a:endParaRPr lang="ru-RU" sz="9600" dirty="0" smtClean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54D7D"/>
                </a:solidFill>
              </a:rPr>
              <a:t/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1984" y="2348880"/>
            <a:ext cx="5904656" cy="332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41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Боевая машина поддержки танков «Терминатор»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Вооружение БМПТ "Терминатор":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две </a:t>
            </a:r>
            <a:r>
              <a:rPr lang="ru-RU" sz="2400" dirty="0">
                <a:solidFill>
                  <a:srgbClr val="054D7D"/>
                </a:solidFill>
              </a:rPr>
              <a:t>30-мм нарезные автоматические пушки 2А42 с боезапасом 900 выстрелов и изменяемым темпом стрельбы (низкий – 300 выстр./минуту, высокий – 550 выстр./минуту)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7,62 </a:t>
            </a:r>
            <a:r>
              <a:rPr lang="ru-RU" sz="2400" dirty="0">
                <a:solidFill>
                  <a:srgbClr val="054D7D"/>
                </a:solidFill>
              </a:rPr>
              <a:t>пулемет ПКМТ с боекомплектом 2 000 патронов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4 </a:t>
            </a:r>
            <a:r>
              <a:rPr lang="ru-RU" sz="2400" dirty="0">
                <a:solidFill>
                  <a:srgbClr val="054D7D"/>
                </a:solidFill>
              </a:rPr>
              <a:t>ПТРК «Атака»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2 </a:t>
            </a:r>
            <a:r>
              <a:rPr lang="ru-RU" sz="2400" dirty="0">
                <a:solidFill>
                  <a:srgbClr val="054D7D"/>
                </a:solidFill>
              </a:rPr>
              <a:t>автоматических гранатомета </a:t>
            </a:r>
            <a:r>
              <a:rPr lang="ru-RU" sz="2400" dirty="0" smtClean="0">
                <a:solidFill>
                  <a:srgbClr val="054D7D"/>
                </a:solidFill>
              </a:rPr>
              <a:t>АГС-17Д                                                                                          с </a:t>
            </a:r>
            <a:r>
              <a:rPr lang="ru-RU" sz="2400" dirty="0">
                <a:solidFill>
                  <a:srgbClr val="054D7D"/>
                </a:solidFill>
              </a:rPr>
              <a:t>боезапасом по 600 осколочных гранат</a:t>
            </a:r>
            <a:r>
              <a:rPr lang="ru-RU" sz="2800" dirty="0" smtClean="0">
                <a:solidFill>
                  <a:srgbClr val="054D7D"/>
                </a:solidFill>
              </a:rPr>
              <a:t/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926" t="13251" r="18698" b="18500"/>
          <a:stretch/>
        </p:blipFill>
        <p:spPr>
          <a:xfrm>
            <a:off x="5807968" y="3124254"/>
            <a:ext cx="6289376" cy="3750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29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122-мм </a:t>
            </a:r>
            <a:r>
              <a:rPr lang="ru-RU" sz="4000" b="1" dirty="0" smtClean="0">
                <a:latin typeface="+mn-lt"/>
              </a:rPr>
              <a:t>реактивная </a:t>
            </a:r>
            <a:r>
              <a:rPr lang="ru-RU" sz="4000" b="1" dirty="0">
                <a:latin typeface="+mn-lt"/>
              </a:rPr>
              <a:t>система залпового </a:t>
            </a:r>
            <a:r>
              <a:rPr lang="ru-RU" sz="4000" b="1" dirty="0" smtClean="0">
                <a:latin typeface="+mn-lt"/>
              </a:rPr>
              <a:t>огня «Град» (БМ-21)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rgbClr val="FF0000"/>
                </a:solidFill>
              </a:rPr>
              <a:t>РСЗО "Град" предназначена для: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уничтожения </a:t>
            </a:r>
            <a:r>
              <a:rPr lang="ru-RU" sz="2800" dirty="0">
                <a:solidFill>
                  <a:srgbClr val="054D7D"/>
                </a:solidFill>
              </a:rPr>
              <a:t>и подавления живой силы и боевой техники противника в районах </a:t>
            </a:r>
            <a:r>
              <a:rPr lang="ru-RU" sz="2800" dirty="0" smtClean="0">
                <a:solidFill>
                  <a:srgbClr val="054D7D"/>
                </a:solidFill>
              </a:rPr>
              <a:t>сосредоточения;</a:t>
            </a:r>
            <a:endParaRPr lang="ru-RU" sz="28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разрушения </a:t>
            </a:r>
            <a:r>
              <a:rPr lang="ru-RU" sz="2800" dirty="0">
                <a:solidFill>
                  <a:srgbClr val="054D7D"/>
                </a:solidFill>
              </a:rPr>
              <a:t>и подавления артиллерийских и минометных </a:t>
            </a:r>
            <a:r>
              <a:rPr lang="ru-RU" sz="2800" dirty="0" smtClean="0">
                <a:solidFill>
                  <a:srgbClr val="054D7D"/>
                </a:solidFill>
              </a:rPr>
              <a:t>батарей;</a:t>
            </a:r>
            <a:endParaRPr lang="ru-RU" sz="28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разрушения </a:t>
            </a:r>
            <a:r>
              <a:rPr lang="ru-RU" sz="2800" dirty="0">
                <a:solidFill>
                  <a:srgbClr val="054D7D"/>
                </a:solidFill>
              </a:rPr>
              <a:t>укреплений, опорных пунктов и узлов сопротивления </a:t>
            </a:r>
            <a:r>
              <a:rPr lang="ru-RU" sz="2800" dirty="0" smtClean="0">
                <a:solidFill>
                  <a:srgbClr val="054D7D"/>
                </a:solidFill>
              </a:rPr>
              <a:t>противника;</a:t>
            </a:r>
            <a:endParaRPr lang="ru-RU" sz="28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уничтожения </a:t>
            </a:r>
            <a:r>
              <a:rPr lang="ru-RU" sz="2800" dirty="0">
                <a:solidFill>
                  <a:srgbClr val="054D7D"/>
                </a:solidFill>
              </a:rPr>
              <a:t>небронированной и бронированной техники, артиллерийских и минометных </a:t>
            </a:r>
            <a:r>
              <a:rPr lang="ru-RU" sz="2800" dirty="0" smtClean="0">
                <a:solidFill>
                  <a:srgbClr val="054D7D"/>
                </a:solidFill>
              </a:rPr>
              <a:t>батарей;</a:t>
            </a:r>
            <a:endParaRPr lang="ru-RU" sz="28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уничтожения </a:t>
            </a:r>
            <a:r>
              <a:rPr lang="ru-RU" sz="2800" dirty="0">
                <a:solidFill>
                  <a:srgbClr val="054D7D"/>
                </a:solidFill>
              </a:rPr>
              <a:t>командных пунктов и штабов </a:t>
            </a:r>
            <a:r>
              <a:rPr lang="ru-RU" sz="2800" dirty="0" smtClean="0">
                <a:solidFill>
                  <a:srgbClr val="054D7D"/>
                </a:solidFill>
              </a:rPr>
              <a:t>противника.</a:t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54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59" t="3859" r="1581" b="8657"/>
          <a:stretch/>
        </p:blipFill>
        <p:spPr bwMode="auto">
          <a:xfrm>
            <a:off x="5917845" y="2231381"/>
            <a:ext cx="6274155" cy="43534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+mn-lt"/>
              </a:rPr>
              <a:t>122-мм реактивная </a:t>
            </a:r>
            <a:r>
              <a:rPr lang="ru-RU" sz="4000" b="1" dirty="0">
                <a:latin typeface="+mn-lt"/>
              </a:rPr>
              <a:t>система залпового </a:t>
            </a:r>
            <a:r>
              <a:rPr lang="ru-RU" sz="4000" b="1" dirty="0" smtClean="0">
                <a:latin typeface="+mn-lt"/>
              </a:rPr>
              <a:t>огня «Град» (БМ-21)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Тактико-технические </a:t>
            </a:r>
            <a:r>
              <a:rPr lang="ru-RU" sz="2400" b="1" dirty="0">
                <a:solidFill>
                  <a:srgbClr val="FF0000"/>
                </a:solidFill>
              </a:rPr>
              <a:t>характеристики РСЗО "Град":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Экипаж: 3 человека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Масса </a:t>
            </a:r>
            <a:r>
              <a:rPr lang="ru-RU" sz="2400" dirty="0">
                <a:solidFill>
                  <a:srgbClr val="054D7D"/>
                </a:solidFill>
              </a:rPr>
              <a:t>в боевом положении: 13 700 кг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Длина в походном положении: 7,35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Ширина в походном положении: 2,4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Высота </a:t>
            </a:r>
            <a:r>
              <a:rPr lang="ru-RU" sz="2400" dirty="0">
                <a:solidFill>
                  <a:srgbClr val="054D7D"/>
                </a:solidFill>
              </a:rPr>
              <a:t>в походном положении: 3,09 </a:t>
            </a:r>
            <a:r>
              <a:rPr lang="ru-RU" sz="2400" dirty="0" smtClean="0">
                <a:solidFill>
                  <a:srgbClr val="054D7D"/>
                </a:solidFill>
              </a:rPr>
              <a:t>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Минимальная дальность стрельбы: 5 км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Максимальная дальность стрельбы: 40 </a:t>
            </a:r>
            <a:r>
              <a:rPr lang="ru-RU" sz="2400" dirty="0" smtClean="0">
                <a:solidFill>
                  <a:srgbClr val="054D7D"/>
                </a:solidFill>
              </a:rPr>
              <a:t>км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Время полного </a:t>
            </a:r>
            <a:r>
              <a:rPr lang="ru-RU" sz="2400" dirty="0" smtClean="0">
                <a:solidFill>
                  <a:srgbClr val="054D7D"/>
                </a:solidFill>
              </a:rPr>
              <a:t>залпа: 20 сек.</a:t>
            </a:r>
            <a:r>
              <a:rPr lang="ru-RU" sz="2800" dirty="0" smtClean="0">
                <a:solidFill>
                  <a:srgbClr val="054D7D"/>
                </a:solidFill>
              </a:rPr>
              <a:t/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98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+mn-lt"/>
              </a:rPr>
              <a:t>220-мм реактивная </a:t>
            </a:r>
            <a:r>
              <a:rPr lang="ru-RU" sz="4000" b="1" dirty="0">
                <a:latin typeface="+mn-lt"/>
              </a:rPr>
              <a:t>система залпового огня «</a:t>
            </a:r>
            <a:r>
              <a:rPr lang="ru-RU" sz="4000" b="1" dirty="0" smtClean="0">
                <a:latin typeface="+mn-lt"/>
              </a:rPr>
              <a:t>Ураган»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rgbClr val="FF0000"/>
                </a:solidFill>
              </a:rPr>
              <a:t>РСЗО </a:t>
            </a:r>
            <a:r>
              <a:rPr lang="ru-RU" sz="2800" b="1" dirty="0" smtClean="0">
                <a:solidFill>
                  <a:srgbClr val="FF0000"/>
                </a:solidFill>
              </a:rPr>
              <a:t>"Ураган-1М" </a:t>
            </a:r>
            <a:r>
              <a:rPr lang="ru-RU" sz="2800" b="1" dirty="0">
                <a:solidFill>
                  <a:srgbClr val="FF0000"/>
                </a:solidFill>
              </a:rPr>
              <a:t>предназначена: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</a:t>
            </a:r>
            <a:r>
              <a:rPr lang="ru-RU" sz="2800" dirty="0">
                <a:solidFill>
                  <a:srgbClr val="054D7D"/>
                </a:solidFill>
              </a:rPr>
              <a:t>поражения живой силы противника на открытых участках местности и </a:t>
            </a:r>
            <a:r>
              <a:rPr lang="ru-RU" sz="2800" dirty="0" smtClean="0">
                <a:solidFill>
                  <a:srgbClr val="054D7D"/>
                </a:solidFill>
              </a:rPr>
              <a:t>укрытиях;</a:t>
            </a:r>
            <a:endParaRPr lang="ru-RU" sz="28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</a:t>
            </a:r>
            <a:r>
              <a:rPr lang="ru-RU" sz="2800" dirty="0">
                <a:solidFill>
                  <a:srgbClr val="054D7D"/>
                </a:solidFill>
              </a:rPr>
              <a:t>поражения бронированной и легкобронированной техники на марше и местах </a:t>
            </a:r>
            <a:r>
              <a:rPr lang="ru-RU" sz="2800" dirty="0" smtClean="0">
                <a:solidFill>
                  <a:srgbClr val="054D7D"/>
                </a:solidFill>
              </a:rPr>
              <a:t>сосредоточения;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уничтожения командных пунктов, объектов военной инфраструктуры и узлов связи противника;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</a:t>
            </a:r>
            <a:r>
              <a:rPr lang="ru-RU" sz="2800" dirty="0">
                <a:solidFill>
                  <a:srgbClr val="054D7D"/>
                </a:solidFill>
              </a:rPr>
              <a:t>дистанционной установки противопехотных и противотанковых минных полей в зонах боевых </a:t>
            </a:r>
            <a:r>
              <a:rPr lang="ru-RU" sz="2800" dirty="0" smtClean="0">
                <a:solidFill>
                  <a:srgbClr val="054D7D"/>
                </a:solidFill>
              </a:rPr>
              <a:t>действий.</a:t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99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Боевая машина пехоты БМП-2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54D7D"/>
                </a:solidFill>
              </a:rPr>
              <a:t>Предназначена для транспортировки личного состава подразделений, их огневой поддержки, уничтожения открыто расположенной и укрытой живой силы, противотанковых средств, танков, легкобронированной техники, а также малоскоростных воздушных целей противника.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54D7D"/>
                </a:solidFill>
              </a:rPr>
              <a:t/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71664" y="4136338"/>
            <a:ext cx="6379780" cy="2525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00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917" b="20938"/>
          <a:stretch/>
        </p:blipFill>
        <p:spPr>
          <a:xfrm>
            <a:off x="5375920" y="3429000"/>
            <a:ext cx="7129786" cy="2733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+mn-lt"/>
              </a:rPr>
              <a:t>220-мм реактивная </a:t>
            </a:r>
            <a:r>
              <a:rPr lang="ru-RU" sz="4000" b="1" dirty="0">
                <a:latin typeface="+mn-lt"/>
              </a:rPr>
              <a:t>система залпового огня «</a:t>
            </a:r>
            <a:r>
              <a:rPr lang="ru-RU" sz="4000" b="1" dirty="0" smtClean="0">
                <a:latin typeface="+mn-lt"/>
              </a:rPr>
              <a:t>Ураган»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Тактико-технические характеристики РСЗО "Ураган":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Расчет боевой машины: 4 чел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Масса боевой машины в боевом положении: 20 000 кг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Длина</a:t>
            </a:r>
            <a:r>
              <a:rPr lang="ru-RU" sz="2400" dirty="0">
                <a:solidFill>
                  <a:srgbClr val="054D7D"/>
                </a:solidFill>
              </a:rPr>
              <a:t>: 9,63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Ширина: 2,8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Высота: 3,225 </a:t>
            </a:r>
            <a:r>
              <a:rPr lang="ru-RU" sz="2400" dirty="0" smtClean="0">
                <a:solidFill>
                  <a:srgbClr val="054D7D"/>
                </a:solidFill>
              </a:rPr>
              <a:t>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Максимальная </a:t>
            </a:r>
            <a:r>
              <a:rPr lang="ru-RU" sz="2400" dirty="0">
                <a:solidFill>
                  <a:srgbClr val="054D7D"/>
                </a:solidFill>
              </a:rPr>
              <a:t>дальность стрельбы: 35 км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Минимальная дальность стрельбы: 8 км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Длительность залпа: 20 сек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Площадь поражения: 426 000 </a:t>
            </a:r>
            <a:r>
              <a:rPr lang="ru-RU" sz="2400" dirty="0" smtClean="0">
                <a:solidFill>
                  <a:srgbClr val="054D7D"/>
                </a:solidFill>
              </a:rPr>
              <a:t>м</a:t>
            </a:r>
            <a:r>
              <a:rPr lang="ru-RU" sz="2400" baseline="30000" dirty="0" smtClean="0">
                <a:solidFill>
                  <a:srgbClr val="054D7D"/>
                </a:solidFill>
              </a:rPr>
              <a:t>2</a:t>
            </a:r>
            <a:endParaRPr lang="ru-RU" sz="2400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495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300-мм реактивная система залпового </a:t>
            </a:r>
            <a:r>
              <a:rPr lang="ru-RU" sz="4000" b="1" dirty="0" smtClean="0">
                <a:latin typeface="+mn-lt"/>
              </a:rPr>
              <a:t>огня «Смерч»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rgbClr val="FF0000"/>
                </a:solidFill>
              </a:rPr>
              <a:t>РСЗО "Смерч" предназначена: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</a:t>
            </a:r>
            <a:r>
              <a:rPr lang="ru-RU" sz="2800" dirty="0">
                <a:solidFill>
                  <a:srgbClr val="054D7D"/>
                </a:solidFill>
              </a:rPr>
              <a:t>поражения групповых целей на дальних </a:t>
            </a:r>
            <a:r>
              <a:rPr lang="ru-RU" sz="2800" dirty="0" smtClean="0">
                <a:solidFill>
                  <a:srgbClr val="054D7D"/>
                </a:solidFill>
              </a:rPr>
              <a:t>подступах;</a:t>
            </a:r>
            <a:endParaRPr lang="ru-RU" sz="28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</a:t>
            </a:r>
            <a:r>
              <a:rPr lang="ru-RU" sz="2800" dirty="0">
                <a:solidFill>
                  <a:srgbClr val="054D7D"/>
                </a:solidFill>
              </a:rPr>
              <a:t>поражения живой силы </a:t>
            </a:r>
            <a:r>
              <a:rPr lang="ru-RU" sz="2800" dirty="0" smtClean="0">
                <a:solidFill>
                  <a:srgbClr val="054D7D"/>
                </a:solidFill>
              </a:rPr>
              <a:t>противника;</a:t>
            </a:r>
            <a:endParaRPr lang="ru-RU" sz="28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</a:t>
            </a:r>
            <a:r>
              <a:rPr lang="ru-RU" sz="2800" dirty="0">
                <a:solidFill>
                  <a:srgbClr val="054D7D"/>
                </a:solidFill>
              </a:rPr>
              <a:t>уничтожения любой военной наземной и воздушной техники </a:t>
            </a:r>
            <a:r>
              <a:rPr lang="ru-RU" sz="2800" dirty="0" smtClean="0">
                <a:solidFill>
                  <a:srgbClr val="054D7D"/>
                </a:solidFill>
              </a:rPr>
              <a:t>противника;</a:t>
            </a:r>
            <a:endParaRPr lang="ru-RU" sz="28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</a:t>
            </a:r>
            <a:r>
              <a:rPr lang="ru-RU" sz="2800" dirty="0">
                <a:solidFill>
                  <a:srgbClr val="054D7D"/>
                </a:solidFill>
              </a:rPr>
              <a:t>уничтожения тактических ракет, и зенитных </a:t>
            </a:r>
            <a:r>
              <a:rPr lang="ru-RU" sz="2800" dirty="0" smtClean="0">
                <a:solidFill>
                  <a:srgbClr val="054D7D"/>
                </a:solidFill>
              </a:rPr>
              <a:t>комплексов;</a:t>
            </a:r>
            <a:endParaRPr lang="ru-RU" sz="28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</a:t>
            </a:r>
            <a:r>
              <a:rPr lang="ru-RU" sz="2800" dirty="0">
                <a:solidFill>
                  <a:srgbClr val="054D7D"/>
                </a:solidFill>
              </a:rPr>
              <a:t>разрушения командных пунктов, узлов связи и объектов военно-промышленной структуры </a:t>
            </a:r>
            <a:r>
              <a:rPr lang="ru-RU" sz="2800" dirty="0" smtClean="0">
                <a:solidFill>
                  <a:srgbClr val="054D7D"/>
                </a:solidFill>
              </a:rPr>
              <a:t>противника.</a:t>
            </a:r>
            <a:endParaRPr lang="ru-RU" sz="2800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17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300-мм реактивная система залпового </a:t>
            </a:r>
            <a:r>
              <a:rPr lang="ru-RU" sz="4000" b="1" dirty="0" smtClean="0">
                <a:latin typeface="+mn-lt"/>
              </a:rPr>
              <a:t>огня «Смерч»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Тактико-технические характеристики РСЗО "Смерч":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Расчет боевой машины: 4 человека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Шасси: МАЗ-543М (8х8)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Длина: 12,37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Ширина: 3,05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Масса: 43 700 </a:t>
            </a:r>
            <a:r>
              <a:rPr lang="ru-RU" sz="2400" dirty="0" smtClean="0">
                <a:solidFill>
                  <a:srgbClr val="054D7D"/>
                </a:solidFill>
              </a:rPr>
              <a:t>кг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Максимальная дальность стрельбы: </a:t>
            </a:r>
            <a:r>
              <a:rPr lang="ru-RU" sz="2400" dirty="0" smtClean="0">
                <a:solidFill>
                  <a:srgbClr val="054D7D"/>
                </a:solidFill>
              </a:rPr>
              <a:t>70 </a:t>
            </a:r>
            <a:r>
              <a:rPr lang="ru-RU" sz="2400" dirty="0">
                <a:solidFill>
                  <a:srgbClr val="054D7D"/>
                </a:solidFill>
              </a:rPr>
              <a:t>км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Минимальная дальность стрельбы: </a:t>
            </a:r>
            <a:r>
              <a:rPr lang="ru-RU" sz="2400" dirty="0" smtClean="0">
                <a:solidFill>
                  <a:srgbClr val="054D7D"/>
                </a:solidFill>
              </a:rPr>
              <a:t>20 км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Время полного залпа: 25 сек.</a:t>
            </a:r>
            <a:endParaRPr lang="ru-RU" sz="2400" dirty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400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24268" y="1988840"/>
            <a:ext cx="5922626" cy="3825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96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300-мм реактивная система залпового </a:t>
            </a:r>
            <a:r>
              <a:rPr lang="ru-RU" sz="4000" b="1" dirty="0" smtClean="0">
                <a:latin typeface="+mn-lt"/>
              </a:rPr>
              <a:t>огня «Торнадо-С»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rgbClr val="FF0000"/>
                </a:solidFill>
              </a:rPr>
              <a:t>РСЗО "Торнадо-С" предназначена: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</a:t>
            </a:r>
            <a:r>
              <a:rPr lang="ru-RU" sz="2800" dirty="0">
                <a:solidFill>
                  <a:srgbClr val="054D7D"/>
                </a:solidFill>
              </a:rPr>
              <a:t>поражения на дальних расстояниях живой силы </a:t>
            </a:r>
            <a:r>
              <a:rPr lang="ru-RU" sz="2800" dirty="0" smtClean="0">
                <a:solidFill>
                  <a:srgbClr val="054D7D"/>
                </a:solidFill>
              </a:rPr>
              <a:t>противника;</a:t>
            </a:r>
            <a:endParaRPr lang="ru-RU" sz="28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</a:t>
            </a:r>
            <a:r>
              <a:rPr lang="ru-RU" sz="2800" dirty="0">
                <a:solidFill>
                  <a:srgbClr val="054D7D"/>
                </a:solidFill>
              </a:rPr>
              <a:t>уничтожения любого вида техники мотопехотных и танковых </a:t>
            </a:r>
            <a:r>
              <a:rPr lang="ru-RU" sz="2800" dirty="0" smtClean="0">
                <a:solidFill>
                  <a:srgbClr val="054D7D"/>
                </a:solidFill>
              </a:rPr>
              <a:t>рот;</a:t>
            </a:r>
            <a:endParaRPr lang="ru-RU" sz="28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</a:t>
            </a:r>
            <a:r>
              <a:rPr lang="ru-RU" sz="2800" dirty="0">
                <a:solidFill>
                  <a:srgbClr val="054D7D"/>
                </a:solidFill>
              </a:rPr>
              <a:t>уничтожения артиллерийских и минометных </a:t>
            </a:r>
            <a:r>
              <a:rPr lang="ru-RU" sz="2800" dirty="0" smtClean="0">
                <a:solidFill>
                  <a:srgbClr val="054D7D"/>
                </a:solidFill>
              </a:rPr>
              <a:t>расчетов;</a:t>
            </a:r>
            <a:endParaRPr lang="ru-RU" sz="28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</a:t>
            </a:r>
            <a:r>
              <a:rPr lang="ru-RU" sz="2800" dirty="0">
                <a:solidFill>
                  <a:srgbClr val="054D7D"/>
                </a:solidFill>
              </a:rPr>
              <a:t>уничтожения тактических ракет, зенитных комплексов, стоянок самолетов, вертолетов и </a:t>
            </a:r>
            <a:r>
              <a:rPr lang="ru-RU" sz="2800" dirty="0" smtClean="0">
                <a:solidFill>
                  <a:srgbClr val="054D7D"/>
                </a:solidFill>
              </a:rPr>
              <a:t>БПЛА;</a:t>
            </a:r>
            <a:endParaRPr lang="ru-RU" sz="28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</a:t>
            </a:r>
            <a:r>
              <a:rPr lang="ru-RU" sz="2800" dirty="0">
                <a:solidFill>
                  <a:srgbClr val="054D7D"/>
                </a:solidFill>
              </a:rPr>
              <a:t>разрушения командных пунктов, узлов связи и объектов военно-промышленной </a:t>
            </a:r>
            <a:r>
              <a:rPr lang="ru-RU" sz="2800" dirty="0" smtClean="0">
                <a:solidFill>
                  <a:srgbClr val="054D7D"/>
                </a:solidFill>
              </a:rPr>
              <a:t>структуры противника.</a:t>
            </a:r>
            <a:endParaRPr lang="ru-RU" sz="2800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01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300-мм реактивная система залпового </a:t>
            </a:r>
            <a:r>
              <a:rPr lang="ru-RU" sz="4000" b="1" dirty="0" smtClean="0">
                <a:latin typeface="+mn-lt"/>
              </a:rPr>
              <a:t>огня «Торнадо-С»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Тактико-технические характеристики РСЗО </a:t>
            </a:r>
            <a:r>
              <a:rPr lang="ru-RU" sz="2400" b="1" dirty="0" smtClean="0">
                <a:solidFill>
                  <a:srgbClr val="FF0000"/>
                </a:solidFill>
              </a:rPr>
              <a:t>«Торнадо-С":</a:t>
            </a:r>
            <a:endParaRPr lang="ru-RU" sz="2400" b="1" dirty="0">
              <a:solidFill>
                <a:srgbClr val="FF0000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Расчет: 3 человека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Масса </a:t>
            </a:r>
            <a:r>
              <a:rPr lang="ru-RU" sz="2400" dirty="0">
                <a:solidFill>
                  <a:srgbClr val="054D7D"/>
                </a:solidFill>
              </a:rPr>
              <a:t>в боевом положении: 43 700 кг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Длина </a:t>
            </a:r>
            <a:r>
              <a:rPr lang="ru-RU" sz="2400" dirty="0" smtClean="0">
                <a:solidFill>
                  <a:srgbClr val="054D7D"/>
                </a:solidFill>
              </a:rPr>
              <a:t>: </a:t>
            </a:r>
            <a:r>
              <a:rPr lang="ru-RU" sz="2400" dirty="0">
                <a:solidFill>
                  <a:srgbClr val="054D7D"/>
                </a:solidFill>
              </a:rPr>
              <a:t>12,37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Ширина </a:t>
            </a:r>
            <a:r>
              <a:rPr lang="ru-RU" sz="2400" dirty="0" smtClean="0">
                <a:solidFill>
                  <a:srgbClr val="054D7D"/>
                </a:solidFill>
              </a:rPr>
              <a:t>: </a:t>
            </a:r>
            <a:r>
              <a:rPr lang="ru-RU" sz="2400" dirty="0">
                <a:solidFill>
                  <a:srgbClr val="054D7D"/>
                </a:solidFill>
              </a:rPr>
              <a:t>3,05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Высота </a:t>
            </a:r>
            <a:r>
              <a:rPr lang="ru-RU" sz="2400" dirty="0" smtClean="0">
                <a:solidFill>
                  <a:srgbClr val="054D7D"/>
                </a:solidFill>
              </a:rPr>
              <a:t>: </a:t>
            </a:r>
            <a:r>
              <a:rPr lang="ru-RU" sz="2400" dirty="0">
                <a:solidFill>
                  <a:srgbClr val="054D7D"/>
                </a:solidFill>
              </a:rPr>
              <a:t>3,05 </a:t>
            </a:r>
            <a:r>
              <a:rPr lang="ru-RU" sz="2400" dirty="0" smtClean="0">
                <a:solidFill>
                  <a:srgbClr val="054D7D"/>
                </a:solidFill>
              </a:rPr>
              <a:t>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Максимальная дальность стрельбы: </a:t>
            </a:r>
            <a:r>
              <a:rPr lang="ru-RU" sz="2400" dirty="0" smtClean="0">
                <a:solidFill>
                  <a:srgbClr val="054D7D"/>
                </a:solidFill>
              </a:rPr>
              <a:t>120 км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Площадь поражения: 672 000 м</a:t>
            </a:r>
            <a:r>
              <a:rPr lang="ru-RU" sz="2400" baseline="30000" dirty="0">
                <a:solidFill>
                  <a:srgbClr val="054D7D"/>
                </a:solidFill>
              </a:rPr>
              <a:t>2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Время полного залпа: 40 сек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3912" y="1976140"/>
            <a:ext cx="7435202" cy="4937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582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+mn-lt"/>
              </a:rPr>
              <a:t>Тяжелая </a:t>
            </a:r>
            <a:r>
              <a:rPr lang="ru-RU" sz="4000" b="1" dirty="0">
                <a:latin typeface="+mn-lt"/>
              </a:rPr>
              <a:t>огнеметная система залпового огня ТОС-1А «Солнцепёк»  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rgbClr val="FF0000"/>
                </a:solidFill>
              </a:rPr>
              <a:t>Система ТОС-1А "Солнцепек" предназначена: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</a:t>
            </a:r>
            <a:r>
              <a:rPr lang="ru-RU" sz="2800" dirty="0">
                <a:solidFill>
                  <a:srgbClr val="054D7D"/>
                </a:solidFill>
              </a:rPr>
              <a:t>поддержки </a:t>
            </a:r>
            <a:r>
              <a:rPr lang="ru-RU" sz="2800" dirty="0" smtClean="0">
                <a:solidFill>
                  <a:srgbClr val="054D7D"/>
                </a:solidFill>
              </a:rPr>
              <a:t>пехоты </a:t>
            </a:r>
            <a:r>
              <a:rPr lang="ru-RU" sz="2800" dirty="0">
                <a:solidFill>
                  <a:srgbClr val="054D7D"/>
                </a:solidFill>
              </a:rPr>
              <a:t>и </a:t>
            </a:r>
            <a:r>
              <a:rPr lang="ru-RU" sz="2800" dirty="0" smtClean="0">
                <a:solidFill>
                  <a:srgbClr val="054D7D"/>
                </a:solidFill>
              </a:rPr>
              <a:t>танков;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>
                <a:solidFill>
                  <a:srgbClr val="054D7D"/>
                </a:solidFill>
              </a:rPr>
              <a:t>поражения открытых и закрытых огневых </a:t>
            </a:r>
            <a:r>
              <a:rPr lang="ru-RU" sz="2800" dirty="0" smtClean="0">
                <a:solidFill>
                  <a:srgbClr val="054D7D"/>
                </a:solidFill>
              </a:rPr>
              <a:t>позиций;</a:t>
            </a:r>
            <a:endParaRPr lang="ru-RU" sz="28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</a:t>
            </a:r>
            <a:r>
              <a:rPr lang="ru-RU" sz="2800" dirty="0">
                <a:solidFill>
                  <a:srgbClr val="054D7D"/>
                </a:solidFill>
              </a:rPr>
              <a:t>вывода из строя </a:t>
            </a:r>
            <a:r>
              <a:rPr lang="ru-RU" sz="2800" dirty="0" smtClean="0">
                <a:solidFill>
                  <a:srgbClr val="054D7D"/>
                </a:solidFill>
              </a:rPr>
              <a:t>живой </a:t>
            </a:r>
            <a:r>
              <a:rPr lang="ru-RU" sz="2800" dirty="0">
                <a:solidFill>
                  <a:srgbClr val="054D7D"/>
                </a:solidFill>
              </a:rPr>
              <a:t>силы противника, </a:t>
            </a:r>
            <a:r>
              <a:rPr lang="ru-RU" sz="2800" dirty="0" smtClean="0">
                <a:solidFill>
                  <a:srgbClr val="054D7D"/>
                </a:solidFill>
              </a:rPr>
              <a:t>артиллерийских </a:t>
            </a:r>
            <a:r>
              <a:rPr lang="ru-RU" sz="2800" dirty="0">
                <a:solidFill>
                  <a:srgbClr val="054D7D"/>
                </a:solidFill>
              </a:rPr>
              <a:t>и минометных </a:t>
            </a:r>
            <a:r>
              <a:rPr lang="ru-RU" sz="2800" dirty="0" smtClean="0">
                <a:solidFill>
                  <a:srgbClr val="054D7D"/>
                </a:solidFill>
              </a:rPr>
              <a:t>батарей;</a:t>
            </a:r>
            <a:endParaRPr lang="ru-RU" sz="28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</a:t>
            </a:r>
            <a:r>
              <a:rPr lang="ru-RU" sz="2800" dirty="0">
                <a:solidFill>
                  <a:srgbClr val="054D7D"/>
                </a:solidFill>
              </a:rPr>
              <a:t>вывод из строя легкобронированной техники и транспортных </a:t>
            </a:r>
            <a:r>
              <a:rPr lang="ru-RU" sz="2800" dirty="0" smtClean="0">
                <a:solidFill>
                  <a:srgbClr val="054D7D"/>
                </a:solidFill>
              </a:rPr>
              <a:t>средств.</a:t>
            </a:r>
            <a:endParaRPr lang="ru-RU" sz="2800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41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66" t="16799" r="5734" b="24402"/>
          <a:stretch/>
        </p:blipFill>
        <p:spPr>
          <a:xfrm>
            <a:off x="5386698" y="2796778"/>
            <a:ext cx="6638711" cy="387258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Тяжелая огнеметная система залпового огня ТОС-1А «Солнцепёк» 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Тактико-технические характеристики боевой машины ТОС-1А "Солнцепек</a:t>
            </a:r>
            <a:r>
              <a:rPr lang="ru-RU" sz="2400" b="1" dirty="0" smtClean="0">
                <a:solidFill>
                  <a:srgbClr val="FF0000"/>
                </a:solidFill>
              </a:rPr>
              <a:t>":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Экипаж: 3 человек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Масса: </a:t>
            </a:r>
            <a:r>
              <a:rPr lang="ru-RU" sz="2400" dirty="0" smtClean="0">
                <a:solidFill>
                  <a:srgbClr val="054D7D"/>
                </a:solidFill>
              </a:rPr>
              <a:t>46 </a:t>
            </a:r>
            <a:r>
              <a:rPr lang="ru-RU" sz="2400" dirty="0">
                <a:solidFill>
                  <a:srgbClr val="054D7D"/>
                </a:solidFill>
              </a:rPr>
              <a:t>000 </a:t>
            </a:r>
            <a:r>
              <a:rPr lang="ru-RU" sz="2400" dirty="0" smtClean="0">
                <a:solidFill>
                  <a:srgbClr val="054D7D"/>
                </a:solidFill>
              </a:rPr>
              <a:t>кг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Калибр: 220 мм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Длина</a:t>
            </a:r>
            <a:r>
              <a:rPr lang="ru-RU" sz="2400" dirty="0">
                <a:solidFill>
                  <a:srgbClr val="054D7D"/>
                </a:solidFill>
              </a:rPr>
              <a:t>: </a:t>
            </a:r>
            <a:r>
              <a:rPr lang="ru-RU" sz="2400" dirty="0" smtClean="0">
                <a:solidFill>
                  <a:srgbClr val="054D7D"/>
                </a:solidFill>
              </a:rPr>
              <a:t>7,0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Ш</a:t>
            </a:r>
            <a:r>
              <a:rPr lang="ru-RU" sz="2400" dirty="0" smtClean="0">
                <a:solidFill>
                  <a:srgbClr val="054D7D"/>
                </a:solidFill>
              </a:rPr>
              <a:t>ирина </a:t>
            </a:r>
            <a:r>
              <a:rPr lang="ru-RU" sz="2400" dirty="0">
                <a:solidFill>
                  <a:srgbClr val="054D7D"/>
                </a:solidFill>
              </a:rPr>
              <a:t>по съемным щиткам: </a:t>
            </a:r>
            <a:r>
              <a:rPr lang="ru-RU" sz="2400" dirty="0" smtClean="0">
                <a:solidFill>
                  <a:srgbClr val="054D7D"/>
                </a:solidFill>
              </a:rPr>
              <a:t>3,58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В</a:t>
            </a:r>
            <a:r>
              <a:rPr lang="ru-RU" sz="2400" dirty="0" smtClean="0">
                <a:solidFill>
                  <a:srgbClr val="054D7D"/>
                </a:solidFill>
              </a:rPr>
              <a:t>ысота</a:t>
            </a:r>
            <a:r>
              <a:rPr lang="ru-RU" sz="2400" dirty="0">
                <a:solidFill>
                  <a:srgbClr val="054D7D"/>
                </a:solidFill>
              </a:rPr>
              <a:t>: </a:t>
            </a:r>
            <a:r>
              <a:rPr lang="ru-RU" sz="2400" dirty="0" smtClean="0">
                <a:solidFill>
                  <a:srgbClr val="054D7D"/>
                </a:solidFill>
              </a:rPr>
              <a:t>3,05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Дальность стрельбы: от 600  до 6 000 </a:t>
            </a:r>
            <a:r>
              <a:rPr lang="ru-RU" sz="2400" dirty="0" smtClean="0">
                <a:solidFill>
                  <a:srgbClr val="054D7D"/>
                </a:solidFill>
              </a:rPr>
              <a:t>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Площадь поражения: 40 000 </a:t>
            </a:r>
            <a:r>
              <a:rPr lang="ru-RU" sz="2400" dirty="0" smtClean="0">
                <a:solidFill>
                  <a:srgbClr val="054D7D"/>
                </a:solidFill>
              </a:rPr>
              <a:t>м</a:t>
            </a:r>
            <a:r>
              <a:rPr lang="ru-RU" sz="2400" baseline="30000" dirty="0" smtClean="0">
                <a:solidFill>
                  <a:srgbClr val="054D7D"/>
                </a:solidFill>
              </a:rPr>
              <a:t>2 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Время полного залпа: 6 сек.</a:t>
            </a:r>
            <a:endParaRPr lang="ru-RU" sz="2400" dirty="0" smtClean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400" baseline="30000" dirty="0" smtClean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00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Тяжелая огнеметная система залпового огня ТОС-2 </a:t>
            </a:r>
            <a:r>
              <a:rPr lang="ru-RU" sz="4000" b="1" dirty="0" smtClean="0">
                <a:latin typeface="+mn-lt"/>
              </a:rPr>
              <a:t>«Тосочка»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rgbClr val="FF0000"/>
                </a:solidFill>
              </a:rPr>
              <a:t>ТОС-2 "</a:t>
            </a:r>
            <a:r>
              <a:rPr lang="ru-RU" sz="2800" b="1" dirty="0" smtClean="0">
                <a:solidFill>
                  <a:srgbClr val="FF0000"/>
                </a:solidFill>
              </a:rPr>
              <a:t>Тосочка" предназначена</a:t>
            </a:r>
            <a:r>
              <a:rPr lang="ru-RU" sz="2800" b="1" dirty="0">
                <a:solidFill>
                  <a:srgbClr val="FF0000"/>
                </a:solidFill>
              </a:rPr>
              <a:t>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</a:t>
            </a:r>
            <a:r>
              <a:rPr lang="ru-RU" sz="2800" dirty="0">
                <a:solidFill>
                  <a:srgbClr val="054D7D"/>
                </a:solidFill>
              </a:rPr>
              <a:t>вывода из строя легкобронированной </a:t>
            </a:r>
            <a:r>
              <a:rPr lang="ru-RU" sz="2800" dirty="0" smtClean="0">
                <a:solidFill>
                  <a:srgbClr val="054D7D"/>
                </a:solidFill>
              </a:rPr>
              <a:t>техники;</a:t>
            </a:r>
            <a:endParaRPr lang="ru-RU" sz="28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</a:t>
            </a:r>
            <a:r>
              <a:rPr lang="ru-RU" sz="2800" dirty="0">
                <a:solidFill>
                  <a:srgbClr val="054D7D"/>
                </a:solidFill>
              </a:rPr>
              <a:t>уничтожения живой силы </a:t>
            </a:r>
            <a:r>
              <a:rPr lang="ru-RU" sz="2800" dirty="0" smtClean="0">
                <a:solidFill>
                  <a:srgbClr val="054D7D"/>
                </a:solidFill>
              </a:rPr>
              <a:t>противника;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054D7D"/>
                </a:solidFill>
              </a:rPr>
              <a:t>для </a:t>
            </a:r>
            <a:r>
              <a:rPr lang="ru-RU" sz="2800" dirty="0">
                <a:solidFill>
                  <a:srgbClr val="054D7D"/>
                </a:solidFill>
              </a:rPr>
              <a:t>поджога, зачистки зданий, бункеров и полевых </a:t>
            </a:r>
            <a:r>
              <a:rPr lang="ru-RU" sz="2800" dirty="0" smtClean="0">
                <a:solidFill>
                  <a:srgbClr val="054D7D"/>
                </a:solidFill>
              </a:rPr>
              <a:t>укреплений.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endParaRPr lang="ru-RU" sz="2800" dirty="0" smtClean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54D7D"/>
                </a:solidFill>
              </a:rPr>
              <a:t>ТОС-2 "Тосочка" </a:t>
            </a:r>
            <a:r>
              <a:rPr lang="ru-RU" sz="2800" dirty="0" smtClean="0">
                <a:solidFill>
                  <a:srgbClr val="054D7D"/>
                </a:solidFill>
              </a:rPr>
              <a:t>оснащена совершенной навигационной системой </a:t>
            </a:r>
            <a:r>
              <a:rPr lang="ru-RU" sz="2800" dirty="0">
                <a:solidFill>
                  <a:srgbClr val="054D7D"/>
                </a:solidFill>
              </a:rPr>
              <a:t>с корректировкой по спутниковым </a:t>
            </a:r>
            <a:r>
              <a:rPr lang="ru-RU" sz="2800" dirty="0" smtClean="0">
                <a:solidFill>
                  <a:srgbClr val="054D7D"/>
                </a:solidFill>
              </a:rPr>
              <a:t>сигналам и </a:t>
            </a:r>
            <a:r>
              <a:rPr lang="ru-RU" sz="2800" dirty="0">
                <a:solidFill>
                  <a:srgbClr val="054D7D"/>
                </a:solidFill>
              </a:rPr>
              <a:t>способна выполнять все действия полностью в автоматическом режиме.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endParaRPr lang="ru-RU" sz="2800" baseline="30000" dirty="0" smtClean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55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Тяжелая огнеметная система залпового огня ТОС-2 «Тосочка»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Тактико-технические характеристики </a:t>
            </a:r>
            <a:r>
              <a:rPr lang="ru-RU" sz="2400" b="1" dirty="0" smtClean="0">
                <a:solidFill>
                  <a:srgbClr val="FF0000"/>
                </a:solidFill>
              </a:rPr>
              <a:t>ТОС-2 «Тосочка":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Экипаж: </a:t>
            </a:r>
            <a:r>
              <a:rPr lang="ru-RU" sz="2400" dirty="0" smtClean="0">
                <a:solidFill>
                  <a:srgbClr val="054D7D"/>
                </a:solidFill>
              </a:rPr>
              <a:t>5 </a:t>
            </a:r>
            <a:r>
              <a:rPr lang="ru-RU" sz="2400" dirty="0">
                <a:solidFill>
                  <a:srgbClr val="054D7D"/>
                </a:solidFill>
              </a:rPr>
              <a:t>человек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Масса: </a:t>
            </a:r>
            <a:r>
              <a:rPr lang="ru-RU" sz="2400" dirty="0" smtClean="0">
                <a:solidFill>
                  <a:srgbClr val="054D7D"/>
                </a:solidFill>
              </a:rPr>
              <a:t>20 </a:t>
            </a:r>
            <a:r>
              <a:rPr lang="ru-RU" sz="2400" dirty="0">
                <a:solidFill>
                  <a:srgbClr val="054D7D"/>
                </a:solidFill>
              </a:rPr>
              <a:t>000 </a:t>
            </a:r>
            <a:r>
              <a:rPr lang="ru-RU" sz="2400" dirty="0" smtClean="0">
                <a:solidFill>
                  <a:srgbClr val="054D7D"/>
                </a:solidFill>
              </a:rPr>
              <a:t>кг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Калибр: 220 мм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Длина</a:t>
            </a:r>
            <a:r>
              <a:rPr lang="ru-RU" sz="2400" dirty="0">
                <a:solidFill>
                  <a:srgbClr val="054D7D"/>
                </a:solidFill>
              </a:rPr>
              <a:t>: </a:t>
            </a:r>
            <a:r>
              <a:rPr lang="ru-RU" sz="2400" dirty="0" smtClean="0">
                <a:solidFill>
                  <a:srgbClr val="054D7D"/>
                </a:solidFill>
              </a:rPr>
              <a:t>10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Ширина: 2,5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В</a:t>
            </a:r>
            <a:r>
              <a:rPr lang="ru-RU" sz="2400" dirty="0" smtClean="0">
                <a:solidFill>
                  <a:srgbClr val="054D7D"/>
                </a:solidFill>
              </a:rPr>
              <a:t>ысота</a:t>
            </a:r>
            <a:r>
              <a:rPr lang="ru-RU" sz="2400" dirty="0">
                <a:solidFill>
                  <a:srgbClr val="054D7D"/>
                </a:solidFill>
              </a:rPr>
              <a:t>: </a:t>
            </a:r>
            <a:r>
              <a:rPr lang="ru-RU" sz="2400" dirty="0" smtClean="0">
                <a:solidFill>
                  <a:srgbClr val="054D7D"/>
                </a:solidFill>
              </a:rPr>
              <a:t>3,5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Шасси: Урал-63704-0010</a:t>
            </a:r>
            <a:endParaRPr lang="ru-RU" sz="2400" dirty="0" smtClean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Дальность стрельбы: до 14 </a:t>
            </a:r>
            <a:r>
              <a:rPr lang="ru-RU" sz="2400" dirty="0" smtClean="0">
                <a:solidFill>
                  <a:srgbClr val="054D7D"/>
                </a:solidFill>
              </a:rPr>
              <a:t>км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Площадь </a:t>
            </a:r>
            <a:r>
              <a:rPr lang="ru-RU" sz="2400" dirty="0">
                <a:solidFill>
                  <a:srgbClr val="054D7D"/>
                </a:solidFill>
              </a:rPr>
              <a:t>поражения: </a:t>
            </a:r>
            <a:r>
              <a:rPr lang="ru-RU" sz="2400" dirty="0" smtClean="0">
                <a:solidFill>
                  <a:srgbClr val="054D7D"/>
                </a:solidFill>
              </a:rPr>
              <a:t>60 </a:t>
            </a:r>
            <a:r>
              <a:rPr lang="ru-RU" sz="2400" dirty="0">
                <a:solidFill>
                  <a:srgbClr val="054D7D"/>
                </a:solidFill>
              </a:rPr>
              <a:t>000 м</a:t>
            </a:r>
            <a:r>
              <a:rPr lang="ru-RU" sz="2400" baseline="30000" dirty="0" smtClean="0">
                <a:solidFill>
                  <a:srgbClr val="054D7D"/>
                </a:solidFill>
              </a:rPr>
              <a:t>2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126"/>
          <a:stretch/>
        </p:blipFill>
        <p:spPr>
          <a:xfrm>
            <a:off x="4439816" y="1916832"/>
            <a:ext cx="8250834" cy="4776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13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latin typeface="+mn-lt"/>
              </a:rPr>
              <a:t>203-мм самоходная  тяжелая артиллерийская установка 2С7М «Малка»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САУ </a:t>
            </a:r>
            <a:r>
              <a:rPr lang="ru-RU" sz="2400" b="1" dirty="0" smtClean="0">
                <a:solidFill>
                  <a:srgbClr val="FF0000"/>
                </a:solidFill>
              </a:rPr>
              <a:t>2С7М </a:t>
            </a:r>
            <a:r>
              <a:rPr lang="ru-RU" sz="2400" b="1" dirty="0">
                <a:solidFill>
                  <a:srgbClr val="FF0000"/>
                </a:solidFill>
              </a:rPr>
              <a:t>«Малка</a:t>
            </a:r>
            <a:r>
              <a:rPr lang="ru-RU" sz="2400" b="1" dirty="0" smtClean="0">
                <a:solidFill>
                  <a:srgbClr val="FF0000"/>
                </a:solidFill>
              </a:rPr>
              <a:t>» </a:t>
            </a:r>
            <a:r>
              <a:rPr lang="ru-RU" sz="2400" b="1" dirty="0">
                <a:solidFill>
                  <a:srgbClr val="FF0000"/>
                </a:solidFill>
              </a:rPr>
              <a:t>предназначена: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разрушения бетонных, железобетонных и земляных </a:t>
            </a:r>
            <a:r>
              <a:rPr lang="ru-RU" sz="2400" dirty="0" smtClean="0">
                <a:solidFill>
                  <a:srgbClr val="054D7D"/>
                </a:solidFill>
              </a:rPr>
              <a:t>укреплений;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уничтожения дальнобойной артиллерии, установок тактических ракет и другие средства доставки ядерных </a:t>
            </a:r>
            <a:r>
              <a:rPr lang="ru-RU" sz="2400" dirty="0" smtClean="0">
                <a:solidFill>
                  <a:srgbClr val="054D7D"/>
                </a:solidFill>
              </a:rPr>
              <a:t>зарядов;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подавления артиллерии, минометов и техники </a:t>
            </a:r>
            <a:r>
              <a:rPr lang="ru-RU" sz="2400" dirty="0" smtClean="0">
                <a:solidFill>
                  <a:srgbClr val="054D7D"/>
                </a:solidFill>
              </a:rPr>
              <a:t>противника;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уничтожения пунктов управления войск и живой силы </a:t>
            </a:r>
            <a:r>
              <a:rPr lang="ru-RU" sz="2400" dirty="0" smtClean="0">
                <a:solidFill>
                  <a:srgbClr val="054D7D"/>
                </a:solidFill>
              </a:rPr>
              <a:t>противника.</a:t>
            </a:r>
            <a:endParaRPr lang="ru-RU" sz="2400" baseline="30000" dirty="0" smtClean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3512" y="4776833"/>
            <a:ext cx="8496944" cy="2010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352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Боевая машина пехоты БМП-2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3145" y="1988840"/>
            <a:ext cx="5591175" cy="3562350"/>
          </a:xfrm>
          <a:prstGeom prst="rect">
            <a:avLst/>
          </a:prstGeom>
        </p:spPr>
      </p:pic>
      <p:sp>
        <p:nvSpPr>
          <p:cNvPr id="10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Тактико-технические характеристики БМП-2: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054D7D"/>
                </a:solidFill>
              </a:rPr>
              <a:t>Экипаж:</a:t>
            </a:r>
            <a:r>
              <a:rPr lang="ru-RU" dirty="0">
                <a:solidFill>
                  <a:srgbClr val="054D7D"/>
                </a:solidFill>
              </a:rPr>
              <a:t> 3 человека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54D7D"/>
                </a:solidFill>
              </a:rPr>
              <a:t>Десант:</a:t>
            </a:r>
            <a:r>
              <a:rPr lang="ru-RU" dirty="0">
                <a:solidFill>
                  <a:srgbClr val="054D7D"/>
                </a:solidFill>
              </a:rPr>
              <a:t> 7 человек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54D7D"/>
                </a:solidFill>
              </a:rPr>
              <a:t>Масса: </a:t>
            </a:r>
            <a:r>
              <a:rPr lang="ru-RU" dirty="0">
                <a:solidFill>
                  <a:srgbClr val="054D7D"/>
                </a:solidFill>
              </a:rPr>
              <a:t>14000 кг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54D7D"/>
                </a:solidFill>
              </a:rPr>
              <a:t>Длина: </a:t>
            </a:r>
            <a:r>
              <a:rPr lang="ru-RU" dirty="0">
                <a:solidFill>
                  <a:srgbClr val="054D7D"/>
                </a:solidFill>
              </a:rPr>
              <a:t>6,7 м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54D7D"/>
                </a:solidFill>
              </a:rPr>
              <a:t>Ширина:</a:t>
            </a:r>
            <a:r>
              <a:rPr lang="ru-RU" dirty="0">
                <a:solidFill>
                  <a:srgbClr val="054D7D"/>
                </a:solidFill>
              </a:rPr>
              <a:t> 3,1 м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54D7D"/>
                </a:solidFill>
              </a:rPr>
              <a:t>Высота:</a:t>
            </a:r>
            <a:r>
              <a:rPr lang="ru-RU" dirty="0">
                <a:solidFill>
                  <a:srgbClr val="054D7D"/>
                </a:solidFill>
              </a:rPr>
              <a:t> 2,2 м (с ПТУР)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54D7D"/>
                </a:solidFill>
              </a:rPr>
              <a:t>Дальность </a:t>
            </a:r>
            <a:r>
              <a:rPr lang="ru-RU" b="1" dirty="0">
                <a:solidFill>
                  <a:srgbClr val="054D7D"/>
                </a:solidFill>
              </a:rPr>
              <a:t>хода:</a:t>
            </a:r>
            <a:r>
              <a:rPr lang="ru-RU" dirty="0">
                <a:solidFill>
                  <a:srgbClr val="054D7D"/>
                </a:solidFill>
              </a:rPr>
              <a:t> 600 км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54D7D"/>
                </a:solidFill>
              </a:rPr>
              <a:t>Дальность </a:t>
            </a:r>
            <a:r>
              <a:rPr lang="ru-RU" b="1" dirty="0">
                <a:solidFill>
                  <a:srgbClr val="054D7D"/>
                </a:solidFill>
              </a:rPr>
              <a:t>стрельбы по наземным целям:</a:t>
            </a:r>
            <a:r>
              <a:rPr lang="ru-RU" dirty="0">
                <a:solidFill>
                  <a:srgbClr val="054D7D"/>
                </a:solidFill>
              </a:rPr>
              <a:t> до 4 000 м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54D7D"/>
                </a:solidFill>
              </a:rPr>
              <a:t>Дальность стрельбы по воздушным целям:</a:t>
            </a:r>
            <a:r>
              <a:rPr lang="ru-RU" dirty="0">
                <a:solidFill>
                  <a:srgbClr val="054D7D"/>
                </a:solidFill>
              </a:rPr>
              <a:t> до</a:t>
            </a:r>
            <a:r>
              <a:rPr lang="ru-RU" b="1" dirty="0">
                <a:solidFill>
                  <a:srgbClr val="054D7D"/>
                </a:solidFill>
              </a:rPr>
              <a:t> </a:t>
            </a:r>
            <a:r>
              <a:rPr lang="ru-RU" dirty="0">
                <a:solidFill>
                  <a:srgbClr val="054D7D"/>
                </a:solidFill>
              </a:rPr>
              <a:t>2 500 м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54D7D"/>
                </a:solidFill>
              </a:rPr>
              <a:t>Максимальная скорость по шоссе:</a:t>
            </a:r>
            <a:r>
              <a:rPr lang="ru-RU" dirty="0">
                <a:solidFill>
                  <a:srgbClr val="054D7D"/>
                </a:solidFill>
              </a:rPr>
              <a:t> 65 км/ч,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54D7D"/>
                </a:solidFill>
              </a:rPr>
              <a:t>Максимальная скорость по шоссе по воде:</a:t>
            </a:r>
            <a:r>
              <a:rPr lang="ru-RU" dirty="0">
                <a:solidFill>
                  <a:srgbClr val="054D7D"/>
                </a:solidFill>
              </a:rPr>
              <a:t> 7 </a:t>
            </a:r>
            <a:r>
              <a:rPr lang="ru-RU" dirty="0" smtClean="0">
                <a:solidFill>
                  <a:srgbClr val="054D7D"/>
                </a:solidFill>
              </a:rPr>
              <a:t>км/ч</a:t>
            </a:r>
          </a:p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Основное вооружение </a:t>
            </a:r>
            <a:r>
              <a:rPr lang="ru-RU" b="1" dirty="0" smtClean="0">
                <a:solidFill>
                  <a:srgbClr val="FF0000"/>
                </a:solidFill>
              </a:rPr>
              <a:t>БМП-2:</a:t>
            </a:r>
          </a:p>
          <a:p>
            <a:r>
              <a:rPr lang="ru-RU" dirty="0" smtClean="0">
                <a:solidFill>
                  <a:srgbClr val="054D7D"/>
                </a:solidFill>
              </a:rPr>
              <a:t>30-мм автоматическая пушка 2А42 с боекомплектом 500 снарядов</a:t>
            </a:r>
          </a:p>
          <a:p>
            <a:r>
              <a:rPr lang="ru-RU" dirty="0" smtClean="0">
                <a:solidFill>
                  <a:srgbClr val="054D7D"/>
                </a:solidFill>
              </a:rPr>
              <a:t>спаренный </a:t>
            </a:r>
            <a:r>
              <a:rPr lang="ru-RU" dirty="0">
                <a:solidFill>
                  <a:srgbClr val="054D7D"/>
                </a:solidFill>
              </a:rPr>
              <a:t>с пушкой 7,62-мм пулемет ПКТ с боекомплектом 2 000 патронов</a:t>
            </a:r>
          </a:p>
          <a:p>
            <a:r>
              <a:rPr lang="ru-RU" dirty="0" smtClean="0">
                <a:solidFill>
                  <a:srgbClr val="054D7D"/>
                </a:solidFill>
              </a:rPr>
              <a:t>ПТУР </a:t>
            </a:r>
            <a:r>
              <a:rPr lang="ru-RU" dirty="0">
                <a:solidFill>
                  <a:srgbClr val="054D7D"/>
                </a:solidFill>
              </a:rPr>
              <a:t>9К14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8942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2951" y="2260122"/>
            <a:ext cx="5701369" cy="459787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latin typeface="+mn-lt"/>
              </a:rPr>
              <a:t>203-мм самоходная  тяжелая артиллерийская установка 2С7М «Малка»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Тактико-технические характеристики САУ 2С7М «Малка</a:t>
            </a:r>
            <a:r>
              <a:rPr lang="ru-RU" sz="2400" b="1" dirty="0" smtClean="0">
                <a:solidFill>
                  <a:srgbClr val="FF0000"/>
                </a:solidFill>
              </a:rPr>
              <a:t>»: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Боевая </a:t>
            </a:r>
            <a:r>
              <a:rPr lang="ru-RU" sz="2400" dirty="0">
                <a:solidFill>
                  <a:srgbClr val="054D7D"/>
                </a:solidFill>
              </a:rPr>
              <a:t>масса – 46,5 т;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Экипаж </a:t>
            </a:r>
            <a:r>
              <a:rPr lang="ru-RU" sz="2400" dirty="0">
                <a:solidFill>
                  <a:srgbClr val="054D7D"/>
                </a:solidFill>
              </a:rPr>
              <a:t>– 6 чел.;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Максимальная </a:t>
            </a:r>
            <a:r>
              <a:rPr lang="ru-RU" sz="2400" dirty="0">
                <a:solidFill>
                  <a:srgbClr val="054D7D"/>
                </a:solidFill>
              </a:rPr>
              <a:t>масса снаряда – 110 кг;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К</a:t>
            </a:r>
            <a:r>
              <a:rPr lang="ru-RU" sz="2400" dirty="0" smtClean="0">
                <a:solidFill>
                  <a:srgbClr val="054D7D"/>
                </a:solidFill>
              </a:rPr>
              <a:t>алибр </a:t>
            </a:r>
            <a:r>
              <a:rPr lang="ru-RU" sz="2400" dirty="0">
                <a:solidFill>
                  <a:srgbClr val="054D7D"/>
                </a:solidFill>
              </a:rPr>
              <a:t>– 203 мм;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Возимый </a:t>
            </a:r>
            <a:r>
              <a:rPr lang="ru-RU" sz="2400" dirty="0">
                <a:solidFill>
                  <a:srgbClr val="054D7D"/>
                </a:solidFill>
              </a:rPr>
              <a:t>боезапас – 8 выстр.;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Скорострельность </a:t>
            </a:r>
            <a:r>
              <a:rPr lang="ru-RU" sz="2400" dirty="0">
                <a:solidFill>
                  <a:srgbClr val="054D7D"/>
                </a:solidFill>
              </a:rPr>
              <a:t>– 2,5 выстр./мин;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Время </a:t>
            </a:r>
            <a:r>
              <a:rPr lang="ru-RU" sz="2400" dirty="0">
                <a:solidFill>
                  <a:srgbClr val="054D7D"/>
                </a:solidFill>
              </a:rPr>
              <a:t>перевода в боевое положение – 7 </a:t>
            </a:r>
            <a:r>
              <a:rPr lang="ru-RU" sz="2400" dirty="0" smtClean="0">
                <a:solidFill>
                  <a:srgbClr val="054D7D"/>
                </a:solidFill>
              </a:rPr>
              <a:t>мин;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Дальность стрельбы: до 47,5 км  </a:t>
            </a:r>
            <a:endParaRPr lang="ru-RU" sz="2400" baseline="30000" dirty="0" smtClean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5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152-мм самоходная артиллерийская установка 2С35 «Коалиция-СВ»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САУ "Коалиция-СВ" предназначена: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уничтожения тактических ядерных средств, танков, артиллерийских и минометных </a:t>
            </a:r>
            <a:r>
              <a:rPr lang="ru-RU" sz="2400" dirty="0" smtClean="0">
                <a:solidFill>
                  <a:srgbClr val="054D7D"/>
                </a:solidFill>
              </a:rPr>
              <a:t>батарей;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уничтожения живой силы </a:t>
            </a:r>
            <a:r>
              <a:rPr lang="ru-RU" sz="2400" dirty="0" smtClean="0">
                <a:solidFill>
                  <a:srgbClr val="054D7D"/>
                </a:solidFill>
              </a:rPr>
              <a:t>противника;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уничтожения средств противовоздушной и противолокационной обороны </a:t>
            </a:r>
            <a:r>
              <a:rPr lang="ru-RU" sz="2400" dirty="0" smtClean="0">
                <a:solidFill>
                  <a:srgbClr val="054D7D"/>
                </a:solidFill>
              </a:rPr>
              <a:t>противника;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уничтожения пунктов управления и штабов </a:t>
            </a:r>
            <a:r>
              <a:rPr lang="ru-RU" sz="2400" dirty="0" smtClean="0">
                <a:solidFill>
                  <a:srgbClr val="054D7D"/>
                </a:solidFill>
              </a:rPr>
              <a:t>противника;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разрушения полевых фортификационных сооружений и препятствования манёврам резервов противника в глубине его обороны. </a:t>
            </a:r>
            <a:endParaRPr lang="ru-RU" sz="2400" baseline="30000" dirty="0" smtClean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34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152-мм самоходная артиллерийская установка 2С35 «Коалиция-СВ»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40060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Тактико-технические характеристики САУ "Коалиция-СВ":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Экипаж: 3 человек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Боевая масса: 48 000 кг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Возимый </a:t>
            </a:r>
            <a:r>
              <a:rPr lang="ru-RU" sz="2400" dirty="0">
                <a:solidFill>
                  <a:srgbClr val="054D7D"/>
                </a:solidFill>
              </a:rPr>
              <a:t>боезапас: до 70 выстрелов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Максимальная дальность стрельбы </a:t>
            </a:r>
            <a:r>
              <a:rPr lang="ru-RU" sz="2400" dirty="0" smtClean="0">
                <a:solidFill>
                  <a:srgbClr val="054D7D"/>
                </a:solidFill>
              </a:rPr>
              <a:t>ОФС: </a:t>
            </a:r>
            <a:r>
              <a:rPr lang="ru-RU" sz="2400" dirty="0">
                <a:solidFill>
                  <a:srgbClr val="054D7D"/>
                </a:solidFill>
              </a:rPr>
              <a:t>40 км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Максимальная </a:t>
            </a:r>
            <a:r>
              <a:rPr lang="ru-RU" sz="2400" dirty="0">
                <a:solidFill>
                  <a:srgbClr val="054D7D"/>
                </a:solidFill>
              </a:rPr>
              <a:t>дальность стрельбы УАС: 70 км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Боевая скорострельность: до 16 выстр./мин </a:t>
            </a:r>
            <a:endParaRPr lang="ru-RU" sz="2400" dirty="0" smtClean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Вооружение </a:t>
            </a:r>
            <a:r>
              <a:rPr lang="ru-RU" sz="2400" b="1" dirty="0">
                <a:solidFill>
                  <a:srgbClr val="FF0000"/>
                </a:solidFill>
              </a:rPr>
              <a:t>САУ "Коалиция-СВ":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>
                <a:solidFill>
                  <a:srgbClr val="054D7D"/>
                </a:solidFill>
              </a:rPr>
              <a:t>152-мм нарезное орудие 2А88 </a:t>
            </a:r>
            <a:endParaRPr lang="ru-RU" sz="2400" dirty="0" smtClean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12,7-мм пулемёт КОРД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99856" y="2101817"/>
            <a:ext cx="7753343" cy="5174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208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8008" y="4413765"/>
            <a:ext cx="5832648" cy="225559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152-мм </a:t>
            </a:r>
            <a:r>
              <a:rPr lang="ru-RU" sz="4000" b="1" dirty="0" smtClean="0">
                <a:latin typeface="+mn-lt"/>
              </a:rPr>
              <a:t>самоходное артиллерийское орудие </a:t>
            </a:r>
            <a:r>
              <a:rPr lang="ru-RU" sz="4000" b="1" dirty="0">
                <a:latin typeface="+mn-lt"/>
              </a:rPr>
              <a:t>2С43 </a:t>
            </a:r>
            <a:r>
              <a:rPr lang="ru-RU" sz="4000" b="1" dirty="0" smtClean="0">
                <a:latin typeface="+mn-lt"/>
              </a:rPr>
              <a:t>«Мальва»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40060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САО </a:t>
            </a:r>
            <a:r>
              <a:rPr lang="ru-RU" sz="2400" b="1" dirty="0" smtClean="0">
                <a:solidFill>
                  <a:srgbClr val="FF0000"/>
                </a:solidFill>
              </a:rPr>
              <a:t>«Мальва» предназначено</a:t>
            </a:r>
            <a:r>
              <a:rPr lang="ru-RU" sz="2400" b="1" dirty="0">
                <a:solidFill>
                  <a:srgbClr val="FF0000"/>
                </a:solidFill>
              </a:rPr>
              <a:t>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поражения тактических ядерных и обычных вооружений </a:t>
            </a:r>
            <a:r>
              <a:rPr lang="ru-RU" sz="2400" dirty="0" smtClean="0">
                <a:solidFill>
                  <a:srgbClr val="054D7D"/>
                </a:solidFill>
              </a:rPr>
              <a:t>противника;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нанесения ударов по артиллерийским батареям, средствам ПВО, командным </a:t>
            </a:r>
            <a:r>
              <a:rPr lang="ru-RU" sz="2400" dirty="0" smtClean="0">
                <a:solidFill>
                  <a:srgbClr val="054D7D"/>
                </a:solidFill>
              </a:rPr>
              <a:t>пунктам;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уничтожения колонн бронетехники и живой силы </a:t>
            </a:r>
            <a:r>
              <a:rPr lang="ru-RU" sz="2400" dirty="0" smtClean="0">
                <a:solidFill>
                  <a:srgbClr val="054D7D"/>
                </a:solidFill>
              </a:rPr>
              <a:t>неприятеля.</a:t>
            </a:r>
            <a:endParaRPr lang="ru-RU" sz="2400" dirty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САО </a:t>
            </a:r>
            <a:r>
              <a:rPr lang="ru-RU" sz="2400" dirty="0">
                <a:solidFill>
                  <a:srgbClr val="054D7D"/>
                </a:solidFill>
              </a:rPr>
              <a:t>"Мальва" построено на базе </a:t>
            </a:r>
            <a:r>
              <a:rPr lang="ru-RU" sz="2400" dirty="0" smtClean="0">
                <a:solidFill>
                  <a:srgbClr val="054D7D"/>
                </a:solidFill>
              </a:rPr>
              <a:t>четырехосного                                                                     </a:t>
            </a:r>
            <a:r>
              <a:rPr lang="ru-RU" sz="2400" dirty="0">
                <a:solidFill>
                  <a:srgbClr val="054D7D"/>
                </a:solidFill>
              </a:rPr>
              <a:t>полноприводного автомобиля высокой </a:t>
            </a:r>
            <a:r>
              <a:rPr lang="ru-RU" sz="2400" dirty="0" smtClean="0">
                <a:solidFill>
                  <a:srgbClr val="054D7D"/>
                </a:solidFill>
              </a:rPr>
              <a:t>                                                                           грузоподъемности </a:t>
            </a:r>
            <a:r>
              <a:rPr lang="ru-RU" sz="2400" dirty="0">
                <a:solidFill>
                  <a:srgbClr val="054D7D"/>
                </a:solidFill>
              </a:rPr>
              <a:t>БАЗ-6610-027 "Вощина".</a:t>
            </a:r>
            <a:endParaRPr lang="ru-RU" sz="2400" dirty="0" smtClean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494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152-мм самоходная артиллерийская установка 2С43 </a:t>
            </a:r>
            <a:r>
              <a:rPr lang="ru-RU" sz="4000" b="1" dirty="0" smtClean="0">
                <a:latin typeface="+mn-lt"/>
              </a:rPr>
              <a:t>«Мальва»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40060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Тактико-технические характеристики САО "Мальва":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Боевой расчет: 5 человек 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Калибр орудия: 152 мм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Масса: 32 000 кг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Скорострельность</a:t>
            </a:r>
            <a:r>
              <a:rPr lang="ru-RU" sz="2400" dirty="0">
                <a:solidFill>
                  <a:srgbClr val="054D7D"/>
                </a:solidFill>
              </a:rPr>
              <a:t>: до 7 выстр./мин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Максимальная дальность </a:t>
            </a:r>
            <a:r>
              <a:rPr lang="ru-RU" sz="2400" dirty="0" smtClean="0">
                <a:solidFill>
                  <a:srgbClr val="054D7D"/>
                </a:solidFill>
              </a:rPr>
              <a:t>стрельбы: </a:t>
            </a:r>
            <a:r>
              <a:rPr lang="ru-RU" sz="2400" dirty="0">
                <a:solidFill>
                  <a:srgbClr val="054D7D"/>
                </a:solidFill>
              </a:rPr>
              <a:t>24 км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Скорость на шоссе: до 80 км/ч</a:t>
            </a:r>
            <a:endParaRPr lang="ru-RU" sz="2400" dirty="0" smtClean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5840" y="2042328"/>
            <a:ext cx="7536160" cy="4978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59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120-мм самоходная артиллерийско-минометная установка 2С31 «Вена»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40060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2С31 </a:t>
            </a:r>
            <a:r>
              <a:rPr lang="ru-RU" sz="2400" b="1" dirty="0">
                <a:solidFill>
                  <a:srgbClr val="FF0000"/>
                </a:solidFill>
              </a:rPr>
              <a:t>«Вена» предназначена: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подавления живой силы и огневых средств </a:t>
            </a:r>
            <a:r>
              <a:rPr lang="ru-RU" sz="2400" dirty="0" smtClean="0">
                <a:solidFill>
                  <a:srgbClr val="054D7D"/>
                </a:solidFill>
              </a:rPr>
              <a:t>противника;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подавления и уничтожения артиллерийских и минометных батарей, ракетных установок, бронированных </a:t>
            </a:r>
            <a:r>
              <a:rPr lang="ru-RU" sz="2400" dirty="0" smtClean="0">
                <a:solidFill>
                  <a:srgbClr val="054D7D"/>
                </a:solidFill>
              </a:rPr>
              <a:t>целей;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уничтожения пунктов управления и штабов </a:t>
            </a:r>
            <a:r>
              <a:rPr lang="ru-RU" sz="2400" dirty="0" smtClean="0">
                <a:solidFill>
                  <a:srgbClr val="054D7D"/>
                </a:solidFill>
              </a:rPr>
              <a:t>противника.</a:t>
            </a:r>
            <a:endParaRPr lang="ru-RU" sz="2400" dirty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2С31 </a:t>
            </a:r>
            <a:r>
              <a:rPr lang="ru-RU" sz="2400" b="1" dirty="0">
                <a:solidFill>
                  <a:srgbClr val="FF0000"/>
                </a:solidFill>
              </a:rPr>
              <a:t>«Вена» способна: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автоматически </a:t>
            </a:r>
            <a:r>
              <a:rPr lang="ru-RU" sz="2400" dirty="0">
                <a:solidFill>
                  <a:srgbClr val="054D7D"/>
                </a:solidFill>
              </a:rPr>
              <a:t>корректировать свой огонь по результатам засечки </a:t>
            </a:r>
            <a:r>
              <a:rPr lang="ru-RU" sz="2400" dirty="0" smtClean="0">
                <a:solidFill>
                  <a:srgbClr val="054D7D"/>
                </a:solidFill>
              </a:rPr>
              <a:t>разрывов;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самостоятельно </a:t>
            </a:r>
            <a:r>
              <a:rPr lang="ru-RU" sz="2400" dirty="0">
                <a:solidFill>
                  <a:srgbClr val="054D7D"/>
                </a:solidFill>
              </a:rPr>
              <a:t>осуществлять разведку целей днём и </a:t>
            </a:r>
            <a:r>
              <a:rPr lang="ru-RU" sz="2400" dirty="0" smtClean="0">
                <a:solidFill>
                  <a:srgbClr val="054D7D"/>
                </a:solidFill>
              </a:rPr>
              <a:t>ночью;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вести </a:t>
            </a:r>
            <a:r>
              <a:rPr lang="ru-RU" sz="2400" dirty="0">
                <a:solidFill>
                  <a:srgbClr val="054D7D"/>
                </a:solidFill>
              </a:rPr>
              <a:t>прицельный огонь с закрытых позиций и прямой наводкой без предварительной подготовки огневой </a:t>
            </a:r>
            <a:r>
              <a:rPr lang="ru-RU" sz="2400" dirty="0" smtClean="0">
                <a:solidFill>
                  <a:srgbClr val="054D7D"/>
                </a:solidFill>
              </a:rPr>
              <a:t>позиции.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24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120-мм самоходная артиллерийско-минометная установка 2С31 «Вена»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91344" y="1873486"/>
            <a:ext cx="11617291" cy="540060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Тактико-технические характеристики 2С31 "Вена":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Экипаж: 4 чел.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Калибр орудия: 120 мм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Дальность стрельбы активно-реактивными снарядами: до </a:t>
            </a:r>
            <a:r>
              <a:rPr lang="ru-RU" sz="2400" dirty="0">
                <a:solidFill>
                  <a:srgbClr val="054D7D"/>
                </a:solidFill>
              </a:rPr>
              <a:t>14 км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Максимальная </a:t>
            </a:r>
            <a:r>
              <a:rPr lang="ru-RU" sz="2400" dirty="0">
                <a:solidFill>
                  <a:srgbClr val="054D7D"/>
                </a:solidFill>
              </a:rPr>
              <a:t>дальность стрельбы снарядами: 10 км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Максимальная </a:t>
            </a:r>
            <a:r>
              <a:rPr lang="ru-RU" sz="2400" dirty="0">
                <a:solidFill>
                  <a:srgbClr val="054D7D"/>
                </a:solidFill>
              </a:rPr>
              <a:t>дальность стрельбы минами: 7 </a:t>
            </a:r>
            <a:r>
              <a:rPr lang="ru-RU" sz="2400" dirty="0" smtClean="0">
                <a:solidFill>
                  <a:srgbClr val="054D7D"/>
                </a:solidFill>
              </a:rPr>
              <a:t>км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Вооружение 2С31 "Вена":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120-мм </a:t>
            </a:r>
            <a:r>
              <a:rPr lang="ru-RU" sz="2400" dirty="0">
                <a:solidFill>
                  <a:srgbClr val="054D7D"/>
                </a:solidFill>
              </a:rPr>
              <a:t>нарезная полуавтоматическая </a:t>
            </a:r>
            <a:endParaRPr lang="ru-RU" sz="2400" dirty="0" smtClean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пушка-гаубица-миномет </a:t>
            </a:r>
            <a:r>
              <a:rPr lang="ru-RU" sz="2400" dirty="0">
                <a:solidFill>
                  <a:srgbClr val="054D7D"/>
                </a:solidFill>
              </a:rPr>
              <a:t>2А80 </a:t>
            </a:r>
            <a:endParaRPr lang="ru-RU" sz="2400" dirty="0" smtClean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7,62-мм </a:t>
            </a:r>
            <a:r>
              <a:rPr lang="ru-RU" sz="2400" dirty="0">
                <a:solidFill>
                  <a:srgbClr val="054D7D"/>
                </a:solidFill>
              </a:rPr>
              <a:t>пулемет </a:t>
            </a:r>
            <a:r>
              <a:rPr lang="ru-RU" sz="2400" dirty="0" smtClean="0">
                <a:solidFill>
                  <a:srgbClr val="054D7D"/>
                </a:solidFill>
              </a:rPr>
              <a:t>ПКТМ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12-ть </a:t>
            </a:r>
            <a:r>
              <a:rPr lang="ru-RU" sz="2400" dirty="0">
                <a:solidFill>
                  <a:srgbClr val="054D7D"/>
                </a:solidFill>
              </a:rPr>
              <a:t>81-мм гранатометов для постановки дымовых завес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400" dirty="0" smtClean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8088" y="1358413"/>
            <a:ext cx="5642978" cy="5642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86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372" t="7160" r="2372" b="12200"/>
          <a:stretch/>
        </p:blipFill>
        <p:spPr>
          <a:xfrm>
            <a:off x="5369242" y="3645024"/>
            <a:ext cx="6822758" cy="346552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240-мм самоходный миномет 2С4 </a:t>
            </a:r>
            <a:r>
              <a:rPr lang="ru-RU" sz="4000" b="1" dirty="0" smtClean="0">
                <a:latin typeface="+mn-lt"/>
              </a:rPr>
              <a:t>«Тюльпан»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40060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Миномет 2С4 "Тюльпан" предназначен: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уничтожения сооружений полевого типа, зданий, приспособленных противником для укрытия живой силы и </a:t>
            </a:r>
            <a:r>
              <a:rPr lang="ru-RU" sz="2400" dirty="0" smtClean="0">
                <a:solidFill>
                  <a:srgbClr val="054D7D"/>
                </a:solidFill>
              </a:rPr>
              <a:t>техники;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уничтожения командных пунктов, артиллерийских и ракетных батарей, недоступных для настильного </a:t>
            </a:r>
            <a:r>
              <a:rPr lang="ru-RU" sz="2400" dirty="0" smtClean="0">
                <a:solidFill>
                  <a:srgbClr val="054D7D"/>
                </a:solidFill>
              </a:rPr>
              <a:t>огня;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уничтожения хорошо укрепленных зданий и </a:t>
            </a:r>
            <a:r>
              <a:rPr lang="ru-RU" sz="2400" dirty="0" smtClean="0">
                <a:solidFill>
                  <a:srgbClr val="054D7D"/>
                </a:solidFill>
              </a:rPr>
              <a:t>                                                                 фортификационных </a:t>
            </a:r>
            <a:r>
              <a:rPr lang="ru-RU" sz="2400" dirty="0">
                <a:solidFill>
                  <a:srgbClr val="054D7D"/>
                </a:solidFill>
              </a:rPr>
              <a:t>сооружений, не доступных </a:t>
            </a:r>
            <a:r>
              <a:rPr lang="ru-RU" sz="2400" dirty="0" smtClean="0">
                <a:solidFill>
                  <a:srgbClr val="054D7D"/>
                </a:solidFill>
              </a:rPr>
              <a:t>                                                                                     для </a:t>
            </a:r>
            <a:r>
              <a:rPr lang="ru-RU" sz="2400" dirty="0">
                <a:solidFill>
                  <a:srgbClr val="054D7D"/>
                </a:solidFill>
              </a:rPr>
              <a:t>других видов </a:t>
            </a:r>
            <a:r>
              <a:rPr lang="ru-RU" sz="2400" dirty="0" smtClean="0">
                <a:solidFill>
                  <a:srgbClr val="054D7D"/>
                </a:solidFill>
              </a:rPr>
              <a:t>артиллерии.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272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0171" y="788186"/>
            <a:ext cx="6399997" cy="639999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240-мм самоходный миномет 2С4 </a:t>
            </a:r>
            <a:r>
              <a:rPr lang="ru-RU" sz="4000" b="1" dirty="0" smtClean="0">
                <a:latin typeface="+mn-lt"/>
              </a:rPr>
              <a:t>«Тюльпан»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91344" y="1887454"/>
            <a:ext cx="11617291" cy="540060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Тактико-технические </a:t>
            </a:r>
            <a:r>
              <a:rPr lang="ru-RU" sz="2400" b="1" dirty="0">
                <a:solidFill>
                  <a:srgbClr val="FF0000"/>
                </a:solidFill>
              </a:rPr>
              <a:t>характеристики миномета "Тюльпан":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Экипаж: 5 человек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Боевая масса: 27 500 </a:t>
            </a:r>
            <a:r>
              <a:rPr lang="ru-RU" sz="2400" dirty="0" smtClean="0">
                <a:solidFill>
                  <a:srgbClr val="054D7D"/>
                </a:solidFill>
              </a:rPr>
              <a:t>кг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Калибр: 240 мм</a:t>
            </a:r>
            <a:endParaRPr lang="ru-RU" sz="2400" dirty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Дальность </a:t>
            </a:r>
            <a:r>
              <a:rPr lang="ru-RU" sz="2400" dirty="0">
                <a:solidFill>
                  <a:srgbClr val="054D7D"/>
                </a:solidFill>
              </a:rPr>
              <a:t>стрельбы: от 0,8 до 19,69 </a:t>
            </a:r>
            <a:r>
              <a:rPr lang="ru-RU" sz="2400" dirty="0" smtClean="0">
                <a:solidFill>
                  <a:srgbClr val="054D7D"/>
                </a:solidFill>
              </a:rPr>
              <a:t>км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Скорость по шоссе: 63 км/ч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Скорость по пересеченной местности: 25-30 км/ч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Запас хода по шоссе: 500 </a:t>
            </a:r>
            <a:r>
              <a:rPr lang="ru-RU" sz="2400" dirty="0" smtClean="0">
                <a:solidFill>
                  <a:srgbClr val="054D7D"/>
                </a:solidFill>
              </a:rPr>
              <a:t>км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В качестве боеприпасов в миномете могут </a:t>
            </a:r>
            <a:endParaRPr lang="ru-RU" sz="2400" dirty="0" smtClean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применяться </a:t>
            </a:r>
            <a:r>
              <a:rPr lang="ru-RU" sz="2400" dirty="0">
                <a:solidFill>
                  <a:srgbClr val="054D7D"/>
                </a:solidFill>
              </a:rPr>
              <a:t>фугасные, зажигательные, кассетные, </a:t>
            </a:r>
            <a:endParaRPr lang="ru-RU" sz="2400" dirty="0" smtClean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управляемые</a:t>
            </a:r>
            <a:r>
              <a:rPr lang="ru-RU" sz="2400" dirty="0">
                <a:solidFill>
                  <a:srgbClr val="054D7D"/>
                </a:solidFill>
              </a:rPr>
              <a:t>, нейтронные и ядерные боеприпасы.</a:t>
            </a:r>
            <a:endParaRPr lang="ru-RU" sz="2400" dirty="0" smtClean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9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Зенитно-ракетный комплекс </a:t>
            </a:r>
            <a:r>
              <a:rPr lang="ru-RU" sz="4000" b="1" dirty="0" smtClean="0">
                <a:latin typeface="+mn-lt"/>
              </a:rPr>
              <a:t>«Викинг»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40060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ЗРК "Викинг" </a:t>
            </a:r>
            <a:r>
              <a:rPr lang="ru-RU" sz="2400" dirty="0">
                <a:solidFill>
                  <a:srgbClr val="054D7D"/>
                </a:solidFill>
              </a:rPr>
              <a:t>- многоканальный, высокомобильный, многофункциональный зенитный ракетный комплекс средней дальности четвертого поколения</a:t>
            </a:r>
            <a:r>
              <a:rPr lang="ru-RU" sz="2400" dirty="0" smtClean="0">
                <a:solidFill>
                  <a:srgbClr val="054D7D"/>
                </a:solidFill>
              </a:rPr>
              <a:t>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ЗРК "Викинг" предназначен: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противовоздушной обороны войск и объектов от массированных ударов перспективных средств воздушного нападение противника в условиях радиоэлектронного и огневого подавления средств </a:t>
            </a:r>
            <a:r>
              <a:rPr lang="ru-RU" sz="2400" dirty="0" smtClean="0">
                <a:solidFill>
                  <a:srgbClr val="054D7D"/>
                </a:solidFill>
              </a:rPr>
              <a:t>ПВО;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противовоздушной обороны войск и войсковых объектов в различных формах боевых </a:t>
            </a:r>
            <a:r>
              <a:rPr lang="ru-RU" sz="2400" dirty="0" smtClean="0">
                <a:solidFill>
                  <a:srgbClr val="054D7D"/>
                </a:solidFill>
              </a:rPr>
              <a:t>действий;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противовоздушной обороны административно-промышленных объектов и территорий </a:t>
            </a:r>
            <a:r>
              <a:rPr lang="ru-RU" sz="2400" dirty="0" smtClean="0">
                <a:solidFill>
                  <a:srgbClr val="054D7D"/>
                </a:solidFill>
              </a:rPr>
              <a:t>страны.</a:t>
            </a:r>
            <a:endParaRPr lang="ru-RU" sz="2400" dirty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400" dirty="0" smtClean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9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Боевая машина пехоты </a:t>
            </a:r>
            <a:r>
              <a:rPr lang="ru-RU" sz="4000" b="1" dirty="0" smtClean="0">
                <a:latin typeface="+mn-lt"/>
              </a:rPr>
              <a:t>БМП-3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54D7D"/>
                </a:solidFill>
              </a:rPr>
              <a:t>Предназначена для транспортировки личного состава подразделений, их огневой поддержки, уничтожения открыто расположенной и укрытой живой силы, противотанковых средств, танков, легкобронированной техники, а также малоскоростных воздушных целей противника.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54D7D"/>
                </a:solidFill>
              </a:rPr>
              <a:t/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281" b="100000" l="2100" r="9760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5760" y="2853070"/>
            <a:ext cx="6093683" cy="400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563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182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27848" y="2203826"/>
            <a:ext cx="7555080" cy="485910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Зенитно-ракетный комплекс </a:t>
            </a:r>
            <a:r>
              <a:rPr lang="ru-RU" sz="4000" b="1" dirty="0" smtClean="0">
                <a:latin typeface="+mn-lt"/>
              </a:rPr>
              <a:t>«Викинг»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40060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В состав ЗРК "Викинг" входят: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пункт </a:t>
            </a:r>
            <a:r>
              <a:rPr lang="ru-RU" sz="2400" dirty="0">
                <a:solidFill>
                  <a:srgbClr val="054D7D"/>
                </a:solidFill>
              </a:rPr>
              <a:t>боевого </a:t>
            </a:r>
            <a:r>
              <a:rPr lang="ru-RU" sz="2400" dirty="0" smtClean="0">
                <a:solidFill>
                  <a:srgbClr val="054D7D"/>
                </a:solidFill>
              </a:rPr>
              <a:t>управления;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станция </a:t>
            </a:r>
            <a:r>
              <a:rPr lang="ru-RU" sz="2400" dirty="0">
                <a:solidFill>
                  <a:srgbClr val="054D7D"/>
                </a:solidFill>
              </a:rPr>
              <a:t>обнаружения </a:t>
            </a:r>
            <a:r>
              <a:rPr lang="ru-RU" sz="2400" dirty="0" smtClean="0">
                <a:solidFill>
                  <a:srgbClr val="054D7D"/>
                </a:solidFill>
              </a:rPr>
              <a:t>целей;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до </a:t>
            </a:r>
            <a:r>
              <a:rPr lang="ru-RU" sz="2400" dirty="0">
                <a:solidFill>
                  <a:srgbClr val="054D7D"/>
                </a:solidFill>
              </a:rPr>
              <a:t>шести самоходных огневых установок или </a:t>
            </a:r>
            <a:r>
              <a:rPr lang="ru-RU" sz="2400" dirty="0" smtClean="0">
                <a:solidFill>
                  <a:srgbClr val="054D7D"/>
                </a:solidFill>
              </a:rPr>
              <a:t>                                                                радиолокаторов </a:t>
            </a:r>
            <a:r>
              <a:rPr lang="ru-RU" sz="2400" dirty="0">
                <a:solidFill>
                  <a:srgbClr val="054D7D"/>
                </a:solidFill>
              </a:rPr>
              <a:t>подсвета и </a:t>
            </a:r>
            <a:r>
              <a:rPr lang="ru-RU" sz="2400" dirty="0" smtClean="0">
                <a:solidFill>
                  <a:srgbClr val="054D7D"/>
                </a:solidFill>
              </a:rPr>
              <a:t>наведения;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до </a:t>
            </a:r>
            <a:r>
              <a:rPr lang="ru-RU" sz="2400" dirty="0">
                <a:solidFill>
                  <a:srgbClr val="054D7D"/>
                </a:solidFill>
              </a:rPr>
              <a:t>двенадцати пусковых </a:t>
            </a:r>
            <a:r>
              <a:rPr lang="ru-RU" sz="2400" dirty="0" smtClean="0">
                <a:solidFill>
                  <a:srgbClr val="054D7D"/>
                </a:solidFill>
              </a:rPr>
              <a:t>установок;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зенитные </a:t>
            </a:r>
            <a:r>
              <a:rPr lang="ru-RU" sz="2400" dirty="0">
                <a:solidFill>
                  <a:srgbClr val="054D7D"/>
                </a:solidFill>
              </a:rPr>
              <a:t>управляемые </a:t>
            </a:r>
            <a:r>
              <a:rPr lang="ru-RU" sz="2400" dirty="0" smtClean="0">
                <a:solidFill>
                  <a:srgbClr val="054D7D"/>
                </a:solidFill>
              </a:rPr>
              <a:t>ракеты.</a:t>
            </a:r>
            <a:endParaRPr lang="ru-RU" sz="2400" dirty="0" smtClean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36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Зенитно-ракетный комплекс </a:t>
            </a:r>
            <a:r>
              <a:rPr lang="ru-RU" sz="4000" b="1" dirty="0" smtClean="0">
                <a:latin typeface="+mn-lt"/>
              </a:rPr>
              <a:t>«Викинг»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40060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ЗРК "Викинг" способен поражать цели на расстоянии: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 </a:t>
            </a:r>
            <a:r>
              <a:rPr lang="ru-RU" sz="2400" dirty="0">
                <a:solidFill>
                  <a:srgbClr val="054D7D"/>
                </a:solidFill>
              </a:rPr>
              <a:t>тактические баллистические ракеты -до 25 км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 </a:t>
            </a:r>
            <a:r>
              <a:rPr lang="ru-RU" sz="2400" dirty="0">
                <a:solidFill>
                  <a:srgbClr val="054D7D"/>
                </a:solidFill>
              </a:rPr>
              <a:t>крылатые ракеты - до 20 км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 </a:t>
            </a:r>
            <a:r>
              <a:rPr lang="ru-RU" sz="2400" dirty="0">
                <a:solidFill>
                  <a:srgbClr val="054D7D"/>
                </a:solidFill>
              </a:rPr>
              <a:t>самолеты стратегической авиации - до 65 км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 </a:t>
            </a:r>
            <a:r>
              <a:rPr lang="ru-RU" sz="2400" dirty="0">
                <a:solidFill>
                  <a:srgbClr val="054D7D"/>
                </a:solidFill>
              </a:rPr>
              <a:t>самолеты тактической и армейской авиации - до 65 км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 </a:t>
            </a:r>
            <a:r>
              <a:rPr lang="ru-RU" sz="2400" dirty="0">
                <a:solidFill>
                  <a:srgbClr val="054D7D"/>
                </a:solidFill>
              </a:rPr>
              <a:t>высокоточное управляемое оружие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 </a:t>
            </a:r>
            <a:r>
              <a:rPr lang="ru-RU" sz="2400" dirty="0">
                <a:solidFill>
                  <a:srgbClr val="054D7D"/>
                </a:solidFill>
              </a:rPr>
              <a:t>летательные аппараты, изготовленные по технологии "</a:t>
            </a:r>
            <a:r>
              <a:rPr lang="ru-RU" sz="2400" dirty="0" err="1">
                <a:solidFill>
                  <a:srgbClr val="054D7D"/>
                </a:solidFill>
              </a:rPr>
              <a:t>Стелс</a:t>
            </a:r>
            <a:r>
              <a:rPr lang="ru-RU" sz="2400" dirty="0">
                <a:solidFill>
                  <a:srgbClr val="054D7D"/>
                </a:solidFill>
              </a:rPr>
              <a:t>" - до 40 км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 </a:t>
            </a:r>
            <a:r>
              <a:rPr lang="ru-RU" sz="2400" dirty="0">
                <a:solidFill>
                  <a:srgbClr val="054D7D"/>
                </a:solidFill>
              </a:rPr>
              <a:t>надводные и наземные радиоконтрастные цели - до 15 км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 </a:t>
            </a:r>
            <a:r>
              <a:rPr lang="ru-RU" sz="2400" dirty="0">
                <a:solidFill>
                  <a:srgbClr val="054D7D"/>
                </a:solidFill>
              </a:rPr>
              <a:t>вертолеты огневой поддержки - до 60 км</a:t>
            </a:r>
            <a:endParaRPr lang="ru-RU" sz="2400" dirty="0" smtClean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215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Тактический зенитный ракетный комплекс «Тор-М2У»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ЗРК "Тор-М2У" предназначен: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 </a:t>
            </a:r>
            <a:r>
              <a:rPr lang="ru-RU" sz="2400" dirty="0">
                <a:solidFill>
                  <a:srgbClr val="054D7D"/>
                </a:solidFill>
              </a:rPr>
              <a:t>для прикрытия важных административных, экономических и военных </a:t>
            </a:r>
            <a:r>
              <a:rPr lang="ru-RU" sz="2400" dirty="0" smtClean="0">
                <a:solidFill>
                  <a:srgbClr val="054D7D"/>
                </a:solidFill>
              </a:rPr>
              <a:t>объектов;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 </a:t>
            </a:r>
            <a:r>
              <a:rPr lang="ru-RU" sz="2400" dirty="0">
                <a:solidFill>
                  <a:srgbClr val="054D7D"/>
                </a:solidFill>
              </a:rPr>
              <a:t>для прикрытия сухопутных соединений от ударов крылатых ракет, планирующих авиабомб, самолетов и </a:t>
            </a:r>
            <a:r>
              <a:rPr lang="ru-RU" sz="2400" dirty="0" smtClean="0">
                <a:solidFill>
                  <a:srgbClr val="054D7D"/>
                </a:solidFill>
              </a:rPr>
              <a:t>вертолетов.</a:t>
            </a:r>
            <a:endParaRPr lang="ru-RU" sz="2400" dirty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54D7D"/>
                </a:solidFill>
              </a:rPr>
              <a:t/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3750" b="90750" l="20292" r="997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980" t="17873" r="5593" b="20501"/>
          <a:stretch/>
        </p:blipFill>
        <p:spPr>
          <a:xfrm>
            <a:off x="3935760" y="3314571"/>
            <a:ext cx="6048672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44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Тактический зенитный ракетный комплекс «Тор-М2У»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Тактико-технические характеристики ЗРК "Тор-М2У":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Экипаж: 3 человека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Боевая масса: 32 000 </a:t>
            </a:r>
            <a:r>
              <a:rPr lang="ru-RU" sz="2400" dirty="0" smtClean="0">
                <a:solidFill>
                  <a:srgbClr val="054D7D"/>
                </a:solidFill>
              </a:rPr>
              <a:t>кг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Зона поражения по дальности: от 1 до 15 км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Зона поражения по высоте: от 10 до 10 000 </a:t>
            </a:r>
            <a:r>
              <a:rPr lang="ru-RU" sz="2400" dirty="0" smtClean="0">
                <a:solidFill>
                  <a:srgbClr val="054D7D"/>
                </a:solidFill>
              </a:rPr>
              <a:t>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Количество одновременно обрабатываемых </a:t>
            </a:r>
            <a:r>
              <a:rPr lang="ru-RU" sz="2400" dirty="0" smtClean="0">
                <a:solidFill>
                  <a:srgbClr val="054D7D"/>
                </a:solidFill>
              </a:rPr>
              <a:t>целей: </a:t>
            </a:r>
            <a:r>
              <a:rPr lang="ru-RU" sz="2400" dirty="0">
                <a:solidFill>
                  <a:srgbClr val="054D7D"/>
                </a:solidFill>
              </a:rPr>
              <a:t>48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Количество </a:t>
            </a:r>
            <a:r>
              <a:rPr lang="ru-RU" sz="2400" dirty="0">
                <a:solidFill>
                  <a:srgbClr val="054D7D"/>
                </a:solidFill>
              </a:rPr>
              <a:t>одновременно сопровождаемых трасс </a:t>
            </a:r>
            <a:r>
              <a:rPr lang="ru-RU" sz="2400" dirty="0" smtClean="0">
                <a:solidFill>
                  <a:srgbClr val="054D7D"/>
                </a:solidFill>
              </a:rPr>
              <a:t>целей: </a:t>
            </a:r>
            <a:r>
              <a:rPr lang="ru-RU" sz="2400" dirty="0">
                <a:solidFill>
                  <a:srgbClr val="054D7D"/>
                </a:solidFill>
              </a:rPr>
              <a:t>10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Количество </a:t>
            </a:r>
            <a:r>
              <a:rPr lang="ru-RU" sz="2400" dirty="0">
                <a:solidFill>
                  <a:srgbClr val="054D7D"/>
                </a:solidFill>
              </a:rPr>
              <a:t>одновременно обстреливаемых </a:t>
            </a:r>
            <a:r>
              <a:rPr lang="ru-RU" sz="2400" dirty="0" smtClean="0">
                <a:solidFill>
                  <a:srgbClr val="054D7D"/>
                </a:solidFill>
              </a:rPr>
              <a:t>целей: </a:t>
            </a:r>
            <a:r>
              <a:rPr lang="ru-RU" sz="2400" dirty="0">
                <a:solidFill>
                  <a:srgbClr val="054D7D"/>
                </a:solidFill>
              </a:rPr>
              <a:t>4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Количество </a:t>
            </a:r>
            <a:r>
              <a:rPr lang="ru-RU" sz="2400" dirty="0">
                <a:solidFill>
                  <a:srgbClr val="054D7D"/>
                </a:solidFill>
              </a:rPr>
              <a:t>одновременно наводимых </a:t>
            </a:r>
            <a:r>
              <a:rPr lang="ru-RU" sz="2400" dirty="0" smtClean="0">
                <a:solidFill>
                  <a:srgbClr val="054D7D"/>
                </a:solidFill>
              </a:rPr>
              <a:t>ракет: </a:t>
            </a:r>
            <a:r>
              <a:rPr lang="ru-RU" sz="2400" dirty="0">
                <a:solidFill>
                  <a:srgbClr val="054D7D"/>
                </a:solidFill>
              </a:rPr>
              <a:t>8</a:t>
            </a:r>
            <a:r>
              <a:rPr lang="ru-RU" sz="2800" dirty="0">
                <a:solidFill>
                  <a:srgbClr val="054D7D"/>
                </a:solidFill>
              </a:rPr>
              <a:t/>
            </a:r>
            <a:br>
              <a:rPr lang="ru-RU" sz="2800" dirty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409" b="97661" l="5667" r="99000"/>
                    </a14:imgEffect>
                  </a14:imgLayer>
                </a14:imgProps>
              </a:ext>
            </a:extLst>
          </a:blip>
          <a:srcRect l="33201" t="22369" r="2120"/>
          <a:stretch/>
        </p:blipFill>
        <p:spPr>
          <a:xfrm>
            <a:off x="7293474" y="2708920"/>
            <a:ext cx="4894255" cy="4464496"/>
          </a:xfrm>
          <a:prstGeom prst="rect">
            <a:avLst/>
          </a:prstGeom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4123" b="57602" l="59222" r="65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9639" t="24316" r="33641" b="41422"/>
          <a:stretch/>
        </p:blipFill>
        <p:spPr bwMode="auto">
          <a:xfrm>
            <a:off x="9264352" y="2676240"/>
            <a:ext cx="557481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304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Береговой ракетный комплекс </a:t>
            </a:r>
            <a:r>
              <a:rPr lang="ru-RU" sz="4000" b="1" dirty="0" smtClean="0">
                <a:latin typeface="+mn-lt"/>
              </a:rPr>
              <a:t>«Бал»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БРК "Бал" предназначен: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контроля территориальных вод и проливных </a:t>
            </a:r>
            <a:r>
              <a:rPr lang="ru-RU" sz="2400" dirty="0" smtClean="0">
                <a:solidFill>
                  <a:srgbClr val="054D7D"/>
                </a:solidFill>
              </a:rPr>
              <a:t>зон;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защиты военно-морских баз, береговых объектов и инфраструктуры </a:t>
            </a:r>
            <a:r>
              <a:rPr lang="ru-RU" sz="2400" dirty="0" smtClean="0">
                <a:solidFill>
                  <a:srgbClr val="054D7D"/>
                </a:solidFill>
              </a:rPr>
              <a:t>побережья;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защиты побережья на опасных </a:t>
            </a:r>
            <a:r>
              <a:rPr lang="ru-RU" sz="2400" dirty="0" smtClean="0">
                <a:solidFill>
                  <a:srgbClr val="054D7D"/>
                </a:solidFill>
              </a:rPr>
              <a:t>направлениях.</a:t>
            </a:r>
            <a:r>
              <a:rPr lang="ru-RU" sz="2800" dirty="0" smtClean="0">
                <a:solidFill>
                  <a:srgbClr val="054D7D"/>
                </a:solidFill>
              </a:rPr>
              <a:t/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/>
          <a:srcRect l="3780" t="9100" r="3611" b="61874"/>
          <a:stretch/>
        </p:blipFill>
        <p:spPr>
          <a:xfrm>
            <a:off x="1076169" y="4121696"/>
            <a:ext cx="9943650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59574" l="30792" r="7659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223792" y="2996952"/>
            <a:ext cx="11545716" cy="6547401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Береговой ракетный комплекс </a:t>
            </a:r>
            <a:r>
              <a:rPr lang="ru-RU" sz="4000" b="1" dirty="0" smtClean="0">
                <a:latin typeface="+mn-lt"/>
              </a:rPr>
              <a:t>«Бал»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12643" y="1844824"/>
            <a:ext cx="11617291" cy="5184576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b="1" dirty="0">
                <a:solidFill>
                  <a:srgbClr val="FF0000"/>
                </a:solidFill>
              </a:rPr>
              <a:t>Тактико-технические характеристики БРК "Бал":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9600" dirty="0">
                <a:solidFill>
                  <a:srgbClr val="054D7D"/>
                </a:solidFill>
              </a:rPr>
              <a:t>Дальность поражения: до 120 км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9600" dirty="0">
                <a:solidFill>
                  <a:srgbClr val="054D7D"/>
                </a:solidFill>
              </a:rPr>
              <a:t>Удаленность стартовой позиции от береговой черты: до 10 км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9600" dirty="0">
                <a:solidFill>
                  <a:srgbClr val="054D7D"/>
                </a:solidFill>
              </a:rPr>
              <a:t>Количество ракет на каждой СПУ и ТПМ: до 8 единиц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9600" dirty="0">
                <a:solidFill>
                  <a:srgbClr val="054D7D"/>
                </a:solidFill>
              </a:rPr>
              <a:t>Интервал пуска ракет в залпе: не более 3 секунд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b="1" dirty="0" smtClean="0">
                <a:solidFill>
                  <a:srgbClr val="FF0000"/>
                </a:solidFill>
              </a:rPr>
              <a:t>В </a:t>
            </a:r>
            <a:r>
              <a:rPr lang="ru-RU" sz="9600" b="1" dirty="0">
                <a:solidFill>
                  <a:srgbClr val="FF0000"/>
                </a:solidFill>
              </a:rPr>
              <a:t>состав батареи комплекса входят боевые средства: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9600" dirty="0" smtClean="0">
                <a:solidFill>
                  <a:srgbClr val="054D7D"/>
                </a:solidFill>
              </a:rPr>
              <a:t>самоходные </a:t>
            </a:r>
            <a:r>
              <a:rPr lang="ru-RU" sz="9600" dirty="0">
                <a:solidFill>
                  <a:srgbClr val="054D7D"/>
                </a:solidFill>
              </a:rPr>
              <a:t>командные пункты управления и связи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9600" dirty="0" smtClean="0">
                <a:solidFill>
                  <a:srgbClr val="054D7D"/>
                </a:solidFill>
              </a:rPr>
              <a:t>самоходные </a:t>
            </a:r>
            <a:r>
              <a:rPr lang="ru-RU" sz="9600" dirty="0">
                <a:solidFill>
                  <a:srgbClr val="054D7D"/>
                </a:solidFill>
              </a:rPr>
              <a:t>пусковые установки </a:t>
            </a:r>
            <a:r>
              <a:rPr lang="ru-RU" sz="9600" dirty="0" smtClean="0">
                <a:solidFill>
                  <a:srgbClr val="054D7D"/>
                </a:solidFill>
              </a:rPr>
              <a:t>транспортно-перегрузочные </a:t>
            </a:r>
            <a:r>
              <a:rPr lang="ru-RU" sz="9600" dirty="0">
                <a:solidFill>
                  <a:srgbClr val="054D7D"/>
                </a:solidFill>
              </a:rPr>
              <a:t>машины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 smtClean="0">
                <a:solidFill>
                  <a:srgbClr val="FF0000"/>
                </a:solidFill>
              </a:rPr>
              <a:t>Стрельба </a:t>
            </a:r>
            <a:r>
              <a:rPr lang="ru-RU" sz="9600" dirty="0">
                <a:solidFill>
                  <a:srgbClr val="FF0000"/>
                </a:solidFill>
              </a:rPr>
              <a:t>может вестись одиночными ракетами или залпом до 32 ракет. </a:t>
            </a:r>
            <a:r>
              <a:rPr lang="ru-RU" sz="2800" dirty="0">
                <a:solidFill>
                  <a:srgbClr val="FF0000"/>
                </a:solidFill>
              </a:rPr>
              <a:t/>
            </a:r>
            <a:br>
              <a:rPr lang="ru-RU" sz="2800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45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874" r="18219" b="61326"/>
          <a:stretch/>
        </p:blipFill>
        <p:spPr>
          <a:xfrm>
            <a:off x="1278238" y="5941699"/>
            <a:ext cx="4303093" cy="91630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315" l="300" r="94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989931" y="1718763"/>
            <a:ext cx="5866709" cy="513923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Ракетный комплекс </a:t>
            </a:r>
            <a:r>
              <a:rPr lang="ru-RU" sz="4000" b="1" dirty="0" smtClean="0">
                <a:latin typeface="+mn-lt"/>
              </a:rPr>
              <a:t>«Бастион»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БПРК "Бастион"</a:t>
            </a:r>
            <a:r>
              <a:rPr lang="ru-RU" sz="2400" dirty="0">
                <a:solidFill>
                  <a:srgbClr val="054D7D"/>
                </a:solidFill>
              </a:rPr>
              <a:t> - береговой противокорабельный ракетный комплекс со сверхзвуковой крылатой ракетой "Оникс</a:t>
            </a:r>
            <a:r>
              <a:rPr lang="ru-RU" sz="2400" dirty="0" smtClean="0">
                <a:solidFill>
                  <a:srgbClr val="054D7D"/>
                </a:solidFill>
              </a:rPr>
              <a:t>".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БПРК "Бастион" предназначен: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поражения надводных кораблей из состава десантных соединений </a:t>
            </a:r>
            <a:r>
              <a:rPr lang="ru-RU" sz="2400" dirty="0" smtClean="0">
                <a:solidFill>
                  <a:srgbClr val="054D7D"/>
                </a:solidFill>
              </a:rPr>
              <a:t>                противника;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поражения конвоев, корабельных и авианосных </a:t>
            </a:r>
            <a:r>
              <a:rPr lang="ru-RU" sz="2400" dirty="0" smtClean="0">
                <a:solidFill>
                  <a:srgbClr val="054D7D"/>
                </a:solidFill>
              </a:rPr>
              <a:t>                                                             ударных </a:t>
            </a:r>
            <a:r>
              <a:rPr lang="ru-RU" sz="2400" dirty="0">
                <a:solidFill>
                  <a:srgbClr val="054D7D"/>
                </a:solidFill>
              </a:rPr>
              <a:t>групп </a:t>
            </a:r>
            <a:r>
              <a:rPr lang="ru-RU" sz="2400" dirty="0" smtClean="0">
                <a:solidFill>
                  <a:srgbClr val="054D7D"/>
                </a:solidFill>
              </a:rPr>
              <a:t>противника; 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поражения одиночных кораблей и </a:t>
            </a:r>
            <a:r>
              <a:rPr lang="ru-RU" sz="2400" dirty="0" smtClean="0">
                <a:solidFill>
                  <a:srgbClr val="054D7D"/>
                </a:solidFill>
              </a:rPr>
              <a:t>                                                                                     наземных </a:t>
            </a:r>
            <a:r>
              <a:rPr lang="ru-RU" sz="2400" dirty="0">
                <a:solidFill>
                  <a:srgbClr val="054D7D"/>
                </a:solidFill>
              </a:rPr>
              <a:t>радиоконтрастных </a:t>
            </a:r>
            <a:r>
              <a:rPr lang="ru-RU" sz="2400" dirty="0" smtClean="0">
                <a:solidFill>
                  <a:srgbClr val="054D7D"/>
                </a:solidFill>
              </a:rPr>
              <a:t>целей.</a:t>
            </a:r>
            <a:r>
              <a:rPr lang="ru-RU" sz="2800" dirty="0">
                <a:solidFill>
                  <a:srgbClr val="054D7D"/>
                </a:solidFill>
              </a:rPr>
              <a:t/>
            </a:r>
            <a:br>
              <a:rPr lang="ru-RU" sz="2800" dirty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63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Ракетный комплекс </a:t>
            </a:r>
            <a:r>
              <a:rPr lang="ru-RU" sz="4000" b="1" dirty="0" smtClean="0">
                <a:latin typeface="+mn-lt"/>
              </a:rPr>
              <a:t>«Бастион»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Тактико-технические характеристики БПРК "Бастион":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Дальность полета: до 300 км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Удаленность позиции от береговой линии: до 30 км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Количество пусковых: 2 </a:t>
            </a:r>
            <a:r>
              <a:rPr lang="ru-RU" sz="2400" dirty="0" smtClean="0">
                <a:solidFill>
                  <a:srgbClr val="054D7D"/>
                </a:solidFill>
              </a:rPr>
              <a:t>шт.</a:t>
            </a:r>
            <a:endParaRPr lang="ru-RU" sz="2400" dirty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Масса ракеты: 3 000 кг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Высота </a:t>
            </a:r>
            <a:r>
              <a:rPr lang="ru-RU" sz="2400" dirty="0">
                <a:solidFill>
                  <a:srgbClr val="054D7D"/>
                </a:solidFill>
              </a:rPr>
              <a:t>полета ракеты: от 10 м до 14 км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Максимальная скорость полета ракеты: 2 700 км/ч</a:t>
            </a:r>
            <a:r>
              <a:rPr lang="ru-RU" sz="2800" dirty="0" smtClean="0">
                <a:solidFill>
                  <a:srgbClr val="054D7D"/>
                </a:solidFill>
              </a:rPr>
              <a:t/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529" b="98854" l="583" r="99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1784" y="2497902"/>
            <a:ext cx="6817054" cy="4459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88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Стратегический ракетный комплекс «Ярс»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РС-24 "Ярс" </a:t>
            </a:r>
            <a:r>
              <a:rPr lang="ru-RU" sz="2400" dirty="0">
                <a:solidFill>
                  <a:srgbClr val="054D7D"/>
                </a:solidFill>
              </a:rPr>
              <a:t>представляет собой межконтинентальную баллистическую ракету мобильного и шахтного базирования с разделяющейся головной частью. 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РС-24 </a:t>
            </a:r>
            <a:r>
              <a:rPr lang="ru-RU" sz="2400" b="1" dirty="0">
                <a:solidFill>
                  <a:srgbClr val="FF0000"/>
                </a:solidFill>
              </a:rPr>
              <a:t>"Ярс" предназначен: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поражения важных военно-промышленных центров </a:t>
            </a:r>
            <a:r>
              <a:rPr lang="ru-RU" sz="2400" dirty="0" smtClean="0">
                <a:solidFill>
                  <a:srgbClr val="054D7D"/>
                </a:solidFill>
              </a:rPr>
              <a:t>противника;</a:t>
            </a:r>
            <a:endParaRPr lang="ru-RU" sz="2400" dirty="0">
              <a:solidFill>
                <a:srgbClr val="054D7D"/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для </a:t>
            </a:r>
            <a:r>
              <a:rPr lang="ru-RU" sz="2400" dirty="0">
                <a:solidFill>
                  <a:srgbClr val="054D7D"/>
                </a:solidFill>
              </a:rPr>
              <a:t>точечного выведения из строя крупных военных и промышленных объектов </a:t>
            </a:r>
            <a:r>
              <a:rPr lang="ru-RU" sz="2400" dirty="0" smtClean="0">
                <a:solidFill>
                  <a:srgbClr val="054D7D"/>
                </a:solidFill>
              </a:rPr>
              <a:t>противника.</a:t>
            </a:r>
            <a:r>
              <a:rPr lang="ru-RU" sz="2800" dirty="0" smtClean="0">
                <a:solidFill>
                  <a:srgbClr val="054D7D"/>
                </a:solidFill>
              </a:rPr>
              <a:t/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1424" y="4077072"/>
            <a:ext cx="10621896" cy="319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87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Стратегический ракетный комплекс «</a:t>
            </a:r>
            <a:r>
              <a:rPr lang="ru-RU" sz="4000" b="1">
                <a:latin typeface="+mn-lt"/>
              </a:rPr>
              <a:t>Ярс</a:t>
            </a:r>
            <a:r>
              <a:rPr lang="ru-RU" sz="4000" b="1" dirty="0">
                <a:latin typeface="+mn-lt"/>
              </a:rPr>
              <a:t>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Тактико-технические </a:t>
            </a:r>
            <a:r>
              <a:rPr lang="ru-RU" sz="2400" b="1" dirty="0">
                <a:solidFill>
                  <a:srgbClr val="FF0000"/>
                </a:solidFill>
              </a:rPr>
              <a:t>характеристики РС-24 "Ярс":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Количество ступеней: 3 </a:t>
            </a:r>
            <a:r>
              <a:rPr lang="ru-RU" sz="2400" dirty="0" smtClean="0">
                <a:solidFill>
                  <a:srgbClr val="054D7D"/>
                </a:solidFill>
              </a:rPr>
              <a:t>шт.</a:t>
            </a:r>
            <a:endParaRPr lang="ru-RU" sz="2400" dirty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Длина </a:t>
            </a:r>
            <a:r>
              <a:rPr lang="ru-RU" sz="2400" dirty="0">
                <a:solidFill>
                  <a:srgbClr val="054D7D"/>
                </a:solidFill>
              </a:rPr>
              <a:t>ракеты: 22,5 м 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Масса </a:t>
            </a:r>
            <a:r>
              <a:rPr lang="ru-RU" sz="2400" dirty="0">
                <a:solidFill>
                  <a:srgbClr val="054D7D"/>
                </a:solidFill>
              </a:rPr>
              <a:t>головной части: 1 300 кг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Общая мощность зарядов </a:t>
            </a:r>
            <a:r>
              <a:rPr lang="ru-RU" sz="2400" dirty="0">
                <a:solidFill>
                  <a:srgbClr val="054D7D"/>
                </a:solidFill>
              </a:rPr>
              <a:t>боевого блока: 150-500 </a:t>
            </a:r>
            <a:r>
              <a:rPr lang="ru-RU" sz="2400" dirty="0" smtClean="0">
                <a:solidFill>
                  <a:srgbClr val="054D7D"/>
                </a:solidFill>
              </a:rPr>
              <a:t>кт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(мощность </a:t>
            </a:r>
            <a:r>
              <a:rPr lang="ru-RU" sz="2400" dirty="0">
                <a:solidFill>
                  <a:srgbClr val="054D7D"/>
                </a:solidFill>
              </a:rPr>
              <a:t>бомбы, которую США сбросили на Хиросиму, </a:t>
            </a:r>
            <a:r>
              <a:rPr lang="ru-RU" sz="2400" dirty="0" smtClean="0">
                <a:solidFill>
                  <a:srgbClr val="054D7D"/>
                </a:solidFill>
              </a:rPr>
              <a:t>                                                         составляла </a:t>
            </a:r>
            <a:r>
              <a:rPr lang="ru-RU" sz="2400" dirty="0">
                <a:solidFill>
                  <a:srgbClr val="054D7D"/>
                </a:solidFill>
              </a:rPr>
              <a:t>всего лишь 15 </a:t>
            </a:r>
            <a:r>
              <a:rPr lang="ru-RU" sz="2400" dirty="0" smtClean="0">
                <a:solidFill>
                  <a:srgbClr val="054D7D"/>
                </a:solidFill>
              </a:rPr>
              <a:t>кт)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4D7D"/>
                </a:solidFill>
              </a:rPr>
              <a:t>Максимальная </a:t>
            </a:r>
            <a:r>
              <a:rPr lang="ru-RU" sz="2400" dirty="0">
                <a:solidFill>
                  <a:srgbClr val="054D7D"/>
                </a:solidFill>
              </a:rPr>
              <a:t>дальность полета ракеты: 11 0000 - 12 000 </a:t>
            </a:r>
            <a:r>
              <a:rPr lang="ru-RU" sz="2400" dirty="0" smtClean="0">
                <a:solidFill>
                  <a:srgbClr val="054D7D"/>
                </a:solidFill>
              </a:rPr>
              <a:t>км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Погрешность попадания по </a:t>
            </a:r>
            <a:r>
              <a:rPr lang="ru-RU" sz="2400" dirty="0" smtClean="0">
                <a:solidFill>
                  <a:srgbClr val="FF0000"/>
                </a:solidFill>
              </a:rPr>
              <a:t>цели: 120-150 </a:t>
            </a:r>
            <a:r>
              <a:rPr lang="ru-RU" sz="2400" dirty="0">
                <a:solidFill>
                  <a:srgbClr val="FF0000"/>
                </a:solidFill>
              </a:rPr>
              <a:t>м</a:t>
            </a:r>
            <a:r>
              <a:rPr lang="ru-RU" sz="2400" dirty="0" smtClean="0">
                <a:solidFill>
                  <a:srgbClr val="054D7D"/>
                </a:solidFill>
              </a:rPr>
              <a:t/>
            </a:r>
            <a:br>
              <a:rPr lang="ru-RU" sz="2400" dirty="0" smtClean="0">
                <a:solidFill>
                  <a:srgbClr val="054D7D"/>
                </a:solidFill>
              </a:rPr>
            </a:br>
            <a:endParaRPr lang="ru-RU" sz="2400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87" b="100000" l="250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68208" y="788186"/>
            <a:ext cx="4223792" cy="6156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26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4505" y="2298729"/>
            <a:ext cx="5209815" cy="3966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Боевая машина пехоты </a:t>
            </a:r>
            <a:r>
              <a:rPr lang="ru-RU" sz="4000" b="1" dirty="0" smtClean="0">
                <a:latin typeface="+mn-lt"/>
              </a:rPr>
              <a:t>БМП-3</a:t>
            </a:r>
            <a:endParaRPr lang="ru-RU" sz="4000" b="1" dirty="0"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04056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Тактико-технические характеристики БМП-3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Боевая масса: 18,7 т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Экипаж: 3 чел.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Длина по пушке: 7,2 м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Длина по корпусу: 6,7 м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54D7D"/>
                </a:solidFill>
              </a:rPr>
              <a:t>Общая </a:t>
            </a:r>
            <a:r>
              <a:rPr lang="ru-RU" dirty="0">
                <a:solidFill>
                  <a:srgbClr val="054D7D"/>
                </a:solidFill>
              </a:rPr>
              <a:t>ширина: 3,3 м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Наибольшая высота: 2,65 м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Десант: 7 чел. (+2 дополнительно)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Максимальная скорость по шоссе: 70 км/ч (20 км/ч – назад)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Максимальная скорость на плаву: 10 км/ч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Запас хода по шоссе: 600 </a:t>
            </a:r>
            <a:r>
              <a:rPr lang="ru-RU" dirty="0" smtClean="0">
                <a:solidFill>
                  <a:srgbClr val="054D7D"/>
                </a:solidFill>
              </a:rPr>
              <a:t>км</a:t>
            </a:r>
          </a:p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Основное вооружение БМП-3</a:t>
            </a:r>
          </a:p>
          <a:p>
            <a:r>
              <a:rPr lang="ru-RU" dirty="0" smtClean="0">
                <a:solidFill>
                  <a:srgbClr val="054D7D"/>
                </a:solidFill>
              </a:rPr>
              <a:t>нарезное </a:t>
            </a:r>
            <a:r>
              <a:rPr lang="ru-RU" dirty="0">
                <a:solidFill>
                  <a:srgbClr val="054D7D"/>
                </a:solidFill>
              </a:rPr>
              <a:t>100-мм </a:t>
            </a:r>
            <a:r>
              <a:rPr lang="ru-RU" dirty="0" smtClean="0">
                <a:solidFill>
                  <a:srgbClr val="054D7D"/>
                </a:solidFill>
              </a:rPr>
              <a:t>орудие-пусковая установка </a:t>
            </a:r>
            <a:r>
              <a:rPr lang="ru-RU" dirty="0">
                <a:solidFill>
                  <a:srgbClr val="054D7D"/>
                </a:solidFill>
              </a:rPr>
              <a:t>2А70, </a:t>
            </a:r>
            <a:endParaRPr lang="ru-RU" dirty="0" smtClean="0">
              <a:solidFill>
                <a:srgbClr val="054D7D"/>
              </a:solidFill>
            </a:endParaRPr>
          </a:p>
          <a:p>
            <a:r>
              <a:rPr lang="ru-RU" dirty="0" smtClean="0">
                <a:solidFill>
                  <a:srgbClr val="054D7D"/>
                </a:solidFill>
              </a:rPr>
              <a:t>30-мм автоматическая пушка </a:t>
            </a:r>
            <a:r>
              <a:rPr lang="ru-RU" dirty="0">
                <a:solidFill>
                  <a:srgbClr val="054D7D"/>
                </a:solidFill>
              </a:rPr>
              <a:t>2А72 </a:t>
            </a:r>
            <a:endParaRPr lang="ru-RU" dirty="0" smtClean="0">
              <a:solidFill>
                <a:srgbClr val="054D7D"/>
              </a:solidFill>
            </a:endParaRPr>
          </a:p>
          <a:p>
            <a:r>
              <a:rPr lang="ru-RU" dirty="0" smtClean="0">
                <a:solidFill>
                  <a:srgbClr val="054D7D"/>
                </a:solidFill>
              </a:rPr>
              <a:t>7,62-мм </a:t>
            </a:r>
            <a:r>
              <a:rPr lang="ru-RU" dirty="0">
                <a:solidFill>
                  <a:srgbClr val="054D7D"/>
                </a:solidFill>
              </a:rPr>
              <a:t>пулемет ПКТ</a:t>
            </a:r>
          </a:p>
          <a:p>
            <a:r>
              <a:rPr lang="ru-RU" dirty="0" smtClean="0">
                <a:solidFill>
                  <a:srgbClr val="054D7D"/>
                </a:solidFill>
              </a:rPr>
              <a:t>два </a:t>
            </a:r>
            <a:r>
              <a:rPr lang="ru-RU" dirty="0">
                <a:solidFill>
                  <a:srgbClr val="054D7D"/>
                </a:solidFill>
              </a:rPr>
              <a:t>автономных курсовых 7,62-мм пулемета ПКТ</a:t>
            </a:r>
          </a:p>
          <a:p>
            <a:pPr marL="0" indent="0">
              <a:buNone/>
            </a:pPr>
            <a:endParaRPr lang="ru-RU" dirty="0">
              <a:solidFill>
                <a:srgbClr val="054D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9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427" y="3167734"/>
            <a:ext cx="5257573" cy="350162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Миномет </a:t>
            </a:r>
            <a:r>
              <a:rPr lang="ru-RU" sz="4000" b="1" dirty="0" smtClean="0">
                <a:latin typeface="+mn-lt"/>
              </a:rPr>
              <a:t>«Василек»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b="1" dirty="0">
                <a:solidFill>
                  <a:srgbClr val="FF0000"/>
                </a:solidFill>
              </a:rPr>
              <a:t>2Б9  "Василек" </a:t>
            </a:r>
            <a:r>
              <a:rPr lang="ru-RU" sz="9600" dirty="0">
                <a:solidFill>
                  <a:srgbClr val="054D7D"/>
                </a:solidFill>
              </a:rPr>
              <a:t>- 82-мм гладкоствольный </a:t>
            </a:r>
            <a:r>
              <a:rPr lang="ru-RU" sz="9600" dirty="0" smtClean="0">
                <a:solidFill>
                  <a:srgbClr val="054D7D"/>
                </a:solidFill>
              </a:rPr>
              <a:t>возимо-буксируемый </a:t>
            </a:r>
            <a:r>
              <a:rPr lang="ru-RU" sz="9600" dirty="0">
                <a:solidFill>
                  <a:srgbClr val="054D7D"/>
                </a:solidFill>
              </a:rPr>
              <a:t>автоматический миномет предназначен для поражения живой силы противника, находящегося как на открытой местности, так и в укрытиях</a:t>
            </a:r>
            <a:r>
              <a:rPr lang="ru-RU" sz="9600" dirty="0" smtClean="0">
                <a:solidFill>
                  <a:srgbClr val="054D7D"/>
                </a:solidFill>
              </a:rPr>
              <a:t>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b="1" dirty="0">
                <a:solidFill>
                  <a:srgbClr val="FF0000"/>
                </a:solidFill>
              </a:rPr>
              <a:t>Тактико-технические характеристики </a:t>
            </a:r>
            <a:r>
              <a:rPr lang="ru-RU" sz="9600" b="1" dirty="0" smtClean="0">
                <a:solidFill>
                  <a:srgbClr val="FF0000"/>
                </a:solidFill>
              </a:rPr>
              <a:t>2Б9 </a:t>
            </a:r>
            <a:r>
              <a:rPr lang="ru-RU" sz="9600" b="1" dirty="0">
                <a:solidFill>
                  <a:srgbClr val="FF0000"/>
                </a:solidFill>
              </a:rPr>
              <a:t>"Василек":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Боевой расчет: 4 человека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Вес в боевом положении: 632 кг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 smtClean="0">
                <a:solidFill>
                  <a:srgbClr val="054D7D"/>
                </a:solidFill>
              </a:rPr>
              <a:t>Типы </a:t>
            </a:r>
            <a:r>
              <a:rPr lang="ru-RU" sz="9600" dirty="0">
                <a:solidFill>
                  <a:srgbClr val="054D7D"/>
                </a:solidFill>
              </a:rPr>
              <a:t>мин: 82-мм осколочные, кумулятивные, дымовые, </a:t>
            </a:r>
            <a:r>
              <a:rPr lang="ru-RU" sz="9600" dirty="0" smtClean="0">
                <a:solidFill>
                  <a:srgbClr val="054D7D"/>
                </a:solidFill>
              </a:rPr>
              <a:t>                                             осветительные</a:t>
            </a:r>
            <a:r>
              <a:rPr lang="ru-RU" sz="9600" dirty="0">
                <a:solidFill>
                  <a:srgbClr val="054D7D"/>
                </a:solidFill>
              </a:rPr>
              <a:t>, </a:t>
            </a:r>
            <a:r>
              <a:rPr lang="ru-RU" sz="9600" dirty="0" smtClean="0">
                <a:solidFill>
                  <a:srgbClr val="054D7D"/>
                </a:solidFill>
              </a:rPr>
              <a:t>агитационные</a:t>
            </a:r>
            <a:endParaRPr lang="ru-RU" sz="9600" dirty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Вес типовой осколочной мины: 3,1 кг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 smtClean="0">
                <a:solidFill>
                  <a:srgbClr val="054D7D"/>
                </a:solidFill>
              </a:rPr>
              <a:t>Максимальная </a:t>
            </a:r>
            <a:r>
              <a:rPr lang="ru-RU" sz="9600" dirty="0">
                <a:solidFill>
                  <a:srgbClr val="054D7D"/>
                </a:solidFill>
              </a:rPr>
              <a:t>дальность стрельбы: 4 270 м</a:t>
            </a:r>
            <a:r>
              <a:rPr lang="ru-RU" sz="2800" dirty="0" smtClean="0">
                <a:solidFill>
                  <a:srgbClr val="054D7D"/>
                </a:solidFill>
              </a:rPr>
              <a:t/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795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224" y="3401077"/>
            <a:ext cx="3448361" cy="3362603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82-мм миномет 2Б14-1 </a:t>
            </a:r>
            <a:r>
              <a:rPr lang="ru-RU" sz="4000" b="1" dirty="0" smtClean="0">
                <a:latin typeface="+mn-lt"/>
              </a:rPr>
              <a:t>«Поднос»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Миномет 2Б14-1 "Поднос" </a:t>
            </a:r>
            <a:r>
              <a:rPr lang="ru-RU" sz="2400" dirty="0">
                <a:solidFill>
                  <a:srgbClr val="054D7D"/>
                </a:solidFill>
              </a:rPr>
              <a:t>предназначен </a:t>
            </a:r>
            <a:r>
              <a:rPr lang="ru-RU" sz="2400" dirty="0" smtClean="0">
                <a:solidFill>
                  <a:srgbClr val="054D7D"/>
                </a:solidFill>
              </a:rPr>
              <a:t>для уничтожение </a:t>
            </a:r>
            <a:r>
              <a:rPr lang="ru-RU" sz="2400" dirty="0">
                <a:solidFill>
                  <a:srgbClr val="054D7D"/>
                </a:solidFill>
              </a:rPr>
              <a:t>или подавление живой силы и огневых средств противника, расположенных открыто, в окопах, траншеях, на обратных скатах </a:t>
            </a:r>
            <a:r>
              <a:rPr lang="ru-RU" sz="2400" dirty="0" smtClean="0">
                <a:solidFill>
                  <a:srgbClr val="054D7D"/>
                </a:solidFill>
              </a:rPr>
              <a:t>высот; ослепления </a:t>
            </a:r>
            <a:r>
              <a:rPr lang="ru-RU" sz="2400" dirty="0">
                <a:solidFill>
                  <a:srgbClr val="054D7D"/>
                </a:solidFill>
              </a:rPr>
              <a:t>или </a:t>
            </a:r>
            <a:r>
              <a:rPr lang="ru-RU" sz="2400" dirty="0" smtClean="0">
                <a:solidFill>
                  <a:srgbClr val="054D7D"/>
                </a:solidFill>
              </a:rPr>
              <a:t>задымления местности и наблюдательных </a:t>
            </a:r>
            <a:r>
              <a:rPr lang="ru-RU" sz="2400" dirty="0">
                <a:solidFill>
                  <a:srgbClr val="054D7D"/>
                </a:solidFill>
              </a:rPr>
              <a:t>пунктов </a:t>
            </a:r>
            <a:r>
              <a:rPr lang="ru-RU" sz="2400" dirty="0" smtClean="0">
                <a:solidFill>
                  <a:srgbClr val="054D7D"/>
                </a:solidFill>
              </a:rPr>
              <a:t>противника.</a:t>
            </a:r>
            <a:r>
              <a:rPr lang="ru-RU" sz="2800" dirty="0">
                <a:solidFill>
                  <a:srgbClr val="054D7D"/>
                </a:solidFill>
              </a:rPr>
              <a:t/>
            </a:r>
            <a:br>
              <a:rPr lang="ru-RU" sz="2800" dirty="0">
                <a:solidFill>
                  <a:srgbClr val="054D7D"/>
                </a:solidFill>
              </a:rPr>
            </a:br>
            <a:r>
              <a:rPr lang="ru-RU" sz="2400" b="1" dirty="0">
                <a:solidFill>
                  <a:srgbClr val="FF0000"/>
                </a:solidFill>
              </a:rPr>
              <a:t>Тактико-технические характеристики 2Б14-1 "Поднос</a:t>
            </a:r>
            <a:r>
              <a:rPr lang="ru-RU" sz="2400" b="1" dirty="0" smtClean="0">
                <a:solidFill>
                  <a:srgbClr val="FF0000"/>
                </a:solidFill>
              </a:rPr>
              <a:t>":</a:t>
            </a:r>
            <a:endParaRPr lang="ru-RU" sz="2400" b="1" dirty="0">
              <a:solidFill>
                <a:srgbClr val="FF0000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Калибр: 82 мм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Расчет: 5 человек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Масса в боевом положении: 42 </a:t>
            </a:r>
            <a:r>
              <a:rPr lang="ru-RU" sz="2400" dirty="0" smtClean="0">
                <a:solidFill>
                  <a:srgbClr val="054D7D"/>
                </a:solidFill>
              </a:rPr>
              <a:t>кг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Максимальная дальность </a:t>
            </a:r>
            <a:r>
              <a:rPr lang="ru-RU" sz="2400" dirty="0" smtClean="0">
                <a:solidFill>
                  <a:srgbClr val="054D7D"/>
                </a:solidFill>
              </a:rPr>
              <a:t>стрельбы: </a:t>
            </a:r>
            <a:r>
              <a:rPr lang="ru-RU" sz="2400" dirty="0">
                <a:solidFill>
                  <a:srgbClr val="054D7D"/>
                </a:solidFill>
              </a:rPr>
              <a:t>3922 м</a:t>
            </a:r>
            <a:endParaRPr lang="ru-RU" sz="2400" dirty="0" smtClean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400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55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155-м противотанковый ракетный </a:t>
            </a:r>
            <a:r>
              <a:rPr lang="ru-RU" sz="4000" b="1" dirty="0" smtClean="0">
                <a:latin typeface="+mn-lt"/>
              </a:rPr>
              <a:t>комплекс «Корнет»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12643" y="1988840"/>
            <a:ext cx="11617291" cy="5184575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b="1" dirty="0">
                <a:solidFill>
                  <a:srgbClr val="FF0000"/>
                </a:solidFill>
              </a:rPr>
              <a:t>ПТРК "Корнет" </a:t>
            </a:r>
            <a:r>
              <a:rPr lang="ru-RU" sz="9600" dirty="0" smtClean="0">
                <a:solidFill>
                  <a:srgbClr val="054D7D"/>
                </a:solidFill>
              </a:rPr>
              <a:t>предназначен для </a:t>
            </a:r>
            <a:r>
              <a:rPr lang="ru-RU" sz="9600" dirty="0">
                <a:solidFill>
                  <a:srgbClr val="054D7D"/>
                </a:solidFill>
              </a:rPr>
              <a:t>поражения танков и бронированных целей, оснащенных средствами динамической </a:t>
            </a:r>
            <a:r>
              <a:rPr lang="ru-RU" sz="9600" dirty="0" smtClean="0">
                <a:solidFill>
                  <a:srgbClr val="054D7D"/>
                </a:solidFill>
              </a:rPr>
              <a:t>защиты.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b="1" dirty="0">
                <a:solidFill>
                  <a:srgbClr val="FF0000"/>
                </a:solidFill>
              </a:rPr>
              <a:t>Тактико-технические характеристики ПТРК "Корнет":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Дальность полета ракеты днем: 5 500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Дальность полета ракеты  ночью: 3 500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Минимальная дальность: 100 </a:t>
            </a:r>
            <a:r>
              <a:rPr lang="ru-RU" sz="9600" dirty="0" smtClean="0">
                <a:solidFill>
                  <a:srgbClr val="054D7D"/>
                </a:solidFill>
              </a:rPr>
              <a:t>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Дальность распознавания цели: 2 500 </a:t>
            </a:r>
            <a:r>
              <a:rPr lang="ru-RU" sz="9600" dirty="0" smtClean="0">
                <a:solidFill>
                  <a:srgbClr val="054D7D"/>
                </a:solidFill>
              </a:rPr>
              <a:t>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Скорострельность: 2-3 выстрел/мин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Бронебойность металлической брони: 1,2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9600" dirty="0">
                <a:solidFill>
                  <a:srgbClr val="054D7D"/>
                </a:solidFill>
              </a:rPr>
              <a:t>Бронебойность бетонного монолита: 3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54D7D"/>
                </a:solidFill>
              </a:rPr>
              <a:t/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38" t="3241" r="22350"/>
          <a:stretch/>
        </p:blipFill>
        <p:spPr bwMode="auto">
          <a:xfrm>
            <a:off x="7896200" y="2434171"/>
            <a:ext cx="3024336" cy="442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373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+mn-lt"/>
              </a:rPr>
              <a:t>Переносный </a:t>
            </a:r>
            <a:r>
              <a:rPr lang="ru-RU" sz="4000" b="1" dirty="0">
                <a:latin typeface="+mn-lt"/>
              </a:rPr>
              <a:t>зенитный ракетный комплекс «Верба»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ПЗРК "Верба" </a:t>
            </a:r>
            <a:r>
              <a:rPr lang="ru-RU" sz="2400" dirty="0">
                <a:solidFill>
                  <a:srgbClr val="054D7D"/>
                </a:solidFill>
              </a:rPr>
              <a:t>предназначен для поражения самолетов, вертолетов, беспилотных летательных аппаратов и крылатых ракет на встречных и догонных курсах в условиях мощных организованных оптических помех при визуальной видимости цели</a:t>
            </a:r>
            <a:r>
              <a:rPr lang="ru-RU" sz="2400" dirty="0" smtClean="0">
                <a:solidFill>
                  <a:srgbClr val="054D7D"/>
                </a:solidFill>
              </a:rPr>
              <a:t>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Тактико-технические характеристики ПЗРК «Верба</a:t>
            </a:r>
            <a:r>
              <a:rPr lang="ru-RU" sz="2400" b="1" dirty="0" smtClean="0">
                <a:solidFill>
                  <a:srgbClr val="FF0000"/>
                </a:solidFill>
              </a:rPr>
              <a:t>»: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Дальность </a:t>
            </a:r>
            <a:r>
              <a:rPr lang="ru-RU" sz="2400" dirty="0" smtClean="0">
                <a:solidFill>
                  <a:srgbClr val="054D7D"/>
                </a:solidFill>
              </a:rPr>
              <a:t>действия: </a:t>
            </a:r>
            <a:r>
              <a:rPr lang="ru-RU" sz="2400" dirty="0">
                <a:solidFill>
                  <a:srgbClr val="054D7D"/>
                </a:solidFill>
              </a:rPr>
              <a:t>500-6400 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Высота </a:t>
            </a:r>
            <a:r>
              <a:rPr lang="ru-RU" sz="2400" dirty="0" smtClean="0">
                <a:solidFill>
                  <a:srgbClr val="054D7D"/>
                </a:solidFill>
              </a:rPr>
              <a:t>поражения: </a:t>
            </a:r>
            <a:r>
              <a:rPr lang="ru-RU" sz="2400" dirty="0">
                <a:solidFill>
                  <a:srgbClr val="054D7D"/>
                </a:solidFill>
              </a:rPr>
              <a:t>10-4500 </a:t>
            </a:r>
            <a:r>
              <a:rPr lang="ru-RU" sz="2400" dirty="0" smtClean="0">
                <a:solidFill>
                  <a:srgbClr val="054D7D"/>
                </a:solidFill>
              </a:rPr>
              <a:t>м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054D7D"/>
                </a:solidFill>
              </a:rPr>
              <a:t>Скорость поражаемых </a:t>
            </a:r>
            <a:r>
              <a:rPr lang="ru-RU" sz="2400" dirty="0" smtClean="0">
                <a:solidFill>
                  <a:srgbClr val="054D7D"/>
                </a:solidFill>
              </a:rPr>
              <a:t>целей: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до </a:t>
            </a:r>
            <a:r>
              <a:rPr lang="ru-RU" sz="2400" dirty="0">
                <a:solidFill>
                  <a:srgbClr val="054D7D"/>
                </a:solidFill>
              </a:rPr>
              <a:t>400 м/с (на встречных курсах), </a:t>
            </a:r>
            <a:endParaRPr lang="ru-RU" sz="2400" dirty="0" smtClean="0">
              <a:solidFill>
                <a:srgbClr val="054D7D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>
                <a:solidFill>
                  <a:srgbClr val="054D7D"/>
                </a:solidFill>
              </a:rPr>
              <a:t>   до </a:t>
            </a:r>
            <a:r>
              <a:rPr lang="ru-RU" sz="2400" dirty="0">
                <a:solidFill>
                  <a:srgbClr val="054D7D"/>
                </a:solidFill>
              </a:rPr>
              <a:t>320 м/с (на догонных курсах</a:t>
            </a:r>
            <a:r>
              <a:rPr lang="ru-RU" sz="2400" dirty="0" smtClean="0">
                <a:solidFill>
                  <a:srgbClr val="054D7D"/>
                </a:solidFill>
              </a:rPr>
              <a:t>)</a:t>
            </a:r>
            <a:r>
              <a:rPr lang="ru-RU" sz="2800" dirty="0">
                <a:solidFill>
                  <a:srgbClr val="054D7D"/>
                </a:solidFill>
              </a:rPr>
              <a:t/>
            </a:r>
            <a:br>
              <a:rPr lang="ru-RU" sz="2800" dirty="0">
                <a:solidFill>
                  <a:srgbClr val="054D7D"/>
                </a:solidFill>
              </a:rPr>
            </a:br>
            <a:r>
              <a:rPr lang="ru-RU" sz="2400" dirty="0">
                <a:solidFill>
                  <a:srgbClr val="054D7D"/>
                </a:solidFill>
              </a:rPr>
              <a:t>Боевая масса </a:t>
            </a:r>
            <a:r>
              <a:rPr lang="ru-RU" sz="2400" dirty="0" smtClean="0">
                <a:solidFill>
                  <a:srgbClr val="054D7D"/>
                </a:solidFill>
              </a:rPr>
              <a:t>комплекса: </a:t>
            </a:r>
            <a:r>
              <a:rPr lang="ru-RU" sz="2400" dirty="0">
                <a:solidFill>
                  <a:srgbClr val="054D7D"/>
                </a:solidFill>
              </a:rPr>
              <a:t>17,25 </a:t>
            </a:r>
            <a:r>
              <a:rPr lang="ru-RU" sz="2400" dirty="0" smtClean="0">
                <a:solidFill>
                  <a:srgbClr val="054D7D"/>
                </a:solidFill>
              </a:rPr>
              <a:t>кг</a:t>
            </a:r>
            <a:endParaRPr lang="ru-RU" sz="2400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716" l="273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06944" y="3284984"/>
            <a:ext cx="5177959" cy="356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0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3048"/>
            <a:ext cx="12186585" cy="686104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09253" y="1484784"/>
            <a:ext cx="6768075" cy="1728192"/>
          </a:xfrm>
        </p:spPr>
        <p:txBody>
          <a:bodyPr>
            <a:noAutofit/>
          </a:bodyPr>
          <a:lstStyle/>
          <a:p>
            <a:r>
              <a:rPr lang="ru-RU" sz="66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Спасибо</a:t>
            </a:r>
            <a:br>
              <a:rPr lang="ru-RU" sz="66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66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за</a:t>
            </a:r>
            <a:br>
              <a:rPr lang="ru-RU" sz="66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66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внимание!</a:t>
            </a:r>
            <a:endParaRPr lang="ru-RU" sz="660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bg1"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4539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Бронетранспортёр БТР-80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1845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FF0000"/>
                </a:solidFill>
              </a:rPr>
              <a:t>Бронетранспортер БТР-80 </a:t>
            </a:r>
            <a:r>
              <a:rPr lang="ru-RU" sz="2800" dirty="0">
                <a:solidFill>
                  <a:srgbClr val="054D7D"/>
                </a:solidFill>
              </a:rPr>
              <a:t>- боевая колесная плавающая машина предназначенная для транспортирования мотострелковых подразделений и огневой поддержки их на поле боя, ведения боя из машины.</a:t>
            </a:r>
            <a:r>
              <a:rPr lang="ru-RU" sz="2800" dirty="0" smtClean="0">
                <a:solidFill>
                  <a:srgbClr val="054D7D"/>
                </a:solidFill>
              </a:rPr>
              <a:t/>
            </a:r>
            <a:br>
              <a:rPr lang="ru-RU" sz="2800" dirty="0" smtClean="0">
                <a:solidFill>
                  <a:srgbClr val="054D7D"/>
                </a:solidFill>
              </a:rPr>
            </a:br>
            <a:endParaRPr lang="ru-RU" sz="2800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941" b="100000" l="2375" r="9837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37994" y="2830344"/>
            <a:ext cx="76200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21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040"/>
          <a:stretch/>
        </p:blipFill>
        <p:spPr>
          <a:xfrm>
            <a:off x="6960096" y="1719142"/>
            <a:ext cx="4463527" cy="3904918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Бронетранспортёр БТР-80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468052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Тактико-технические характеристики БТР-80: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Экипаж: 3 человека</a:t>
            </a:r>
            <a:br>
              <a:rPr lang="ru-RU" dirty="0">
                <a:solidFill>
                  <a:srgbClr val="054D7D"/>
                </a:solidFill>
              </a:rPr>
            </a:br>
            <a:r>
              <a:rPr lang="ru-RU" dirty="0">
                <a:solidFill>
                  <a:srgbClr val="054D7D"/>
                </a:solidFill>
              </a:rPr>
              <a:t>Десант: 7 человека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Боевая масса: 13 600 кг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Длина корпуса: 7650 мм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Ширина корпуса: 2900 </a:t>
            </a:r>
            <a:r>
              <a:rPr lang="ru-RU" dirty="0" smtClean="0">
                <a:solidFill>
                  <a:srgbClr val="054D7D"/>
                </a:solidFill>
              </a:rPr>
              <a:t>мм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Скорость по шоссе: 80 км/ч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Скорость по грунту: до 40 км/ч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Скорость на плаву: 9 км/ч</a:t>
            </a:r>
          </a:p>
          <a:p>
            <a:pPr marL="0" indent="0">
              <a:buNone/>
            </a:pPr>
            <a:r>
              <a:rPr lang="ru-RU" dirty="0">
                <a:solidFill>
                  <a:srgbClr val="054D7D"/>
                </a:solidFill>
              </a:rPr>
              <a:t>Запас хода по шоссе: 600 </a:t>
            </a:r>
            <a:r>
              <a:rPr lang="ru-RU" dirty="0" smtClean="0">
                <a:solidFill>
                  <a:srgbClr val="054D7D"/>
                </a:solidFill>
              </a:rPr>
              <a:t>км</a:t>
            </a:r>
          </a:p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Вооружение БТР-80: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054D7D"/>
                </a:solidFill>
              </a:rPr>
              <a:t>14,5-мм </a:t>
            </a:r>
            <a:r>
              <a:rPr lang="ru-RU" dirty="0">
                <a:solidFill>
                  <a:srgbClr val="054D7D"/>
                </a:solidFill>
              </a:rPr>
              <a:t>пулемета КПВТ </a:t>
            </a:r>
            <a:endParaRPr lang="ru-RU" dirty="0" smtClean="0">
              <a:solidFill>
                <a:srgbClr val="054D7D"/>
              </a:solidFill>
            </a:endParaRPr>
          </a:p>
          <a:p>
            <a:r>
              <a:rPr lang="ru-RU" dirty="0" smtClean="0">
                <a:solidFill>
                  <a:srgbClr val="054D7D"/>
                </a:solidFill>
              </a:rPr>
              <a:t>7,62-мм </a:t>
            </a:r>
            <a:r>
              <a:rPr lang="ru-RU" dirty="0">
                <a:solidFill>
                  <a:srgbClr val="054D7D"/>
                </a:solidFill>
              </a:rPr>
              <a:t>пулемета ПКТ 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>
              <a:solidFill>
                <a:srgbClr val="054D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15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11623" y="329608"/>
            <a:ext cx="9289033" cy="136083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+mn-lt"/>
              </a:rPr>
              <a:t>Бронетранспортёр </a:t>
            </a:r>
            <a:r>
              <a:rPr lang="ru-RU" sz="4000" b="1" dirty="0" smtClean="0">
                <a:latin typeface="+mn-lt"/>
              </a:rPr>
              <a:t>БТР-82А</a:t>
            </a:r>
            <a:endParaRPr lang="ru-RU" sz="4000" b="1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9349" y="1988840"/>
            <a:ext cx="11617291" cy="5616624"/>
          </a:xfrm>
        </p:spPr>
        <p:txBody>
          <a:bodyPr>
            <a:no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054D7D"/>
                </a:solidFill>
              </a:rPr>
              <a:t>Предназначен для транспортировки подразделений, их огневой поддержки в бою, уничтожения живой силы, противотанковых средств и легкобронированной техники противника.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rgbClr val="054D7D"/>
                </a:solidFill>
              </a:rPr>
              <a:t/>
            </a:r>
            <a:br>
              <a:rPr lang="ru-RU" sz="2000" dirty="0" smtClean="0">
                <a:solidFill>
                  <a:srgbClr val="054D7D"/>
                </a:solidFill>
              </a:rPr>
            </a:br>
            <a:endParaRPr lang="ru-RU" sz="2000" dirty="0">
              <a:solidFill>
                <a:srgbClr val="054D7D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74" y="594733"/>
            <a:ext cx="810102" cy="586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8640"/>
            <a:ext cx="898870" cy="5995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643" y="834410"/>
            <a:ext cx="954119" cy="6410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416480" y="6669360"/>
            <a:ext cx="1775520" cy="18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98" b="89805" l="1917" r="96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3552" y="2996952"/>
            <a:ext cx="7560840" cy="4202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662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d8b13a1dbad5858bec24edf4bcdfa9dbe31f1"/>
</p:tagLst>
</file>

<file path=ppt/theme/theme1.xml><?xml version="1.0" encoding="utf-8"?>
<a:theme xmlns:a="http://schemas.openxmlformats.org/drawingml/2006/main" name="Тема Office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2355</TotalTime>
  <Words>3511</Words>
  <Application>Microsoft Office PowerPoint</Application>
  <PresentationFormat>Широкоэкранный</PresentationFormat>
  <Paragraphs>522</Paragraphs>
  <Slides>64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7" baseType="lpstr">
      <vt:lpstr>Arial</vt:lpstr>
      <vt:lpstr>Calibri</vt:lpstr>
      <vt:lpstr>Тема Office</vt:lpstr>
      <vt:lpstr>Основные образцы вооружения  и военной техники  Вооруженных Сил Российской Федерации</vt:lpstr>
      <vt:lpstr>Определение</vt:lpstr>
      <vt:lpstr>Боевая машина пехоты БМП-2</vt:lpstr>
      <vt:lpstr>Боевая машина пехоты БМП-2</vt:lpstr>
      <vt:lpstr>Боевая машина пехоты БМП-3</vt:lpstr>
      <vt:lpstr>Боевая машина пехоты БМП-3</vt:lpstr>
      <vt:lpstr>Бронетранспортёр БТР-80</vt:lpstr>
      <vt:lpstr>Бронетранспортёр БТР-80</vt:lpstr>
      <vt:lpstr>Бронетранспортёр БТР-82А</vt:lpstr>
      <vt:lpstr>Бронетранспортёр БТР-82А</vt:lpstr>
      <vt:lpstr>Специальная бронированная машина "Тигр"</vt:lpstr>
      <vt:lpstr>Специальная бронированная машина "Тигр"</vt:lpstr>
      <vt:lpstr>Специальная бронированная машина "Тигр"</vt:lpstr>
      <vt:lpstr>Бронированная патрульная машина «Дозор» («Выстрел»)</vt:lpstr>
      <vt:lpstr>Бронированная патрульная машина «Дозор» («Выстрел»)</vt:lpstr>
      <vt:lpstr>Бронированная патрульная машина «Дозор» («Выстрел»)</vt:lpstr>
      <vt:lpstr>Танки</vt:lpstr>
      <vt:lpstr>Танк Т-72БМ</vt:lpstr>
      <vt:lpstr>Танк Т-72БМ</vt:lpstr>
      <vt:lpstr>Танк Т-80У</vt:lpstr>
      <vt:lpstr>Танк Т-80У</vt:lpstr>
      <vt:lpstr>Танк Т-90М «Прорыв»</vt:lpstr>
      <vt:lpstr>Танк Т-90М «Прорыв»</vt:lpstr>
      <vt:lpstr>Боевая машина поддержки танков «Терминатор»</vt:lpstr>
      <vt:lpstr>Боевая машина поддержки танков «Терминатор»</vt:lpstr>
      <vt:lpstr>Боевая машина поддержки танков «Терминатор»</vt:lpstr>
      <vt:lpstr>122-мм реактивная система залпового огня «Град» (БМ-21)</vt:lpstr>
      <vt:lpstr>122-мм реактивная система залпового огня «Град» (БМ-21)</vt:lpstr>
      <vt:lpstr>220-мм реактивная система залпового огня «Ураган»</vt:lpstr>
      <vt:lpstr>220-мм реактивная система залпового огня «Ураган»</vt:lpstr>
      <vt:lpstr>300-мм реактивная система залпового огня «Смерч»</vt:lpstr>
      <vt:lpstr>300-мм реактивная система залпового огня «Смерч»</vt:lpstr>
      <vt:lpstr>300-мм реактивная система залпового огня «Торнадо-С»</vt:lpstr>
      <vt:lpstr>300-мм реактивная система залпового огня «Торнадо-С»</vt:lpstr>
      <vt:lpstr>Тяжелая огнеметная система залпового огня ТОС-1А «Солнцепёк»  </vt:lpstr>
      <vt:lpstr>Тяжелая огнеметная система залпового огня ТОС-1А «Солнцепёк» </vt:lpstr>
      <vt:lpstr>Тяжелая огнеметная система залпового огня ТОС-2 «Тосочка»</vt:lpstr>
      <vt:lpstr>Тяжелая огнеметная система залпового огня ТОС-2 «Тосочка»</vt:lpstr>
      <vt:lpstr>203-мм самоходная  тяжелая артиллерийская установка 2С7М «Малка»</vt:lpstr>
      <vt:lpstr>203-мм самоходная  тяжелая артиллерийская установка 2С7М «Малка»</vt:lpstr>
      <vt:lpstr>152-мм самоходная артиллерийская установка 2С35 «Коалиция-СВ»</vt:lpstr>
      <vt:lpstr>152-мм самоходная артиллерийская установка 2С35 «Коалиция-СВ»</vt:lpstr>
      <vt:lpstr>152-мм самоходное артиллерийское орудие 2С43 «Мальва»</vt:lpstr>
      <vt:lpstr>152-мм самоходная артиллерийская установка 2С43 «Мальва»</vt:lpstr>
      <vt:lpstr>120-мм самоходная артиллерийско-минометная установка 2С31 «Вена»</vt:lpstr>
      <vt:lpstr>120-мм самоходная артиллерийско-минометная установка 2С31 «Вена»</vt:lpstr>
      <vt:lpstr>240-мм самоходный миномет 2С4 «Тюльпан»</vt:lpstr>
      <vt:lpstr>240-мм самоходный миномет 2С4 «Тюльпан»</vt:lpstr>
      <vt:lpstr>Зенитно-ракетный комплекс «Викинг»</vt:lpstr>
      <vt:lpstr>Зенитно-ракетный комплекс «Викинг»</vt:lpstr>
      <vt:lpstr>Зенитно-ракетный комплекс «Викинг»</vt:lpstr>
      <vt:lpstr>Тактический зенитный ракетный комплекс «Тор-М2У»</vt:lpstr>
      <vt:lpstr>Тактический зенитный ракетный комплекс «Тор-М2У»</vt:lpstr>
      <vt:lpstr>Береговой ракетный комплекс «Бал»</vt:lpstr>
      <vt:lpstr>Береговой ракетный комплекс «Бал»</vt:lpstr>
      <vt:lpstr>Ракетный комплекс «Бастион»</vt:lpstr>
      <vt:lpstr>Ракетный комплекс «Бастион»</vt:lpstr>
      <vt:lpstr>Стратегический ракетный комплекс «Ярс»</vt:lpstr>
      <vt:lpstr>Стратегический ракетный комплекс «Ярс»</vt:lpstr>
      <vt:lpstr>Миномет «Василек»</vt:lpstr>
      <vt:lpstr>82-мм миномет 2Б14-1 «Поднос»</vt:lpstr>
      <vt:lpstr>155-м противотанковый ракетный комплекс «Корнет»</vt:lpstr>
      <vt:lpstr>Переносный зенитный ракетный комплекс «Верба»</vt:lpstr>
      <vt:lpstr>Спасибо за внимание!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Изумрудная шапка</dc:title>
  <dc:creator>obstinate</dc:creator>
  <dc:description>Шаблон презентации с сайта https://presentation-creation.ru/</dc:description>
  <cp:lastModifiedBy>UrDor</cp:lastModifiedBy>
  <cp:revision>574</cp:revision>
  <dcterms:created xsi:type="dcterms:W3CDTF">2018-02-25T09:09:03Z</dcterms:created>
  <dcterms:modified xsi:type="dcterms:W3CDTF">2024-09-08T16:25:24Z</dcterms:modified>
</cp:coreProperties>
</file>