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4" r:id="rId3"/>
    <p:sldId id="265" r:id="rId4"/>
    <p:sldId id="266" r:id="rId5"/>
    <p:sldId id="269" r:id="rId6"/>
    <p:sldId id="267" r:id="rId7"/>
    <p:sldId id="270" r:id="rId8"/>
    <p:sldId id="271" r:id="rId9"/>
    <p:sldId id="272" r:id="rId10"/>
    <p:sldId id="273" r:id="rId11"/>
    <p:sldId id="276" r:id="rId12"/>
    <p:sldId id="277" r:id="rId13"/>
    <p:sldId id="278" r:id="rId14"/>
    <p:sldId id="280" r:id="rId15"/>
    <p:sldId id="274" r:id="rId16"/>
    <p:sldId id="279" r:id="rId17"/>
    <p:sldId id="275" r:id="rId18"/>
    <p:sldId id="281" r:id="rId19"/>
    <p:sldId id="282" r:id="rId20"/>
    <p:sldId id="283" r:id="rId21"/>
    <p:sldId id="285" r:id="rId22"/>
    <p:sldId id="286" r:id="rId23"/>
    <p:sldId id="284" r:id="rId24"/>
    <p:sldId id="288" r:id="rId25"/>
    <p:sldId id="289" r:id="rId26"/>
    <p:sldId id="287" r:id="rId27"/>
    <p:sldId id="291" r:id="rId28"/>
  </p:sldIdLst>
  <p:sldSz cx="9144000" cy="6858000" type="screen4x3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DFF"/>
    <a:srgbClr val="0033CC"/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84583" autoAdjust="0"/>
  </p:normalViewPr>
  <p:slideViewPr>
    <p:cSldViewPr>
      <p:cViewPr varScale="1">
        <p:scale>
          <a:sx n="91" d="100"/>
          <a:sy n="91" d="100"/>
        </p:scale>
        <p:origin x="99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33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083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157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12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826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141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266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276872"/>
            <a:ext cx="7344816" cy="144016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07504" y="45855"/>
            <a:ext cx="8928992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5855"/>
            <a:ext cx="8928992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340768"/>
            <a:ext cx="885698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7992888" cy="1440160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rgbClr val="0033CC"/>
                </a:solidFill>
                <a:effectLst>
                  <a:outerShdw blurRad="38100" dist="50800" dir="2700000" algn="tl">
                    <a:schemeClr val="bg1">
                      <a:alpha val="43000"/>
                    </a:schemeClr>
                  </a:outerShdw>
                </a:effectLst>
              </a:rPr>
              <a:t>Безопасность в общественных местах. Опасности социально-психологического характера</a:t>
            </a:r>
            <a:endParaRPr lang="ru-RU" sz="6000" b="1" dirty="0">
              <a:solidFill>
                <a:srgbClr val="0033CC"/>
              </a:solidFill>
              <a:effectLst>
                <a:outerShdw blurRad="38100" dist="50800" dir="2700000" algn="tl">
                  <a:schemeClr val="bg1">
                    <a:alpha val="43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на массовом мероприятии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000" i="1" dirty="0">
                <a:solidFill>
                  <a:srgbClr val="0033CC"/>
                </a:solidFill>
              </a:rPr>
              <a:t>Если вы отправляетесь на массовое мероприятие </a:t>
            </a:r>
            <a:r>
              <a:rPr lang="ru-RU" sz="3000" i="1" dirty="0" smtClean="0">
                <a:solidFill>
                  <a:srgbClr val="0033CC"/>
                </a:solidFill>
              </a:rPr>
              <a:t>-спортивные </a:t>
            </a:r>
            <a:r>
              <a:rPr lang="ru-RU" sz="3000" i="1" dirty="0">
                <a:solidFill>
                  <a:srgbClr val="0033CC"/>
                </a:solidFill>
              </a:rPr>
              <a:t>соревнования на стадионе, концерт, </a:t>
            </a:r>
            <a:r>
              <a:rPr lang="ru-RU" sz="3000" i="1" dirty="0" smtClean="0">
                <a:solidFill>
                  <a:srgbClr val="0033CC"/>
                </a:solidFill>
              </a:rPr>
              <a:t>фестивали и т.д.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i="1" dirty="0" smtClean="0">
                <a:solidFill>
                  <a:srgbClr val="0033CC"/>
                </a:solidFill>
              </a:rPr>
              <a:t>• </a:t>
            </a:r>
            <a:r>
              <a:rPr lang="ru-RU" sz="3000" dirty="0" smtClean="0">
                <a:solidFill>
                  <a:srgbClr val="0033CC"/>
                </a:solidFill>
              </a:rPr>
              <a:t>Не </a:t>
            </a:r>
            <a:r>
              <a:rPr lang="ru-RU" sz="3000" dirty="0">
                <a:solidFill>
                  <a:srgbClr val="0033CC"/>
                </a:solidFill>
              </a:rPr>
              <a:t>берите с собой колющие и режущие предметы, а также кино-, фото-, видеотехнику (без крайней необходимости), плакаты на шестах и </a:t>
            </a:r>
            <a:r>
              <a:rPr lang="ru-RU" sz="3000" dirty="0" smtClean="0">
                <a:solidFill>
                  <a:srgbClr val="0033CC"/>
                </a:solidFill>
              </a:rPr>
              <a:t>палках;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• Не </a:t>
            </a:r>
            <a:r>
              <a:rPr lang="ru-RU" sz="3000" dirty="0">
                <a:solidFill>
                  <a:srgbClr val="0033CC"/>
                </a:solidFill>
              </a:rPr>
              <a:t>надевайте обувь на высоких каблуках, длинную одежду, галстук, шарф, не берите сумки и зонты с длинными </a:t>
            </a:r>
            <a:r>
              <a:rPr lang="ru-RU" sz="3000" dirty="0" smtClean="0">
                <a:solidFill>
                  <a:srgbClr val="0033CC"/>
                </a:solidFill>
              </a:rPr>
              <a:t>ручками.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36142" flipV="1">
            <a:off x="2807566" y="4223043"/>
            <a:ext cx="3528866" cy="357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6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на массовом мероприятии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000" i="1" dirty="0">
                <a:solidFill>
                  <a:srgbClr val="0033CC"/>
                </a:solidFill>
              </a:rPr>
              <a:t>Если вы отправляетесь на массовое мероприятие </a:t>
            </a:r>
            <a:r>
              <a:rPr lang="ru-RU" sz="3000" i="1" dirty="0" smtClean="0">
                <a:solidFill>
                  <a:srgbClr val="0033CC"/>
                </a:solidFill>
              </a:rPr>
              <a:t>-спортивные </a:t>
            </a:r>
            <a:r>
              <a:rPr lang="ru-RU" sz="3000" i="1" dirty="0">
                <a:solidFill>
                  <a:srgbClr val="0033CC"/>
                </a:solidFill>
              </a:rPr>
              <a:t>соревнования на стадионе, концерт, </a:t>
            </a:r>
            <a:r>
              <a:rPr lang="ru-RU" sz="3000" i="1" dirty="0" smtClean="0">
                <a:solidFill>
                  <a:srgbClr val="0033CC"/>
                </a:solidFill>
              </a:rPr>
              <a:t>фестивали и т.д.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i="1" dirty="0" smtClean="0">
                <a:solidFill>
                  <a:srgbClr val="0033CC"/>
                </a:solidFill>
              </a:rPr>
              <a:t>• </a:t>
            </a:r>
            <a:r>
              <a:rPr lang="ru-RU" sz="3000" dirty="0" smtClean="0">
                <a:solidFill>
                  <a:srgbClr val="0033CC"/>
                </a:solidFill>
              </a:rPr>
              <a:t>Шнурки </a:t>
            </a:r>
            <a:r>
              <a:rPr lang="ru-RU" sz="3000" dirty="0">
                <a:solidFill>
                  <a:srgbClr val="0033CC"/>
                </a:solidFill>
              </a:rPr>
              <a:t>от обуви потуже затяните, а их свободные концы заправьте в </a:t>
            </a:r>
            <a:r>
              <a:rPr lang="ru-RU" sz="3000" dirty="0" smtClean="0">
                <a:solidFill>
                  <a:srgbClr val="0033CC"/>
                </a:solidFill>
              </a:rPr>
              <a:t>ботинки.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• Застегните </a:t>
            </a:r>
            <a:r>
              <a:rPr lang="ru-RU" sz="3000" dirty="0">
                <a:solidFill>
                  <a:srgbClr val="0033CC"/>
                </a:solidFill>
              </a:rPr>
              <a:t>молнии и пуговицы на верхней одежде, закройте клапанами все </a:t>
            </a:r>
            <a:r>
              <a:rPr lang="ru-RU" sz="3000" dirty="0" smtClean="0">
                <a:solidFill>
                  <a:srgbClr val="0033CC"/>
                </a:solidFill>
              </a:rPr>
              <a:t>карманы.</a:t>
            </a:r>
            <a:endParaRPr lang="ru-RU" sz="3000" dirty="0">
              <a:solidFill>
                <a:srgbClr val="0033CC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• Обязательно </a:t>
            </a:r>
            <a:r>
              <a:rPr lang="ru-RU" sz="3000" dirty="0">
                <a:solidFill>
                  <a:srgbClr val="0033CC"/>
                </a:solidFill>
              </a:rPr>
              <a:t>возьмите с собой паспорт или другой удостоверяющий личность документ!</a:t>
            </a:r>
          </a:p>
          <a:p>
            <a:pPr marL="0" indent="0">
              <a:spcBef>
                <a:spcPts val="0"/>
              </a:spcBef>
              <a:buNone/>
            </a:pPr>
            <a:endParaRPr lang="ru-RU" sz="3000" dirty="0" smtClean="0">
              <a:solidFill>
                <a:srgbClr val="0033CC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 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4869160"/>
            <a:ext cx="3306726" cy="218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5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на массовом мероприятии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000" i="1" dirty="0" smtClean="0">
                <a:solidFill>
                  <a:srgbClr val="0033CC"/>
                </a:solidFill>
              </a:rPr>
              <a:t>• </a:t>
            </a:r>
            <a:r>
              <a:rPr lang="ru-RU" sz="3000" dirty="0" smtClean="0">
                <a:solidFill>
                  <a:srgbClr val="0033CC"/>
                </a:solidFill>
              </a:rPr>
              <a:t>Никогда </a:t>
            </a:r>
            <a:r>
              <a:rPr lang="ru-RU" sz="3000" dirty="0">
                <a:solidFill>
                  <a:srgbClr val="0033CC"/>
                </a:solidFill>
              </a:rPr>
              <a:t>не держите паспорт или деньги в заднем кармане брюк. Самое надежное место хранения документов внутренний </a:t>
            </a:r>
            <a:r>
              <a:rPr lang="ru-RU" sz="3000" dirty="0" smtClean="0">
                <a:solidFill>
                  <a:srgbClr val="0033CC"/>
                </a:solidFill>
              </a:rPr>
              <a:t>карман куртки (пиджака).</a:t>
            </a:r>
            <a:endParaRPr lang="ru-RU" sz="3000" dirty="0">
              <a:solidFill>
                <a:srgbClr val="0033CC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• Старайтесь </a:t>
            </a:r>
            <a:r>
              <a:rPr lang="ru-RU" sz="3000" dirty="0">
                <a:solidFill>
                  <a:srgbClr val="0033CC"/>
                </a:solidFill>
              </a:rPr>
              <a:t>не садиться в пустой автобус, трамвай или троллейбус, а если уж такое случилось, садитесь поближе к </a:t>
            </a:r>
            <a:r>
              <a:rPr lang="ru-RU" sz="3000" dirty="0" smtClean="0">
                <a:solidFill>
                  <a:srgbClr val="0033CC"/>
                </a:solidFill>
              </a:rPr>
              <a:t>водителю. Не </a:t>
            </a:r>
            <a:r>
              <a:rPr lang="ru-RU" sz="3000" dirty="0">
                <a:solidFill>
                  <a:srgbClr val="0033CC"/>
                </a:solidFill>
              </a:rPr>
              <a:t>спите в общественном </a:t>
            </a:r>
            <a:r>
              <a:rPr lang="ru-RU" sz="3000" dirty="0" smtClean="0">
                <a:solidFill>
                  <a:srgbClr val="0033CC"/>
                </a:solidFill>
              </a:rPr>
              <a:t>транспорте!</a:t>
            </a:r>
            <a:endParaRPr lang="ru-RU" sz="3000" dirty="0">
              <a:solidFill>
                <a:srgbClr val="0033CC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3000" dirty="0" smtClean="0">
              <a:solidFill>
                <a:srgbClr val="0033CC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 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1026" name="Picture 2" descr="https://gas-kvas.com/uploads/posts/2023-02/1677011000_gas-kvas-com-p-risunok-na-temu-pravila-povedeniya-v-obshc-4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2" t="26696" r="16909" b="6565"/>
          <a:stretch/>
        </p:blipFill>
        <p:spPr bwMode="auto">
          <a:xfrm>
            <a:off x="2915815" y="4293096"/>
            <a:ext cx="3357015" cy="2664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14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на массовом мероприятии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• Немедленно </a:t>
            </a:r>
            <a:r>
              <a:rPr lang="ru-RU" sz="3000" dirty="0">
                <a:solidFill>
                  <a:srgbClr val="0033CC"/>
                </a:solidFill>
              </a:rPr>
              <a:t>уйдите подальше от центра конфликта при возникновении беспорядков, постарайтесь вообще покинуть </a:t>
            </a:r>
            <a:r>
              <a:rPr lang="ru-RU" sz="3000" dirty="0" smtClean="0">
                <a:solidFill>
                  <a:srgbClr val="0033CC"/>
                </a:solidFill>
              </a:rPr>
              <a:t>место.</a:t>
            </a:r>
          </a:p>
          <a:p>
            <a:pPr marL="0" indent="0">
              <a:spcBef>
                <a:spcPts val="0"/>
              </a:spcBef>
              <a:buNone/>
            </a:pPr>
            <a:endParaRPr lang="ru-RU" sz="3000" dirty="0" smtClean="0">
              <a:solidFill>
                <a:srgbClr val="0033CC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 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916" y="3202531"/>
            <a:ext cx="6084168" cy="3422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216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в толпе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0033CC"/>
                </a:solidFill>
              </a:rPr>
              <a:t>Если </a:t>
            </a:r>
            <a:r>
              <a:rPr lang="ru-RU" sz="3000" dirty="0">
                <a:solidFill>
                  <a:srgbClr val="0033CC"/>
                </a:solidFill>
              </a:rPr>
              <a:t>толпа идет на вас постарайтесь зайти в подъезд, укрыться в неровностях архитектуры зданий, в ходах </a:t>
            </a:r>
            <a:r>
              <a:rPr lang="ru-RU" sz="3000" dirty="0" smtClean="0">
                <a:solidFill>
                  <a:srgbClr val="0033CC"/>
                </a:solidFill>
              </a:rPr>
              <a:t>дворов.</a:t>
            </a:r>
          </a:p>
          <a:p>
            <a:r>
              <a:rPr lang="ru-RU" sz="3000" dirty="0" smtClean="0">
                <a:solidFill>
                  <a:srgbClr val="0033CC"/>
                </a:solidFill>
              </a:rPr>
              <a:t>Если </a:t>
            </a:r>
            <a:r>
              <a:rPr lang="ru-RU" sz="3000" dirty="0">
                <a:solidFill>
                  <a:srgbClr val="0033CC"/>
                </a:solidFill>
              </a:rPr>
              <a:t>вы попали в толпу, не пытайтесь сразу выбраться из нее, осмотритесь и предпримите осознанные </a:t>
            </a:r>
            <a:r>
              <a:rPr lang="ru-RU" sz="3000" dirty="0" smtClean="0">
                <a:solidFill>
                  <a:srgbClr val="0033CC"/>
                </a:solidFill>
              </a:rPr>
              <a:t>действия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2007"/>
            <a:ext cx="9144000" cy="454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99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в толпе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0033CC"/>
                </a:solidFill>
              </a:rPr>
              <a:t>Не </a:t>
            </a:r>
            <a:r>
              <a:rPr lang="ru-RU" sz="3000" dirty="0">
                <a:solidFill>
                  <a:srgbClr val="0033CC"/>
                </a:solidFill>
              </a:rPr>
              <a:t>идите против направления движения толпы, избегайте ее центра и краев, постарайтесь не приближаться к витринам, решеткам, фонарным столбам и т. д.</a:t>
            </a:r>
          </a:p>
          <a:p>
            <a:r>
              <a:rPr lang="ru-RU" sz="3000" dirty="0">
                <a:solidFill>
                  <a:srgbClr val="0033CC"/>
                </a:solidFill>
              </a:rPr>
              <a:t> Уклоняйтесь от всего неподвижного на пути (вас могут раздавить), не цепляйтесь ни за что руками (их могут сломать</a:t>
            </a:r>
            <a:r>
              <a:rPr lang="ru-RU" sz="3000" dirty="0" smtClean="0">
                <a:solidFill>
                  <a:srgbClr val="0033CC"/>
                </a:solidFill>
              </a:rPr>
              <a:t>).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4347121"/>
            <a:ext cx="4294342" cy="2506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291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в толпе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000" dirty="0">
                <a:solidFill>
                  <a:srgbClr val="0033CC"/>
                </a:solidFill>
              </a:rPr>
              <a:t>Если вы уронили какую-то вещь (сумку, куртку или зонт) не пытайтесь ее поднять - это может стоить вам жизни. </a:t>
            </a:r>
            <a:endParaRPr lang="ru-RU" sz="3000" dirty="0" smtClean="0">
              <a:solidFill>
                <a:srgbClr val="0033CC"/>
              </a:solidFill>
            </a:endParaRPr>
          </a:p>
          <a:p>
            <a:pPr>
              <a:spcBef>
                <a:spcPts val="0"/>
              </a:spcBef>
            </a:pPr>
            <a:r>
              <a:rPr lang="ru-RU" sz="3000" dirty="0">
                <a:solidFill>
                  <a:srgbClr val="0033CC"/>
                </a:solidFill>
              </a:rPr>
              <a:t>Если вы упали, сразу закрывайте голову руками, постарайтесь резко встать. </a:t>
            </a:r>
          </a:p>
          <a:p>
            <a:pPr marL="0" indent="0">
              <a:buNone/>
            </a:pPr>
            <a:r>
              <a:rPr lang="ru-RU" sz="3000" dirty="0">
                <a:solidFill>
                  <a:srgbClr val="FF0000"/>
                </a:solidFill>
              </a:rPr>
              <a:t>Соблюдайте правила безопасного поведения, помните - любое промедление или неправильные действия в толпе это ваша жизнь.</a:t>
            </a:r>
          </a:p>
          <a:p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91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Опасности социально-психологического характера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FF0000"/>
                </a:solidFill>
              </a:rPr>
              <a:t>Кража</a:t>
            </a:r>
            <a:r>
              <a:rPr lang="ru-RU" sz="3000" dirty="0">
                <a:solidFill>
                  <a:srgbClr val="0033CC"/>
                </a:solidFill>
              </a:rPr>
              <a:t> — это тайное хищение чужого имущества (данное преступное деяние всегда совершается вором скрытно).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861334"/>
            <a:ext cx="7755907" cy="3996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488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Как избежать кражи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>
                <a:solidFill>
                  <a:srgbClr val="0033CC"/>
                </a:solidFill>
              </a:rPr>
              <a:t>Откажитесь от необдуманной демонстрации материальных ценностей и денежных средств в общественных </a:t>
            </a:r>
            <a:r>
              <a:rPr lang="ru-RU" sz="3000" dirty="0" smtClean="0">
                <a:solidFill>
                  <a:srgbClr val="0033CC"/>
                </a:solidFill>
              </a:rPr>
              <a:t>местах.</a:t>
            </a:r>
          </a:p>
          <a:p>
            <a:r>
              <a:rPr lang="ru-RU" sz="3000" dirty="0">
                <a:solidFill>
                  <a:srgbClr val="0033CC"/>
                </a:solidFill>
              </a:rPr>
              <a:t>Сделайте безопасным хранение и ношение ценных вещей и денежных средств: распределите их по внутренним карманам одежды, желательно закрывающимся на молнии или застёгивающимся на пуговицы </a:t>
            </a:r>
          </a:p>
          <a:p>
            <a:r>
              <a:rPr lang="ru-RU" sz="3000" dirty="0" smtClean="0">
                <a:solidFill>
                  <a:srgbClr val="0033CC"/>
                </a:solidFill>
              </a:rPr>
              <a:t> 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9568" y="4797152"/>
            <a:ext cx="2276872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2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Опасности социально-психологического характера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FF0000"/>
                </a:solidFill>
              </a:rPr>
              <a:t>Грабёж</a:t>
            </a:r>
            <a:r>
              <a:rPr lang="ru-RU" sz="3000" dirty="0">
                <a:solidFill>
                  <a:srgbClr val="0033CC"/>
                </a:solidFill>
              </a:rPr>
              <a:t> — это открытое хищение чужого имущества, которое может сопровождаться угрозой насилия или насилием в отношении </a:t>
            </a:r>
            <a:r>
              <a:rPr lang="ru-RU" sz="3000" dirty="0" smtClean="0">
                <a:solidFill>
                  <a:srgbClr val="0033CC"/>
                </a:solidFill>
              </a:rPr>
              <a:t>жертвы.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6" name="AutoShape 2" descr="https://1.bp.blogspot.com/-nQ6tGEMTVwU/X_cfnLn7TzI/AAAAAAAAhlY/_eR4cnmzi8YOawFQ7w7RzGXxUm5BxNTqQCLcBGAsYHQ/s993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763" y="2888378"/>
            <a:ext cx="4764473" cy="3564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591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+mn-lt"/>
              </a:rPr>
              <a:t>Общественное место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Это территория</a:t>
            </a:r>
            <a:r>
              <a:rPr lang="ru-RU" sz="3000" dirty="0">
                <a:solidFill>
                  <a:srgbClr val="0033CC"/>
                </a:solidFill>
              </a:rPr>
              <a:t>, пространство, помещение, постоянно или в какой-либо период времени свободное для доступа и использования неопределенным кругом </a:t>
            </a:r>
            <a:r>
              <a:rPr lang="ru-RU" sz="3000" dirty="0" smtClean="0">
                <a:solidFill>
                  <a:srgbClr val="0033CC"/>
                </a:solidFill>
              </a:rPr>
              <a:t>лиц.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3199284"/>
            <a:ext cx="5273825" cy="3658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30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Как избежать грабежа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Стройте </a:t>
            </a:r>
            <a:r>
              <a:rPr lang="ru-RU" sz="3000" dirty="0">
                <a:solidFill>
                  <a:srgbClr val="0033CC"/>
                </a:solidFill>
              </a:rPr>
              <a:t>безопасные маршруты </a:t>
            </a:r>
            <a:r>
              <a:rPr lang="ru-RU" sz="3000" dirty="0" smtClean="0">
                <a:solidFill>
                  <a:srgbClr val="0033CC"/>
                </a:solidFill>
              </a:rPr>
              <a:t>передвижения.</a:t>
            </a:r>
          </a:p>
          <a:p>
            <a:r>
              <a:rPr lang="ru-RU" sz="3000" dirty="0">
                <a:solidFill>
                  <a:srgbClr val="0033CC"/>
                </a:solidFill>
              </a:rPr>
              <a:t>Выбирайте тот путь, где при необходимости вам смогут помочь</a:t>
            </a:r>
            <a:r>
              <a:rPr lang="ru-RU" sz="3000" dirty="0" smtClean="0">
                <a:solidFill>
                  <a:srgbClr val="0033CC"/>
                </a:solidFill>
              </a:rPr>
              <a:t>.</a:t>
            </a:r>
          </a:p>
          <a:p>
            <a:r>
              <a:rPr lang="ru-RU" sz="3000" dirty="0">
                <a:solidFill>
                  <a:srgbClr val="0033CC"/>
                </a:solidFill>
              </a:rPr>
              <a:t>В вечернее время суток избегайте мало освещенных участков улиц, дворов жилых домов, пустырей, строящихся объектов и заброшенных зданий</a:t>
            </a:r>
            <a:r>
              <a:rPr lang="ru-RU" sz="3000" dirty="0" smtClean="0">
                <a:solidFill>
                  <a:srgbClr val="0033CC"/>
                </a:solidFill>
              </a:rPr>
              <a:t>.</a:t>
            </a:r>
          </a:p>
          <a:p>
            <a:r>
              <a:rPr lang="ru-RU" sz="3000" dirty="0">
                <a:solidFill>
                  <a:srgbClr val="0033CC"/>
                </a:solidFill>
              </a:rPr>
              <a:t>Услышав сзади себя быстро приближающиеся шаги, увидев бегущего в вашу сторону человека, или почувствовав, что вас преследуют, -  зайдите в ближайший магазин или другое людное место.</a:t>
            </a:r>
            <a:endParaRPr lang="ru-RU" sz="3000" dirty="0" smtClean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312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Как избежать грабежа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256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Стройте </a:t>
            </a:r>
            <a:r>
              <a:rPr lang="ru-RU" sz="3000" dirty="0">
                <a:solidFill>
                  <a:srgbClr val="0033CC"/>
                </a:solidFill>
              </a:rPr>
              <a:t>безопасные коммуникации с незнакомыми вам </a:t>
            </a:r>
            <a:r>
              <a:rPr lang="ru-RU" sz="3000" dirty="0" smtClean="0">
                <a:solidFill>
                  <a:srgbClr val="0033CC"/>
                </a:solidFill>
              </a:rPr>
              <a:t>людьми:</a:t>
            </a:r>
          </a:p>
          <a:p>
            <a:r>
              <a:rPr lang="ru-RU" sz="3000" dirty="0">
                <a:solidFill>
                  <a:srgbClr val="0033CC"/>
                </a:solidFill>
              </a:rPr>
              <a:t>Никогда не вступай в разговор с незнакомым человеком на улице, не называй своё имя, адрес, </a:t>
            </a:r>
            <a:r>
              <a:rPr lang="ru-RU" sz="3000" dirty="0" smtClean="0">
                <a:solidFill>
                  <a:srgbClr val="0033CC"/>
                </a:solidFill>
              </a:rPr>
              <a:t>номер </a:t>
            </a:r>
            <a:r>
              <a:rPr lang="ru-RU" sz="3000" dirty="0">
                <a:solidFill>
                  <a:srgbClr val="0033CC"/>
                </a:solidFill>
              </a:rPr>
              <a:t>телефона.</a:t>
            </a:r>
          </a:p>
          <a:p>
            <a:r>
              <a:rPr lang="ru-RU" sz="3000" dirty="0">
                <a:solidFill>
                  <a:srgbClr val="0033CC"/>
                </a:solidFill>
              </a:rPr>
              <a:t>Не соглашайся никуда идти с незнакомым человеком, не садись в машину, как бы он тебя не уговаривал и что бы ни предлагал. Никогда не бери у незнакомых людей игрушки, сладости, жвачки и другие вещи.</a:t>
            </a:r>
          </a:p>
          <a:p>
            <a:r>
              <a:rPr lang="ru-RU" sz="3000" dirty="0">
                <a:solidFill>
                  <a:srgbClr val="0033CC"/>
                </a:solidFill>
              </a:rPr>
              <a:t>Никогда не верь незнакомцу, если он обещает что-то купить или подарить тебе. Ответь, что тебе ничего не нужно.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82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Как избежать грабежа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2565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000" dirty="0">
                <a:solidFill>
                  <a:srgbClr val="0033CC"/>
                </a:solidFill>
              </a:rPr>
              <a:t>Продумывайте меры безопасности при обращении с </a:t>
            </a:r>
            <a:r>
              <a:rPr lang="ru-RU" sz="3000" dirty="0" smtClean="0">
                <a:solidFill>
                  <a:srgbClr val="0033CC"/>
                </a:solidFill>
              </a:rPr>
              <a:t>деньгами.</a:t>
            </a:r>
          </a:p>
          <a:p>
            <a:pPr>
              <a:spcBef>
                <a:spcPts val="0"/>
              </a:spcBef>
            </a:pPr>
            <a:r>
              <a:rPr lang="ru-RU" sz="3000" dirty="0" smtClean="0">
                <a:solidFill>
                  <a:srgbClr val="0033CC"/>
                </a:solidFill>
              </a:rPr>
              <a:t>При </a:t>
            </a:r>
            <a:r>
              <a:rPr lang="ru-RU" sz="3000" dirty="0">
                <a:solidFill>
                  <a:srgbClr val="0033CC"/>
                </a:solidFill>
              </a:rPr>
              <a:t>снятии денег со счета в банке или из банкомата будьте бдительны, обращайте внимание на то, чтобы за вами никто не следил. </a:t>
            </a:r>
            <a:endParaRPr lang="ru-RU" sz="3000" dirty="0" smtClean="0">
              <a:solidFill>
                <a:srgbClr val="0033CC"/>
              </a:solidFill>
            </a:endParaRPr>
          </a:p>
          <a:p>
            <a:pPr>
              <a:spcBef>
                <a:spcPts val="0"/>
              </a:spcBef>
            </a:pPr>
            <a:r>
              <a:rPr lang="ru-RU" sz="3000" dirty="0" smtClean="0">
                <a:solidFill>
                  <a:srgbClr val="0033CC"/>
                </a:solidFill>
              </a:rPr>
              <a:t>Не </a:t>
            </a:r>
            <a:r>
              <a:rPr lang="ru-RU" sz="3000" dirty="0">
                <a:solidFill>
                  <a:srgbClr val="0033CC"/>
                </a:solidFill>
              </a:rPr>
              <a:t>снимайте деньги в присутствии посторонних и подозрительных лиц. </a:t>
            </a:r>
            <a:endParaRPr lang="ru-RU" sz="3000" dirty="0" smtClean="0">
              <a:solidFill>
                <a:srgbClr val="0033CC"/>
              </a:solidFill>
            </a:endParaRPr>
          </a:p>
          <a:p>
            <a:pPr>
              <a:spcBef>
                <a:spcPts val="0"/>
              </a:spcBef>
            </a:pPr>
            <a:r>
              <a:rPr lang="ru-RU" sz="3000" dirty="0" smtClean="0">
                <a:solidFill>
                  <a:srgbClr val="0033CC"/>
                </a:solidFill>
              </a:rPr>
              <a:t>При </a:t>
            </a:r>
            <a:r>
              <a:rPr lang="ru-RU" sz="3000" dirty="0">
                <a:solidFill>
                  <a:srgbClr val="0033CC"/>
                </a:solidFill>
              </a:rPr>
              <a:t>необходимости снять крупную сумму денег, используйте банкоматы, располагающиеся в крупных </a:t>
            </a:r>
            <a:r>
              <a:rPr lang="ru-RU" sz="3000" dirty="0" smtClean="0">
                <a:solidFill>
                  <a:srgbClr val="0033CC"/>
                </a:solidFill>
              </a:rPr>
              <a:t>финансовых учреждениях.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175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Опасности социально-психологического характера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FF0000"/>
                </a:solidFill>
              </a:rPr>
              <a:t>Хулиганство</a:t>
            </a:r>
            <a:r>
              <a:rPr lang="ru-RU" sz="3000" dirty="0">
                <a:solidFill>
                  <a:srgbClr val="0033CC"/>
                </a:solidFill>
              </a:rPr>
              <a:t> — это грубое нарушение общественного порядка, которое выражает явное неуважение к обществу.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0671" t="8865" r="7089" b="10124"/>
          <a:stretch/>
        </p:blipFill>
        <p:spPr>
          <a:xfrm>
            <a:off x="1691679" y="2623220"/>
            <a:ext cx="5832649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566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Как избежать хулиганства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25658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000" dirty="0">
                <a:solidFill>
                  <a:srgbClr val="0033CC"/>
                </a:solidFill>
              </a:rPr>
              <a:t>Попытаться максимально быстро уйти или убежать от </a:t>
            </a:r>
            <a:r>
              <a:rPr lang="ru-RU" sz="3000" dirty="0" smtClean="0">
                <a:solidFill>
                  <a:srgbClr val="0033CC"/>
                </a:solidFill>
              </a:rPr>
              <a:t>опасности.</a:t>
            </a:r>
          </a:p>
          <a:p>
            <a:pPr>
              <a:spcBef>
                <a:spcPts val="0"/>
              </a:spcBef>
            </a:pPr>
            <a:r>
              <a:rPr lang="ru-RU" sz="3000" dirty="0">
                <a:solidFill>
                  <a:srgbClr val="0033CC"/>
                </a:solidFill>
              </a:rPr>
              <a:t>Оказать сопротивление, когда невозможно уйти от </a:t>
            </a:r>
            <a:r>
              <a:rPr lang="ru-RU" sz="3000" dirty="0" smtClean="0">
                <a:solidFill>
                  <a:srgbClr val="0033CC"/>
                </a:solidFill>
              </a:rPr>
              <a:t>столкновения.</a:t>
            </a:r>
            <a:endParaRPr lang="ru-RU" sz="3000" dirty="0">
              <a:solidFill>
                <a:srgbClr val="0033CC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892" y="3068960"/>
            <a:ext cx="5352215" cy="401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3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Как избежать хулиганства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25658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000" dirty="0" smtClean="0">
                <a:solidFill>
                  <a:srgbClr val="0033CC"/>
                </a:solidFill>
              </a:rPr>
              <a:t>Применить средства самообороны: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- </a:t>
            </a:r>
            <a:r>
              <a:rPr lang="ru-RU" sz="3000" dirty="0">
                <a:solidFill>
                  <a:srgbClr val="0033CC"/>
                </a:solidFill>
              </a:rPr>
              <a:t>э</a:t>
            </a:r>
            <a:r>
              <a:rPr lang="ru-RU" sz="3000" dirty="0" smtClean="0">
                <a:solidFill>
                  <a:srgbClr val="0033CC"/>
                </a:solidFill>
              </a:rPr>
              <a:t>лектрошокеры</a:t>
            </a:r>
            <a:r>
              <a:rPr lang="ru-RU" sz="3000" dirty="0">
                <a:solidFill>
                  <a:srgbClr val="0033CC"/>
                </a:solidFill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- аэрозольные </a:t>
            </a:r>
            <a:r>
              <a:rPr lang="ru-RU" sz="3000" dirty="0">
                <a:solidFill>
                  <a:srgbClr val="0033CC"/>
                </a:solidFill>
              </a:rPr>
              <a:t>устройства.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- газовые </a:t>
            </a:r>
            <a:r>
              <a:rPr lang="ru-RU" sz="3000" dirty="0">
                <a:solidFill>
                  <a:srgbClr val="0033CC"/>
                </a:solidFill>
              </a:rPr>
              <a:t>баллончики.</a:t>
            </a:r>
          </a:p>
          <a:p>
            <a:pPr marL="0" indent="0">
              <a:spcBef>
                <a:spcPts val="0"/>
              </a:spcBef>
              <a:buNone/>
            </a:pP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3212976"/>
            <a:ext cx="4059631" cy="374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3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Помните!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0033CC"/>
                </a:solidFill>
              </a:rPr>
              <a:t>Спокойное поведение, </a:t>
            </a:r>
            <a:r>
              <a:rPr lang="ru-RU" sz="4400" dirty="0" smtClean="0">
                <a:solidFill>
                  <a:srgbClr val="0033CC"/>
                </a:solidFill>
              </a:rPr>
              <a:t>не вызывающее раздражения и </a:t>
            </a:r>
            <a:r>
              <a:rPr lang="ru-RU" sz="4400" dirty="0">
                <a:solidFill>
                  <a:srgbClr val="0033CC"/>
                </a:solidFill>
              </a:rPr>
              <a:t>агрессии окружающих, — 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rgbClr val="0033CC"/>
                </a:solidFill>
              </a:rPr>
              <a:t>верный способ уйти от неприятностей.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398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33CC"/>
                </a:solidFill>
              </a:rPr>
              <a:t>Спасибо</a:t>
            </a:r>
            <a:br>
              <a:rPr lang="ru-RU" sz="5400" dirty="0" smtClean="0">
                <a:solidFill>
                  <a:srgbClr val="0033CC"/>
                </a:solidFill>
              </a:rPr>
            </a:br>
            <a:r>
              <a:rPr lang="ru-RU" sz="5400" dirty="0" smtClean="0">
                <a:solidFill>
                  <a:srgbClr val="0033CC"/>
                </a:solidFill>
              </a:rPr>
              <a:t>за</a:t>
            </a:r>
            <a:br>
              <a:rPr lang="ru-RU" sz="5400" dirty="0" smtClean="0">
                <a:solidFill>
                  <a:srgbClr val="0033CC"/>
                </a:solidFill>
              </a:rPr>
            </a:br>
            <a:r>
              <a:rPr lang="ru-RU" sz="5400" dirty="0" smtClean="0">
                <a:solidFill>
                  <a:srgbClr val="0033CC"/>
                </a:solidFill>
              </a:rPr>
              <a:t>внимание</a:t>
            </a:r>
            <a:endParaRPr lang="ru-RU" sz="54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10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+mn-lt"/>
              </a:rPr>
              <a:t>Общественное место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К </a:t>
            </a:r>
            <a:r>
              <a:rPr lang="ru-RU" sz="3000" dirty="0">
                <a:solidFill>
                  <a:srgbClr val="0033CC"/>
                </a:solidFill>
              </a:rPr>
              <a:t>общественным местам относятся </a:t>
            </a:r>
            <a:r>
              <a:rPr lang="ru-RU" sz="3000" dirty="0">
                <a:solidFill>
                  <a:srgbClr val="FF0000"/>
                </a:solidFill>
              </a:rPr>
              <a:t>места значительного скопления граждан</a:t>
            </a:r>
            <a:r>
              <a:rPr lang="ru-RU" sz="3000" dirty="0">
                <a:solidFill>
                  <a:srgbClr val="0033CC"/>
                </a:solidFill>
              </a:rPr>
              <a:t> (улицы, площади, парки, стадионы, транспорт), а также любые </a:t>
            </a:r>
            <a:r>
              <a:rPr lang="ru-RU" sz="3000" dirty="0">
                <a:solidFill>
                  <a:srgbClr val="FF0000"/>
                </a:solidFill>
              </a:rPr>
              <a:t>места, свободные для доступа неопределенного круга лиц</a:t>
            </a:r>
            <a:r>
              <a:rPr lang="ru-RU" sz="3000" dirty="0">
                <a:solidFill>
                  <a:srgbClr val="0033CC"/>
                </a:solidFill>
              </a:rPr>
              <a:t>, в которых могут находиться люди (подъезды, пешеходные переходы, остановки, торговые центры, залы ожидания и др</a:t>
            </a:r>
            <a:r>
              <a:rPr lang="ru-RU" sz="3000" dirty="0" smtClean="0">
                <a:solidFill>
                  <a:srgbClr val="0033CC"/>
                </a:solidFill>
              </a:rPr>
              <a:t>.). </a:t>
            </a:r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751" t="3905" r="3538" b="3821"/>
          <a:stretch/>
        </p:blipFill>
        <p:spPr>
          <a:xfrm>
            <a:off x="1565666" y="4659335"/>
            <a:ext cx="6084676" cy="219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1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+mn-lt"/>
              </a:rPr>
              <a:t>Место массового пребывания людей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solidFill>
                  <a:srgbClr val="0033CC"/>
                </a:solidFill>
              </a:rPr>
              <a:t>Это </a:t>
            </a:r>
            <a:r>
              <a:rPr lang="ru-RU" sz="3000" dirty="0">
                <a:solidFill>
                  <a:srgbClr val="0033CC"/>
                </a:solidFill>
              </a:rPr>
              <a:t>территория общего пользования, на которой при определённых условиях одновременно может находиться более пятидесяти человек. </a:t>
            </a:r>
          </a:p>
          <a:p>
            <a:endParaRPr lang="ru-RU" sz="30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08" y="2998381"/>
            <a:ext cx="6175391" cy="385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0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+mn-lt"/>
              </a:rPr>
              <a:t>Место массового пребывания людей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92" y="1556792"/>
            <a:ext cx="9002312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b="33476"/>
          <a:stretch/>
        </p:blipFill>
        <p:spPr>
          <a:xfrm>
            <a:off x="251520" y="4211805"/>
            <a:ext cx="3875262" cy="21140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2511" r="4007"/>
          <a:stretch/>
        </p:blipFill>
        <p:spPr>
          <a:xfrm>
            <a:off x="5101768" y="4293096"/>
            <a:ext cx="3922917" cy="210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5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в общественных местах 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>
                <a:solidFill>
                  <a:srgbClr val="0033CC"/>
                </a:solidFill>
              </a:rPr>
              <a:t>Будьте внимательны. Если вы обратили внимание не людей, чьё поведение показалось вам странным, заметили бесхозный необычный предмет или обратили внимание на другие подозрительные мелочи, сообщайте об этом сотрудникам правоохранительных органов.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8501" t="10625" r="16401" b="14563"/>
          <a:stretch/>
        </p:blipFill>
        <p:spPr>
          <a:xfrm>
            <a:off x="2893088" y="3675427"/>
            <a:ext cx="3310040" cy="30431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40549" t="10625" r="12201" b="17188"/>
          <a:stretch/>
        </p:blipFill>
        <p:spPr>
          <a:xfrm>
            <a:off x="4283968" y="3921674"/>
            <a:ext cx="2402448" cy="293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4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в общественных местах 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>
                <a:solidFill>
                  <a:srgbClr val="0033CC"/>
                </a:solidFill>
              </a:rPr>
              <a:t>Никогда не принимайте от незнакомцев пакеты и сумки</a:t>
            </a:r>
            <a:r>
              <a:rPr lang="ru-RU" sz="3000" dirty="0" smtClean="0">
                <a:solidFill>
                  <a:srgbClr val="0033CC"/>
                </a:solidFill>
              </a:rPr>
              <a:t>.</a:t>
            </a:r>
          </a:p>
          <a:p>
            <a:r>
              <a:rPr lang="ru-RU" sz="3000" dirty="0" smtClean="0">
                <a:solidFill>
                  <a:srgbClr val="0033CC"/>
                </a:solidFill>
              </a:rPr>
              <a:t>Договоритесь </a:t>
            </a:r>
            <a:r>
              <a:rPr lang="ru-RU" sz="3000" dirty="0">
                <a:solidFill>
                  <a:srgbClr val="0033CC"/>
                </a:solidFill>
              </a:rPr>
              <a:t>с членами семьи (или с товарищами) о плане действий в чрезвычайных обстоятельствах, определите постоянное место встречи в экстренной ситуации, запишите номера телефонов и адреса электронной почты друг друга</a:t>
            </a:r>
            <a:r>
              <a:rPr lang="ru-RU" sz="3000" dirty="0" smtClean="0">
                <a:solidFill>
                  <a:srgbClr val="0033CC"/>
                </a:solidFill>
              </a:rPr>
              <a:t>.</a:t>
            </a:r>
          </a:p>
          <a:p>
            <a:r>
              <a:rPr lang="ru-RU" sz="3000" dirty="0" smtClean="0">
                <a:solidFill>
                  <a:srgbClr val="0033CC"/>
                </a:solidFill>
              </a:rPr>
              <a:t>Всегда </a:t>
            </a:r>
            <a:r>
              <a:rPr lang="ru-RU" sz="3000" dirty="0">
                <a:solidFill>
                  <a:srgbClr val="0033CC"/>
                </a:solidFill>
              </a:rPr>
              <a:t>узнавайте, где находятся резервные выходы из помещения.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29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в общественных местах 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0033CC"/>
                </a:solidFill>
              </a:rPr>
              <a:t>Если </a:t>
            </a:r>
            <a:r>
              <a:rPr lang="ru-RU" sz="3000" dirty="0">
                <a:solidFill>
                  <a:srgbClr val="0033CC"/>
                </a:solidFill>
              </a:rPr>
              <a:t>началась суматоха или вы заметили активное передвижение сотрудников спецслужб в определённом направлении, идите в другую сторону.</a:t>
            </a:r>
          </a:p>
          <a:p>
            <a:r>
              <a:rPr lang="ru-RU" sz="3000" dirty="0" smtClean="0">
                <a:solidFill>
                  <a:srgbClr val="0033CC"/>
                </a:solidFill>
              </a:rPr>
              <a:t>Старайтесь </a:t>
            </a:r>
            <a:r>
              <a:rPr lang="ru-RU" sz="3000" dirty="0">
                <a:solidFill>
                  <a:srgbClr val="0033CC"/>
                </a:solidFill>
              </a:rPr>
              <a:t>не поддаваться панике, что бы ни произошло.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748244"/>
            <a:ext cx="3527678" cy="2979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446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Правила </a:t>
            </a:r>
            <a:r>
              <a:rPr lang="ru-RU" sz="3600" b="1" dirty="0" smtClean="0">
                <a:latin typeface="+mn-lt"/>
              </a:rPr>
              <a:t>безопасности в общественных местах 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>
                <a:solidFill>
                  <a:srgbClr val="0033CC"/>
                </a:solidFill>
              </a:rPr>
              <a:t>Будьте сдержанны и внимательны, не фамильярничайте с незнакомыми, старайтесь ничем не привлекать к себе внимания</a:t>
            </a:r>
            <a:r>
              <a:rPr lang="ru-RU" sz="3000" dirty="0" smtClean="0">
                <a:solidFill>
                  <a:srgbClr val="0033CC"/>
                </a:solidFill>
              </a:rPr>
              <a:t>.</a:t>
            </a:r>
          </a:p>
          <a:p>
            <a:r>
              <a:rPr lang="ru-RU" sz="3000" dirty="0">
                <a:solidFill>
                  <a:srgbClr val="0033CC"/>
                </a:solidFill>
              </a:rPr>
              <a:t>В </a:t>
            </a:r>
            <a:r>
              <a:rPr lang="ru-RU" sz="3000" dirty="0" smtClean="0">
                <a:solidFill>
                  <a:srgbClr val="0033CC"/>
                </a:solidFill>
              </a:rPr>
              <a:t>кафе садитесь </a:t>
            </a:r>
            <a:r>
              <a:rPr lang="ru-RU" sz="3000" dirty="0">
                <a:solidFill>
                  <a:srgbClr val="0033CC"/>
                </a:solidFill>
              </a:rPr>
              <a:t>подальше от выхода, лучше спиной к стене, не садитесь в мало освещенные углы. Наиболее безопасны столики, расположенные рядом со стойкой.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6597352"/>
            <a:ext cx="1080120" cy="260648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6064" t="50567" r="3022"/>
          <a:stretch/>
        </p:blipFill>
        <p:spPr>
          <a:xfrm>
            <a:off x="2987824" y="4797152"/>
            <a:ext cx="3024336" cy="220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7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fd51dbc90a3f8217e2711ee16dbfc146b089d7"/>
</p:tagLst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</TotalTime>
  <Words>1117</Words>
  <Application>Microsoft Office PowerPoint</Application>
  <PresentationFormat>Экран (4:3)</PresentationFormat>
  <Paragraphs>124</Paragraphs>
  <Slides>27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Arial</vt:lpstr>
      <vt:lpstr>Calibri</vt:lpstr>
      <vt:lpstr>Тема Office</vt:lpstr>
      <vt:lpstr>Безопасность в общественных местах. Опасности социально-психологического характера</vt:lpstr>
      <vt:lpstr>Общественное место </vt:lpstr>
      <vt:lpstr>Общественное место </vt:lpstr>
      <vt:lpstr>Место массового пребывания людей </vt:lpstr>
      <vt:lpstr>Место массового пребывания людей </vt:lpstr>
      <vt:lpstr>Правила безопасности в общественных местах </vt:lpstr>
      <vt:lpstr>Правила безопасности в общественных местах </vt:lpstr>
      <vt:lpstr>Правила безопасности в общественных местах </vt:lpstr>
      <vt:lpstr>Правила безопасности в общественных местах </vt:lpstr>
      <vt:lpstr>Правила безопасности на массовом мероприятии</vt:lpstr>
      <vt:lpstr>Правила безопасности на массовом мероприятии</vt:lpstr>
      <vt:lpstr>Правила безопасности на массовом мероприятии</vt:lpstr>
      <vt:lpstr>Правила безопасности на массовом мероприятии</vt:lpstr>
      <vt:lpstr>Правила безопасности в толпе</vt:lpstr>
      <vt:lpstr>Правила безопасности в толпе</vt:lpstr>
      <vt:lpstr>Правила безопасности в толпе</vt:lpstr>
      <vt:lpstr>Опасности социально-психологического характера</vt:lpstr>
      <vt:lpstr>Как избежать кражи</vt:lpstr>
      <vt:lpstr>Опасности социально-психологического характера</vt:lpstr>
      <vt:lpstr>Как избежать грабежа</vt:lpstr>
      <vt:lpstr>Как избежать грабежа</vt:lpstr>
      <vt:lpstr>Как избежать грабежа</vt:lpstr>
      <vt:lpstr>Опасности социально-психологического характера</vt:lpstr>
      <vt:lpstr>Как избежать хулиганства</vt:lpstr>
      <vt:lpstr>Как избежать хулиганства</vt:lpstr>
      <vt:lpstr>Помните!</vt:lpstr>
      <vt:lpstr>Спасибо за внимание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Абстрактные синие волнистые фигуры</dc:title>
  <dc:creator>obstinate</dc:creator>
  <dc:description>Шаблон презентации с сайта https://presentation-creation.ru/</dc:description>
  <cp:lastModifiedBy>Admin</cp:lastModifiedBy>
  <cp:revision>794</cp:revision>
  <dcterms:created xsi:type="dcterms:W3CDTF">2018-02-25T09:09:03Z</dcterms:created>
  <dcterms:modified xsi:type="dcterms:W3CDTF">2025-04-28T07:52:55Z</dcterms:modified>
</cp:coreProperties>
</file>