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9144000" cy="6858000"/>
  <p:defaultTextStyle>
    <a:defPPr>
      <a:defRPr lang="uk-UA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05FEE7-FCFC-73F1-A022-184BB34B89DD}">
  <a:tblStyle styleId="{BE20B3D6-74FB-775A-7C8D-270058122C14}" styleName="Средний стиль 4 - акцент 4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accent4"/>
              </a:solidFill>
            </a:ln>
          </a:left>
          <a:right>
            <a:ln w="12700">
              <a:solidFill>
                <a:schemeClr val="accent4"/>
              </a:solidFill>
            </a:ln>
          </a:right>
          <a:top>
            <a:ln w="12700">
              <a:solidFill>
                <a:schemeClr val="accent4"/>
              </a:solidFill>
            </a:ln>
          </a:top>
          <a:bottom>
            <a:ln w="12700">
              <a:solidFill>
                <a:schemeClr val="accent4"/>
              </a:solidFill>
            </a:ln>
          </a:bottom>
          <a:insideH>
            <a:ln w="12700">
              <a:solidFill>
                <a:schemeClr val="accent4"/>
              </a:solidFill>
            </a:ln>
          </a:insideH>
          <a:insideV>
            <a:ln w="12700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  <a:fill>
          <a:solidFill>
            <a:schemeClr val="accent4">
              <a:tint val="4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25400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/>
        <a:fill>
          <a:solidFill>
            <a:schemeClr val="accent4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B05FEE7-FCFC-73F1-A022-184BB34B89DD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4ECB4D0-0909-465B-9544-F264C0974BAC}" type="datetimeFigureOut">
              <a:rPr lang="uk-UA"/>
              <a:t>28.04.2025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0FB4ADB-136E-4186-9CB0-271391D70468}" type="slidenum">
              <a:rPr lang="uk-UA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1475656" y="476672"/>
            <a:ext cx="58579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4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Основные опасности в общественных местах</a:t>
            </a:r>
            <a:endParaRPr lang="uk-UA" sz="4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483360"/>
        </p:xfrm>
        <a:graphic>
          <a:graphicData uri="http://schemas.openxmlformats.org/drawingml/2006/table">
            <a:tbl>
              <a:tblPr firstRow="1" bandRow="1">
                <a:tableStyleId>{DB05FEE7-FCFC-73F1-A022-184BB34B89DD}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AutoShape 2" descr="Личность и толпа | Банки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sp>
        <p:nvSpPr>
          <p:cNvPr id="6" name="TextBox 5"/>
          <p:cNvSpPr txBox="1"/>
          <p:nvPr/>
        </p:nvSpPr>
        <p:spPr bwMode="auto">
          <a:xfrm>
            <a:off x="1857356" y="0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b="1">
                <a:solidFill>
                  <a:srgbClr val="C00000"/>
                </a:solidFill>
                <a:latin typeface="Times New Roman"/>
                <a:cs typeface="Times New Roman"/>
              </a:rPr>
              <a:t>Активная толпа </a:t>
            </a: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(действующая)</a:t>
            </a:r>
            <a:endParaRPr lang="uk-UA" sz="24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857232"/>
          <a:ext cx="8715436" cy="5877886"/>
        </p:xfrm>
        <a:graphic>
          <a:graphicData uri="http://schemas.openxmlformats.org/drawingml/2006/table">
            <a:tbl>
              <a:tblPr firstRow="1" bandRow="1">
                <a:tableStyleId>{BE20B3D6-74FB-775A-7C8D-270058122C14}</a:tableStyleId>
              </a:tblPr>
              <a:tblGrid>
                <a:gridCol w="2643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14446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2400">
                          <a:latin typeface="Times New Roman"/>
                          <a:cs typeface="Times New Roman"/>
                        </a:rPr>
                        <a:t>Агрессивная</a:t>
                      </a:r>
                      <a:endParaRPr lang="uk-UA" sz="24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Скопление людей, стремящихся к уничтожению, разрушению и даже к убийству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8760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Паническая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defRPr/>
                      </a:pP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Скопление людей, охваченных чувством очень сильного страха, стремящихся избежать предполагаемой или реальной опасности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760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Стяжательная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Скопление людей, борющихся за обладание теми или иными ценностями (покупатели в магазинах во время «черной пятницы»)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8760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Экстатическая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400" b="1">
                          <a:latin typeface="Times New Roman"/>
                          <a:cs typeface="Times New Roman"/>
                        </a:rPr>
                        <a:t>Люди, ее образующие, доводят  себя до исступления, совершая какие-либо совместные действия (молодежь на концертах, секты)</a:t>
                      </a:r>
                      <a:endParaRPr lang="uk-UA" sz="2400" b="1">
                        <a:latin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142844" y="214290"/>
            <a:ext cx="8786874" cy="100013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latin typeface="Times New Roman"/>
                <a:cs typeface="Times New Roman"/>
              </a:rPr>
              <a:t>Опасности криминогенного характера  в общественных местах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500165" y="1571612"/>
            <a:ext cx="6572296" cy="1214446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Кража</a:t>
            </a:r>
            <a:r>
              <a:rPr lang="ru-RU" sz="2400" b="1">
                <a:latin typeface="Times New Roman"/>
                <a:cs typeface="Times New Roman"/>
              </a:rPr>
              <a:t> — это тайное хищение чужого имущества (данное преступное деяние всегда совершается вором скрытно).</a:t>
            </a:r>
          </a:p>
        </p:txBody>
      </p:sp>
      <p:sp>
        <p:nvSpPr>
          <p:cNvPr id="10242" name="AutoShape 2" descr="Кража кошелька - самый распространенный вид кражи в Баранович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sp>
        <p:nvSpPr>
          <p:cNvPr id="10244" name="AutoShape 4" descr="Воздушные мытарства. Мытарство шестое – кражи / Православие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10246" name="Picture 6" descr="Кража кошелька - самый распространенный вид кражи в Барановичах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357290" y="3000372"/>
            <a:ext cx="6505961" cy="36433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571472" y="2714620"/>
            <a:ext cx="8001056" cy="1785951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Сделайте безопасным хранение и ношение ценных вещей и денежных средств: распределите их по внутренним карманам одежды, желательно закрывающимся на молнии или застёгивающимся на пуговицы </a:t>
            </a:r>
            <a:endParaRPr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642909" y="4714884"/>
            <a:ext cx="7791892" cy="1580268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Имейте хотя бы небольшой запас денег на непредвиденный случай: обычно люди хранят все денежные средства, банковские карты и проездные документы в одном месте. 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71472" y="1143000"/>
            <a:ext cx="7772428" cy="129540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Откажитесь от необдуманной демонстрации материальных ценностей и денежных средств в общественных местах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714348" y="1428735"/>
            <a:ext cx="7786742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Сумки, портфели и пакеты с ценными вещами не оставляйте без присмотра. В плотном людском потоке держите их перед собой и под постоянным наблюдением.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714348" y="3429000"/>
            <a:ext cx="7786742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Не храните в больших нижних карманах курток, в задних карманах брюк, в открытых или не закрывающихся сумках (рюкзаках) что-либо ценное.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b="10706"/>
          <a:stretch/>
        </p:blipFill>
        <p:spPr bwMode="auto">
          <a:xfrm>
            <a:off x="285720" y="142852"/>
            <a:ext cx="8572560" cy="6500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 bwMode="auto">
          <a:xfrm>
            <a:off x="500034" y="1447800"/>
            <a:ext cx="8358246" cy="162401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Грабёж  </a:t>
            </a:r>
            <a:r>
              <a:rPr lang="ru-RU" sz="2800" b="1">
                <a:latin typeface="Times New Roman"/>
                <a:cs typeface="Times New Roman"/>
              </a:rPr>
              <a:t>— это открытое хищение чужого имущества, которое может сопровождаться угрозой насилия или насилием в отношении жертвы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14282" y="214290"/>
            <a:ext cx="8786874" cy="100013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latin typeface="Times New Roman"/>
                <a:cs typeface="Times New Roman"/>
              </a:rPr>
              <a:t>Опасности криминогенного характера  в общественных местах</a:t>
            </a:r>
          </a:p>
        </p:txBody>
      </p:sp>
      <p:pic>
        <p:nvPicPr>
          <p:cNvPr id="6146" name="Picture 2" descr="Дают ли условный срок за грабеж: судебная практика - 202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643438" y="4071942"/>
            <a:ext cx="4279184" cy="192882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6148" name="Picture 4" descr="Разбой: характеристика в УК РФ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357158" y="3357562"/>
            <a:ext cx="4177864" cy="32861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1214414" y="1000108"/>
            <a:ext cx="7058048" cy="71438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/>
              <a:t>Стройте безопасные маршруты передвижения: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 t="12534"/>
          <a:stretch/>
        </p:blipFill>
        <p:spPr bwMode="auto">
          <a:xfrm>
            <a:off x="285720" y="1785926"/>
            <a:ext cx="8643998" cy="492922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 bwMode="auto">
          <a:xfrm>
            <a:off x="1142976" y="928670"/>
            <a:ext cx="7000924" cy="76200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Стройте безопасные коммуникации с незнакомыми вам людьми: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6400" t="32090" r="7200" b="22388"/>
          <a:stretch/>
        </p:blipFill>
        <p:spPr bwMode="auto">
          <a:xfrm>
            <a:off x="214283" y="1714488"/>
            <a:ext cx="8743542" cy="5072074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785786" y="214290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857224" y="1285860"/>
            <a:ext cx="7429552" cy="1500198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Хулиганство</a:t>
            </a:r>
            <a:r>
              <a:rPr lang="ru-RU" sz="2800" b="1">
                <a:latin typeface="Times New Roman"/>
                <a:cs typeface="Times New Roman"/>
              </a:rPr>
              <a:t> — это грубое нарушение общественного порядка, которое выражает явное неуважение к обществу.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14282" y="214290"/>
            <a:ext cx="8786874" cy="100013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latin typeface="Times New Roman"/>
                <a:cs typeface="Times New Roman"/>
              </a:rPr>
              <a:t>Опасности криминогенного характера  в общественных местах</a:t>
            </a:r>
          </a:p>
        </p:txBody>
      </p:sp>
      <p:pic>
        <p:nvPicPr>
          <p:cNvPr id="3074" name="Picture 2" descr="Услуги адвоката по статье хулиганство | Адвокат Мурунов Максим Юрьевич -  Юридическая защита в Москве и МО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42844" y="3357562"/>
            <a:ext cx="4143404" cy="3347036"/>
          </a:xfrm>
          <a:prstGeom prst="rect">
            <a:avLst/>
          </a:prstGeom>
          <a:noFill/>
        </p:spPr>
      </p:pic>
      <p:sp>
        <p:nvSpPr>
          <p:cNvPr id="3076" name="AutoShape 4" descr="Что такое хулиганство? Это надо знать, чтобы не было проблем с законом —  Жыццё Палесся. Мозыр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pic>
        <p:nvPicPr>
          <p:cNvPr id="3078" name="Picture 6" descr="Что такое хулиганство? Это надо знать, чтобы не было проблем с законом —  Жыццё Палесся. Мозырь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4143372" y="3357562"/>
            <a:ext cx="4857752" cy="33575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1214414" y="1276344"/>
            <a:ext cx="6934200" cy="129540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Попытаться максимально быстро уйти или убежать от опасности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285852" y="3143247"/>
            <a:ext cx="6696075" cy="129540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Оказать сопротивление, когда невозможно уйти от столкновения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1028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 bwMode="auto">
          <a:xfrm>
            <a:off x="571472" y="841701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6000" b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Общественное место -</a:t>
            </a:r>
            <a:endParaRPr lang="uk-UA" sz="6000" b="1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428596" y="1714488"/>
            <a:ext cx="8286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4000" b="1">
                <a:solidFill>
                  <a:srgbClr val="002060"/>
                </a:solidFill>
                <a:latin typeface="Times New Roman"/>
                <a:cs typeface="Times New Roman"/>
              </a:rPr>
              <a:t>территория, на которой могут находиться люди или находятся люди и которая не является частной собственностью граждан, используемой ими в личных целях.</a:t>
            </a:r>
            <a:endParaRPr lang="uk-UA" sz="4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1142976" y="1071546"/>
            <a:ext cx="7123872" cy="178595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Похищение </a:t>
            </a:r>
            <a:r>
              <a:rPr lang="ru-RU" sz="2800" b="1">
                <a:latin typeface="Times New Roman"/>
                <a:cs typeface="Times New Roman"/>
              </a:rPr>
              <a:t>— это незаконный захват, перемещение и последующее удержание человека в целях совершения другого преступления .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Arial Black"/>
                <a:cs typeface="Times New Roman"/>
              </a:rPr>
              <a:t>П Р А В И Л А: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939294" y="3000372"/>
            <a:ext cx="5477455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1142976" y="1071546"/>
            <a:ext cx="7123872" cy="394163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Из предложенной информации составить краткий конспект (понятие «общественное место», опасности в общественных местах и их краткая характеристика).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85786" y="285728"/>
            <a:ext cx="7786742" cy="571504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latin typeface="Arial Black"/>
                <a:cs typeface="Times New Roman"/>
              </a:rPr>
              <a:t>Домашнее задание:</a:t>
            </a:r>
            <a:endParaRPr lang="ru-RU" sz="2400" dirty="0">
              <a:latin typeface="Arial Black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907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 bwMode="auto">
          <a:xfrm>
            <a:off x="3286116" y="2428868"/>
            <a:ext cx="2428892" cy="1643074"/>
          </a:xfrm>
          <a:prstGeom prst="ellips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6" name="TextBox 5"/>
          <p:cNvSpPr txBox="1"/>
          <p:nvPr/>
        </p:nvSpPr>
        <p:spPr bwMode="auto">
          <a:xfrm>
            <a:off x="3214678" y="2883755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Общественные места</a:t>
            </a:r>
            <a:endParaRPr lang="uk-UA" sz="2400" b="1">
              <a:latin typeface="Times New Roman"/>
              <a:cs typeface="Times New Roman"/>
            </a:endParaRPr>
          </a:p>
        </p:txBody>
      </p:sp>
      <p:cxnSp>
        <p:nvCxnSpPr>
          <p:cNvPr id="8" name="Прямая со стрелкой 7"/>
          <p:cNvCxnSpPr>
            <a:cxnSpLocks/>
            <a:stCxn id="5" idx="0"/>
          </p:cNvCxnSpPr>
          <p:nvPr/>
        </p:nvCxnSpPr>
        <p:spPr bwMode="auto">
          <a:xfrm rot="5400000" flipH="1" flipV="1">
            <a:off x="4286248" y="2214554"/>
            <a:ext cx="428628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cxnSpLocks/>
          </p:cNvCxnSpPr>
          <p:nvPr/>
        </p:nvCxnSpPr>
        <p:spPr bwMode="auto">
          <a:xfrm rot="5400000">
            <a:off x="4250926" y="4320784"/>
            <a:ext cx="499272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cxnSpLocks/>
          </p:cNvCxnSpPr>
          <p:nvPr/>
        </p:nvCxnSpPr>
        <p:spPr bwMode="auto">
          <a:xfrm>
            <a:off x="5572132" y="364331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cxnSpLocks/>
          </p:cNvCxnSpPr>
          <p:nvPr/>
        </p:nvCxnSpPr>
        <p:spPr bwMode="auto">
          <a:xfrm rot="10800000" flipV="1">
            <a:off x="2786050" y="364331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cxnSpLocks/>
          </p:cNvCxnSpPr>
          <p:nvPr/>
        </p:nvCxnSpPr>
        <p:spPr bwMode="auto">
          <a:xfrm rot="10800000">
            <a:off x="2786050" y="228599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cxnSpLocks/>
          </p:cNvCxnSpPr>
          <p:nvPr/>
        </p:nvCxnSpPr>
        <p:spPr bwMode="auto">
          <a:xfrm flipV="1">
            <a:off x="5500694" y="2214554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 bwMode="auto">
          <a:xfrm>
            <a:off x="214282" y="714356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3286116" y="4572008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3214678" y="357166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214282" y="3643314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6215074" y="3714752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6215074" y="714356"/>
            <a:ext cx="2643206" cy="1643074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0" name="TextBox 29"/>
          <p:cNvSpPr txBox="1"/>
          <p:nvPr/>
        </p:nvSpPr>
        <p:spPr bwMode="auto">
          <a:xfrm>
            <a:off x="214282" y="714357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Общеобразовательные организации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3214678" y="357166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Общественный транспорт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214282" y="3643314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Уличная городская среда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6215074" y="714356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Медицинские учреждения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6215074" y="3714752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Спортивные сооружения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3286116" y="4572008"/>
            <a:ext cx="2643206" cy="715089"/>
          </a:xfrm>
          <a:prstGeom prst="roundRect">
            <a:avLst>
              <a:gd name="adj" fmla="val 16667"/>
            </a:avLst>
          </a:prstGeom>
          <a:solidFill>
            <a:srgbClr val="FFCC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latin typeface="Times New Roman"/>
                <a:cs typeface="Times New Roman"/>
              </a:rPr>
              <a:t>Культурно-досуговые учреждения</a:t>
            </a:r>
            <a:endParaRPr lang="uk-UA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500034" y="1500174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детские сады, школы, вузы …</a:t>
            </a:r>
            <a:endParaRPr lang="uk-UA" sz="2000" b="1" i="1">
              <a:latin typeface="Times New Roman"/>
              <a:cs typeface="Times New Roman"/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3357554" y="1142984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автобусы, трамваи, метро…</a:t>
            </a:r>
            <a:endParaRPr lang="uk-UA" sz="2000" b="1" i="1">
              <a:latin typeface="Times New Roman"/>
              <a:cs typeface="Times New Roman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6143635" y="1428735"/>
            <a:ext cx="3000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поликлиники, </a:t>
            </a:r>
            <a:endParaRPr/>
          </a:p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больницы, санатории…</a:t>
            </a:r>
            <a:endParaRPr lang="uk-UA" sz="2000" b="1" i="1">
              <a:latin typeface="Times New Roman"/>
              <a:cs typeface="Times New Roman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214282" y="442913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парки, скверы, дворы, детские площадки</a:t>
            </a:r>
            <a:endParaRPr lang="uk-UA" sz="2000" b="1" i="1">
              <a:latin typeface="Times New Roman"/>
              <a:cs typeface="Times New Roman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3357554" y="528638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музеи, библиотеки, кинотеатры…</a:t>
            </a:r>
            <a:endParaRPr lang="uk-UA" sz="2000" b="1" i="1">
              <a:latin typeface="Times New Roman"/>
              <a:cs typeface="Times New Roman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6215074" y="4500570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i="1">
                <a:latin typeface="Times New Roman"/>
                <a:cs typeface="Times New Roman"/>
              </a:rPr>
              <a:t>стадионы, бассейны, фитнес-центры…</a:t>
            </a:r>
            <a:endParaRPr lang="uk-UA" sz="2000" b="1" i="1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500034" y="71414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C00000"/>
                </a:solidFill>
                <a:latin typeface="Times New Roman"/>
                <a:cs typeface="Times New Roman"/>
              </a:rPr>
              <a:t>Место массового пребывания людей-</a:t>
            </a:r>
            <a:endParaRPr lang="uk-UA" sz="36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57158" y="543807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800" b="1">
                <a:solidFill>
                  <a:srgbClr val="002060"/>
                </a:solidFill>
                <a:latin typeface="Times New Roman"/>
                <a:cs typeface="Times New Roman"/>
              </a:rPr>
              <a:t>это территория общего пользования, на которой при определенных условиях одновременно может находиться более пятидесяти человек.</a:t>
            </a:r>
            <a:endParaRPr lang="uk-UA" sz="28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214282" y="2000240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800" b="1" i="1">
                <a:latin typeface="Times New Roman"/>
                <a:cs typeface="Times New Roman"/>
              </a:rPr>
              <a:t>    По сути, это общественное место, особенностью которого является большая численность одновременно находящихся там людей.</a:t>
            </a:r>
            <a:endParaRPr lang="uk-UA" sz="2800" b="1" i="1"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17410" name="Picture 2" descr="Толпа людей PNG Images Transparent Free Download | PNGMart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928926" y="3357562"/>
            <a:ext cx="2786082" cy="31840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0" y="142852"/>
            <a:ext cx="9001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C00000"/>
                </a:solidFill>
                <a:latin typeface="Times New Roman"/>
                <a:cs typeface="Times New Roman"/>
              </a:rPr>
              <a:t>Места массового пребывания людей</a:t>
            </a:r>
            <a:endParaRPr lang="uk-UA" sz="40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785786" y="785794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rgbClr val="0070C0"/>
                </a:solidFill>
                <a:latin typeface="Arial Black"/>
              </a:rPr>
              <a:t>открытого типа</a:t>
            </a:r>
            <a:endParaRPr lang="uk-UA" sz="3200">
              <a:solidFill>
                <a:srgbClr val="0070C0"/>
              </a:solidFill>
              <a:latin typeface="Arial Black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214282" y="1214422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002060"/>
                </a:solidFill>
                <a:latin typeface="Times New Roman"/>
                <a:cs typeface="Times New Roman"/>
              </a:rPr>
              <a:t>городские площадки, парки и скверы, остановки транспорта, подходы к вокзалам, рыночные площадки и т. д.</a:t>
            </a:r>
            <a:endParaRPr lang="uk-UA" sz="32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16388" name="Picture 4" descr="A miserable scene at a London bus stop, showing a crowd of people waiting  for a bus during the Rush..., Stock Photo, Picture And Rights Managed  Image. Pic. MEV-10184849 | agefotostock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643438" y="3071810"/>
            <a:ext cx="4309700" cy="2857520"/>
          </a:xfrm>
          <a:prstGeom prst="rect">
            <a:avLst/>
          </a:prstGeom>
          <a:noFill/>
        </p:spPr>
      </p:pic>
      <p:pic>
        <p:nvPicPr>
          <p:cNvPr id="16386" name="Picture 2" descr="В Одессе открыли вторую часть Греческого парка (ФОТО) | Одеський Кур'єр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42844" y="3857628"/>
            <a:ext cx="4294085" cy="2857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0" y="142852"/>
            <a:ext cx="9001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C00000"/>
                </a:solidFill>
                <a:latin typeface="Times New Roman"/>
                <a:cs typeface="Times New Roman"/>
              </a:rPr>
              <a:t>Места массового пребывания людей</a:t>
            </a:r>
            <a:endParaRPr lang="uk-UA" sz="40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785786" y="785794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rgbClr val="0070C0"/>
                </a:solidFill>
                <a:latin typeface="Arial Black"/>
              </a:rPr>
              <a:t>закрытого типа</a:t>
            </a:r>
            <a:endParaRPr lang="uk-UA" sz="3200">
              <a:solidFill>
                <a:srgbClr val="0070C0"/>
              </a:solidFill>
              <a:latin typeface="Arial Black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214282" y="1214422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002060"/>
                </a:solidFill>
                <a:latin typeface="Times New Roman"/>
                <a:cs typeface="Times New Roman"/>
              </a:rPr>
              <a:t>школьные спортивные и актовые залы, театры и кинотеатры, торговые центры,      церкви и т. д.</a:t>
            </a:r>
            <a:endParaRPr lang="uk-UA" sz="32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15362" name="Picture 2" descr="Из кинотеатра в Петербурге выгнали пару, которая занималась сексом во время  показа - KP.RU"/>
          <p:cNvPicPr>
            <a:picLocks noChangeAspect="1" noChangeArrowheads="1"/>
          </p:cNvPicPr>
          <p:nvPr/>
        </p:nvPicPr>
        <p:blipFill>
          <a:blip r:embed="rId3">
            <a:lum bright="20000" contrast="20000"/>
          </a:blip>
          <a:stretch/>
        </p:blipFill>
        <p:spPr bwMode="auto">
          <a:xfrm>
            <a:off x="5072066" y="2786058"/>
            <a:ext cx="3857652" cy="3857652"/>
          </a:xfrm>
          <a:prstGeom prst="rect">
            <a:avLst/>
          </a:prstGeom>
          <a:noFill/>
        </p:spPr>
      </p:pic>
      <p:sp>
        <p:nvSpPr>
          <p:cNvPr id="15364" name="AutoShape 4" descr="Что Церковь должна миру, а верующие – Церкви / Православие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pic>
        <p:nvPicPr>
          <p:cNvPr id="15366" name="Picture 6" descr="В храме люди находят то, чего больше нигде не найти / Православие.Ru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tretch/>
        </p:blipFill>
        <p:spPr bwMode="auto">
          <a:xfrm>
            <a:off x="214282" y="2285992"/>
            <a:ext cx="3143272" cy="44014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rcRect b="312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-214346" y="-24"/>
            <a:ext cx="9358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C00000"/>
                </a:solidFill>
                <a:latin typeface="Times New Roman"/>
                <a:cs typeface="Times New Roman"/>
              </a:rPr>
              <a:t>Опасности в общественных местах</a:t>
            </a:r>
            <a:endParaRPr lang="uk-UA" sz="40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79512" y="604341"/>
            <a:ext cx="907259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Образование толпы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Давка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Кража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Грабеж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Мошенничество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Похищение детей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Обрушение зданий и сооружений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Пожар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Угроза террористического акта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Аварии в коммунальных системах жизнеобеспечения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Вооруженное нападение</a:t>
            </a:r>
            <a:endParaRPr dirty="0"/>
          </a:p>
          <a:p>
            <a:pPr>
              <a:buFont typeface="Wingdings"/>
              <a:buChar char="Ø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cs typeface="Times New Roman"/>
              </a:rPr>
              <a:t>Специфические опасности</a:t>
            </a:r>
            <a:endParaRPr dirty="0"/>
          </a:p>
          <a:p>
            <a:pPr>
              <a:defRPr/>
            </a:pPr>
            <a:endParaRPr lang="uk-UA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-428660" y="500042"/>
            <a:ext cx="9358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C00000"/>
                </a:solidFill>
                <a:latin typeface="Times New Roman"/>
                <a:cs typeface="Times New Roman"/>
              </a:rPr>
              <a:t>Толпы</a:t>
            </a:r>
            <a:endParaRPr lang="uk-UA" sz="40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rot="10800000" flipV="1">
            <a:off x="2071670" y="1071546"/>
            <a:ext cx="1571636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cxnSpLocks/>
          </p:cNvCxnSpPr>
          <p:nvPr/>
        </p:nvCxnSpPr>
        <p:spPr bwMode="auto">
          <a:xfrm>
            <a:off x="4929190" y="1071546"/>
            <a:ext cx="1500198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 bwMode="auto">
          <a:xfrm>
            <a:off x="125479" y="1772988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i="1" u="sng" dirty="0">
                <a:latin typeface="Times New Roman"/>
                <a:cs typeface="Times New Roman"/>
              </a:rPr>
              <a:t>пассивные </a:t>
            </a:r>
            <a:r>
              <a:rPr lang="ru-RU" sz="3600" b="1" i="1" dirty="0">
                <a:latin typeface="Times New Roman"/>
                <a:cs typeface="Times New Roman"/>
              </a:rPr>
              <a:t>(выжидающие)</a:t>
            </a:r>
            <a:endParaRPr lang="uk-UA" sz="3600" b="1" i="1" dirty="0">
              <a:latin typeface="Times New Roman"/>
              <a:cs typeface="Times New Roman"/>
            </a:endParaRPr>
          </a:p>
        </p:txBody>
      </p:sp>
      <p:sp>
        <p:nvSpPr>
          <p:cNvPr id="13314" name="AutoShape 2" descr="Толпа картинки - 63 фото - картинки и рисунки: скачать бесплат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sp>
        <p:nvSpPr>
          <p:cNvPr id="13316" name="AutoShape 4" descr="Толпа картинки - 63 фото - картинки и рисунки: скачать бесплат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sp>
        <p:nvSpPr>
          <p:cNvPr id="13318" name="AutoShape 6" descr="Толпа абстрактных людей - рисунок в вектор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uk-UA"/>
          </a:p>
        </p:txBody>
      </p:sp>
      <p:pic>
        <p:nvPicPr>
          <p:cNvPr id="13320" name="Picture 8" descr="Толпа, люди, плакат, иллюстрация, вектор, счастливый. Вверх, толпа, плакат,  люди, баннер, принятие, isolated, shouting, | CanStock"/>
          <p:cNvPicPr>
            <a:picLocks noChangeAspect="1" noChangeArrowheads="1"/>
          </p:cNvPicPr>
          <p:nvPr/>
        </p:nvPicPr>
        <p:blipFill>
          <a:blip r:embed="rId3"/>
          <a:srcRect b="7466"/>
          <a:stretch/>
        </p:blipFill>
        <p:spPr bwMode="auto">
          <a:xfrm>
            <a:off x="148977" y="3000372"/>
            <a:ext cx="8852179" cy="385762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 bwMode="auto">
          <a:xfrm>
            <a:off x="4643406" y="1785926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i="1" u="sng" dirty="0">
                <a:latin typeface="Times New Roman"/>
                <a:cs typeface="Times New Roman"/>
              </a:rPr>
              <a:t>активные </a:t>
            </a:r>
            <a:r>
              <a:rPr lang="ru-RU" sz="3600" b="1" i="1" dirty="0">
                <a:latin typeface="Times New Roman"/>
                <a:cs typeface="Times New Roman"/>
              </a:rPr>
              <a:t>(действующая толпа)</a:t>
            </a:r>
            <a:endParaRPr lang="uk-UA" sz="3600" b="1" i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id="4" name="Picture 4" descr="Фон для презентации безопасность детей - 63 фото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1857356" y="0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800" b="1">
                <a:solidFill>
                  <a:srgbClr val="C00000"/>
                </a:solidFill>
                <a:latin typeface="Times New Roman"/>
                <a:cs typeface="Times New Roman"/>
              </a:rPr>
              <a:t>Пассивная толпа</a:t>
            </a:r>
            <a:endParaRPr lang="uk-UA" sz="48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rot="10800000" flipV="1">
            <a:off x="1857356" y="714354"/>
            <a:ext cx="1214446" cy="642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cxnSpLocks/>
          </p:cNvCxnSpPr>
          <p:nvPr/>
        </p:nvCxnSpPr>
        <p:spPr bwMode="auto">
          <a:xfrm rot="16199999" flipH="1">
            <a:off x="2536811" y="2536819"/>
            <a:ext cx="3428230" cy="706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cxnSpLocks/>
          </p:cNvCxnSpPr>
          <p:nvPr/>
        </p:nvCxnSpPr>
        <p:spPr bwMode="auto">
          <a:xfrm>
            <a:off x="5715008" y="714356"/>
            <a:ext cx="1857388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 bwMode="auto">
          <a:xfrm>
            <a:off x="0" y="1214422"/>
            <a:ext cx="3714776" cy="317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0070C0"/>
                </a:solidFill>
                <a:latin typeface="Times New Roman"/>
                <a:cs typeface="Times New Roman"/>
              </a:rPr>
              <a:t>Случайная</a:t>
            </a:r>
            <a:r>
              <a:rPr lang="ru-RU" sz="320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возникает в связи с каким-либо неожиданным событием, которое привлекло внимание людей, находящихся рядом</a:t>
            </a:r>
            <a:endParaRPr/>
          </a:p>
          <a:p>
            <a:pPr algn="ctr">
              <a:defRPr/>
            </a:pPr>
            <a:r>
              <a:rPr lang="ru-RU" sz="2400" b="1" i="1">
                <a:latin typeface="Times New Roman"/>
                <a:cs typeface="Times New Roman"/>
              </a:rPr>
              <a:t>(в случае пожара, ДТП…)</a:t>
            </a:r>
            <a:endParaRPr lang="uk-UA" sz="2400" b="1" i="1">
              <a:latin typeface="Times New Roman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4929190" y="1357298"/>
            <a:ext cx="40005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0070C0"/>
                </a:solidFill>
                <a:latin typeface="Times New Roman"/>
                <a:cs typeface="Times New Roman"/>
              </a:rPr>
              <a:t>Экспрессивная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Толпа, которая проявляет эмоции и чувства</a:t>
            </a:r>
            <a:endParaRPr/>
          </a:p>
          <a:p>
            <a:pPr algn="ctr">
              <a:defRPr/>
            </a:pPr>
            <a:r>
              <a:rPr lang="ru-RU" sz="2400" b="1" i="1">
                <a:latin typeface="Times New Roman"/>
                <a:cs typeface="Times New Roman"/>
              </a:rPr>
              <a:t>(скопление футбольных болельщиков, скандирующих лозунги…)</a:t>
            </a:r>
            <a:endParaRPr lang="uk-UA" sz="2400" b="1" i="1">
              <a:latin typeface="Times New Roman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214282" y="5715016"/>
            <a:ext cx="8715436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6" name="TextBox 15"/>
          <p:cNvSpPr txBox="1"/>
          <p:nvPr/>
        </p:nvSpPr>
        <p:spPr bwMode="auto">
          <a:xfrm>
            <a:off x="1928794" y="4214818"/>
            <a:ext cx="55721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0070C0"/>
                </a:solidFill>
                <a:latin typeface="Times New Roman"/>
                <a:cs typeface="Times New Roman"/>
              </a:rPr>
              <a:t>Конвенциональная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Заранее объявленное  мероприятие</a:t>
            </a:r>
            <a:endParaRPr/>
          </a:p>
          <a:p>
            <a:pPr algn="ctr">
              <a:defRPr/>
            </a:pPr>
            <a:r>
              <a:rPr lang="ru-RU" sz="2400" b="1" i="1">
                <a:latin typeface="Times New Roman"/>
                <a:cs typeface="Times New Roman"/>
              </a:rPr>
              <a:t>(собрание, съезд, спортивные соревнования, концерт, митинг…)</a:t>
            </a:r>
            <a:endParaRPr lang="uk-UA" sz="2400" b="1" i="1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650</Words>
  <Application>Microsoft Office PowerPoint</Application>
  <DocSecurity>0</DocSecurity>
  <PresentationFormat>Экран (4:3)</PresentationFormat>
  <Paragraphs>85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Эдуард</dc:creator>
  <cp:lastModifiedBy>Admin</cp:lastModifiedBy>
  <cp:revision>22</cp:revision>
  <dcterms:created xsi:type="dcterms:W3CDTF">2022-11-23T17:18:29Z</dcterms:created>
  <dcterms:modified xsi:type="dcterms:W3CDTF">2025-04-28T07:50:36Z</dcterms:modified>
  <dc:identifier/>
  <dc:language/>
  <cp:version/>
</cp:coreProperties>
</file>