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sldIdLst>
    <p:sldId id="256" r:id="rId2"/>
    <p:sldId id="273" r:id="rId3"/>
    <p:sldId id="259" r:id="rId4"/>
    <p:sldId id="260" r:id="rId5"/>
    <p:sldId id="293" r:id="rId6"/>
    <p:sldId id="257" r:id="rId7"/>
    <p:sldId id="308" r:id="rId8"/>
    <p:sldId id="262" r:id="rId9"/>
    <p:sldId id="264" r:id="rId10"/>
    <p:sldId id="263" r:id="rId11"/>
    <p:sldId id="269" r:id="rId12"/>
    <p:sldId id="270" r:id="rId13"/>
    <p:sldId id="303" r:id="rId14"/>
    <p:sldId id="304" r:id="rId15"/>
    <p:sldId id="294" r:id="rId16"/>
    <p:sldId id="296" r:id="rId17"/>
    <p:sldId id="297" r:id="rId18"/>
    <p:sldId id="298" r:id="rId19"/>
    <p:sldId id="265" r:id="rId20"/>
    <p:sldId id="299" r:id="rId21"/>
    <p:sldId id="300" r:id="rId22"/>
    <p:sldId id="301" r:id="rId23"/>
    <p:sldId id="302" r:id="rId24"/>
    <p:sldId id="271" r:id="rId25"/>
    <p:sldId id="275" r:id="rId26"/>
    <p:sldId id="276" r:id="rId27"/>
    <p:sldId id="277" r:id="rId28"/>
    <p:sldId id="286" r:id="rId29"/>
    <p:sldId id="278" r:id="rId30"/>
    <p:sldId id="279" r:id="rId31"/>
    <p:sldId id="280" r:id="rId32"/>
    <p:sldId id="281" r:id="rId33"/>
    <p:sldId id="282" r:id="rId34"/>
    <p:sldId id="285" r:id="rId35"/>
    <p:sldId id="306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46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27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8D84A81F-E039-4D48-961D-64612C4F80BC}" type="datetimeFigureOut">
              <a:rPr lang="en-US" altLang="zh-TW"/>
              <a:pPr>
                <a:defRPr/>
              </a:pPr>
              <a:t>3/30/2025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Calibri" pitchFamily="34" charset="0"/>
              </a:defRPr>
            </a:lvl1pPr>
          </a:lstStyle>
          <a:p>
            <a:pPr>
              <a:defRPr/>
            </a:pPr>
            <a:fld id="{5540596E-0E95-4806-A7EB-53BD02DB28A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22195207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95800" y="2438400"/>
            <a:ext cx="4495800" cy="1069975"/>
          </a:xfrm>
        </p:spPr>
        <p:txBody>
          <a:bodyPr>
            <a:normAutofit/>
          </a:bodyPr>
          <a:lstStyle>
            <a:lvl1pPr algn="ctr">
              <a:defRPr sz="3000" b="1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48200" y="3276600"/>
            <a:ext cx="4267200" cy="914400"/>
          </a:xfrm>
        </p:spPr>
        <p:txBody>
          <a:bodyPr>
            <a:normAutofit/>
          </a:bodyPr>
          <a:lstStyle>
            <a:lvl1pPr marL="0" indent="0" algn="ctr">
              <a:buNone/>
              <a:defRPr sz="2600">
                <a:solidFill>
                  <a:srgbClr val="FFFFFF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549702C-6FA3-4EF9-B735-88E3980D8B19}" type="datetimeFigureOut">
              <a:rPr lang="en-US" altLang="zh-TW"/>
              <a:pPr>
                <a:defRPr/>
              </a:pPr>
              <a:t>3/30/2025</a:t>
            </a:fld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DF258C8-4A68-459C-8690-70D59A6866BF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C649F-33C5-4377-94EB-97BA8F0906AD}" type="datetimeFigureOut">
              <a:rPr lang="en-US" altLang="zh-TW"/>
              <a:pPr>
                <a:defRPr/>
              </a:pPr>
              <a:t>3/30/2025</a:t>
            </a:fld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F3EA8-7985-4291-A68A-F3265E11DF7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50275-9FC6-446E-AD74-7CC0D589D0C0}" type="datetimeFigureOut">
              <a:rPr lang="en-US" altLang="zh-TW"/>
              <a:pPr>
                <a:defRPr/>
              </a:pPr>
              <a:t>3/30/2025</a:t>
            </a:fld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F6BE9-55FF-48FD-99B6-E911C50814A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50" b="1" i="0">
                <a:solidFill>
                  <a:srgbClr val="C00000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3/30/2025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11252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371600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FA25D-9D50-4023-877E-B8BF76780765}" type="datetimeFigureOut">
              <a:rPr lang="en-US" altLang="zh-TW"/>
              <a:pPr>
                <a:defRPr/>
              </a:pPr>
              <a:t>3/30/2025</a:t>
            </a:fld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24748-19E6-4D56-97E7-6824014E687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07FB20-065C-4556-AA4C-127732D36048}" type="datetimeFigureOut">
              <a:rPr lang="en-US" altLang="zh-TW"/>
              <a:pPr>
                <a:defRPr/>
              </a:pPr>
              <a:t>3/30/2025</a:t>
            </a:fld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8DE85-A4A9-47FA-B21C-A786035B8D03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89350A-D5BA-49B7-9789-720EC0AF98A2}" type="datetimeFigureOut">
              <a:rPr lang="en-US" altLang="zh-TW"/>
              <a:pPr>
                <a:defRPr/>
              </a:pPr>
              <a:t>3/30/2025</a:t>
            </a:fld>
            <a:endParaRPr lang="en-US" altLang="zh-TW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35A67-EA1C-40BC-BAEB-E96C7637023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B713EF-96FB-4E55-B693-FC0F36744A8E}" type="datetimeFigureOut">
              <a:rPr lang="en-US" altLang="zh-TW"/>
              <a:pPr>
                <a:defRPr/>
              </a:pPr>
              <a:t>3/30/2025</a:t>
            </a:fld>
            <a:endParaRPr lang="en-US" altLang="zh-TW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753192-4F26-4042-BD6E-3B49E29A178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5A1D0F-18D4-4F93-AD9A-A6BB860FEB8E}" type="datetimeFigureOut">
              <a:rPr lang="en-US" altLang="zh-TW"/>
              <a:pPr>
                <a:defRPr/>
              </a:pPr>
              <a:t>3/30/2025</a:t>
            </a:fld>
            <a:endParaRPr lang="en-US" altLang="zh-TW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80463-B5EA-4A78-8F9F-63D3DC3A6319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D3B9C-D405-4FBB-B099-A4153F08A1F7}" type="datetimeFigureOut">
              <a:rPr lang="en-US" altLang="zh-TW"/>
              <a:pPr>
                <a:defRPr/>
              </a:pPr>
              <a:t>3/30/2025</a:t>
            </a:fld>
            <a:endParaRPr lang="en-US" altLang="zh-TW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572EA-607E-4A1B-AA4C-28936F83B4B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C10653-CD93-41B3-98A9-9F904D903AF1}" type="datetimeFigureOut">
              <a:rPr lang="en-US" altLang="zh-TW"/>
              <a:pPr>
                <a:defRPr/>
              </a:pPr>
              <a:t>3/30/2025</a:t>
            </a:fld>
            <a:endParaRPr lang="en-US" altLang="zh-TW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87733-498B-403B-AF75-78B9179B6892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DC5D4-88BA-4648-9F86-4FB56D677979}" type="datetimeFigureOut">
              <a:rPr lang="en-US" altLang="zh-TW"/>
              <a:pPr>
                <a:defRPr/>
              </a:pPr>
              <a:t>3/30/2025</a:t>
            </a:fld>
            <a:endParaRPr lang="en-US" altLang="zh-TW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CED50-14B8-4C01-A05C-7A4DD304473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2954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TW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438400"/>
            <a:ext cx="8229600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TW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1298F251-399D-4C87-8CE6-5CD4AA5BCEAD}" type="datetimeFigureOut">
              <a:rPr lang="en-US" altLang="zh-TW"/>
              <a:pPr>
                <a:defRPr/>
              </a:pPr>
              <a:t>3/30/2025</a:t>
            </a:fld>
            <a:endParaRPr lang="en-US" altLang="zh-TW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zh-TW" altLang="zh-TW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AEE212CF-C89D-4D63-BE2B-11D7253570A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84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Tahoma" pitchFamily="34" charset="0"/>
          <a:ea typeface="Tahoma" pitchFamily="34" charset="0"/>
          <a:cs typeface="Tahoma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112" charset="0"/>
          <a:cs typeface="Tahoma" pitchFamily="112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112" charset="0"/>
          <a:cs typeface="Tahoma" pitchFamily="112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112" charset="0"/>
          <a:cs typeface="Tahoma" pitchFamily="112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112" charset="0"/>
          <a:cs typeface="Tahoma" pitchFamily="112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112" charset="0"/>
          <a:cs typeface="Tahoma" pitchFamily="112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112" charset="0"/>
          <a:cs typeface="Tahoma" pitchFamily="112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112" charset="0"/>
          <a:cs typeface="Tahoma" pitchFamily="112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Tahoma" pitchFamily="112" charset="0"/>
          <a:cs typeface="Tahoma" pitchFamily="112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400872" y="1988840"/>
            <a:ext cx="4707632" cy="25922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 </a:t>
            </a:r>
            <a:r>
              <a:rPr lang="ru-RU" sz="3500" dirty="0" smtClean="0"/>
              <a:t>Первая помощь при чрезвычайных ситуациях </a:t>
            </a:r>
            <a:r>
              <a:rPr lang="ru-RU" sz="3500" dirty="0"/>
              <a:t>на </a:t>
            </a:r>
            <a:r>
              <a:rPr lang="ru-RU" sz="3500" dirty="0" smtClean="0"/>
              <a:t>транспорте</a:t>
            </a:r>
            <a:endParaRPr lang="en-US" sz="35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 </a:t>
            </a:r>
            <a:r>
              <a:rPr lang="ru-RU" altLang="zh-TW" sz="28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Первая помощь при чрезвычайных ситуациях на транспорте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400600"/>
          </a:xfrm>
        </p:spPr>
        <p:txBody>
          <a:bodyPr/>
          <a:lstStyle/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Помощь, оказываемая </a:t>
            </a:r>
            <a:r>
              <a:rPr lang="ru-RU" altLang="zh-TW" sz="2400" dirty="0" smtClean="0">
                <a:solidFill>
                  <a:srgbClr val="C00000"/>
                </a:solidFill>
              </a:rPr>
              <a:t>пострадавшим ,</a:t>
            </a:r>
            <a:r>
              <a:rPr lang="ru-RU" altLang="zh-TW" sz="2400" dirty="0">
                <a:solidFill>
                  <a:srgbClr val="C00000"/>
                </a:solidFill>
              </a:rPr>
              <a:t> подразделяется на </a:t>
            </a:r>
            <a:r>
              <a:rPr lang="ru-RU" altLang="zh-TW" sz="2400" dirty="0" smtClean="0">
                <a:solidFill>
                  <a:srgbClr val="C00000"/>
                </a:solidFill>
              </a:rPr>
              <a:t>    три</a:t>
            </a:r>
            <a:r>
              <a:rPr lang="ru-RU" altLang="zh-TW" sz="2400" dirty="0">
                <a:solidFill>
                  <a:srgbClr val="C00000"/>
                </a:solidFill>
              </a:rPr>
              <a:t> этапа:</a:t>
            </a:r>
            <a:endParaRPr lang="en-US" altLang="zh-TW" sz="2400" dirty="0" smtClean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altLang="zh-TW" sz="2400" b="1" dirty="0">
                <a:solidFill>
                  <a:srgbClr val="0070C0"/>
                </a:solidFill>
              </a:rPr>
              <a:t>первый этап</a:t>
            </a:r>
            <a:r>
              <a:rPr lang="ru-RU" altLang="zh-TW" sz="2400" dirty="0"/>
              <a:t>  </a:t>
            </a:r>
            <a:r>
              <a:rPr lang="ru-RU" altLang="zh-TW" sz="2400" dirty="0" smtClean="0"/>
              <a:t>включает</a:t>
            </a:r>
            <a:r>
              <a:rPr lang="ru-RU" altLang="zh-TW" sz="2400" dirty="0"/>
              <a:t> в себя доврачебную помощь </a:t>
            </a:r>
            <a:r>
              <a:rPr lang="ru-RU" altLang="zh-TW" sz="2400" dirty="0" smtClean="0"/>
              <a:t>               пострадавшим,</a:t>
            </a:r>
            <a:r>
              <a:rPr lang="ru-RU" altLang="zh-TW" sz="2400" dirty="0"/>
              <a:t> </a:t>
            </a:r>
            <a:r>
              <a:rPr lang="ru-RU" altLang="zh-TW" sz="2400" dirty="0" smtClean="0"/>
              <a:t> </a:t>
            </a:r>
            <a:r>
              <a:rPr lang="ru-RU" altLang="zh-TW" sz="2400" dirty="0"/>
              <a:t>а также в необходимых случаях </a:t>
            </a:r>
            <a:r>
              <a:rPr lang="ru-RU" altLang="zh-TW" sz="2400" dirty="0" smtClean="0"/>
              <a:t>самопомощь, взаимопомощь</a:t>
            </a:r>
            <a:r>
              <a:rPr lang="ru-RU" altLang="zh-TW" sz="2400" dirty="0"/>
              <a:t>. На этом же этапе квалифицированную </a:t>
            </a:r>
            <a:r>
              <a:rPr lang="ru-RU" altLang="zh-TW" sz="2400" dirty="0" smtClean="0"/>
              <a:t>         медицинскую</a:t>
            </a:r>
            <a:r>
              <a:rPr lang="ru-RU" altLang="zh-TW" sz="2400" dirty="0"/>
              <a:t> помощь оказывают сотрудники бригад скорой помощи и </a:t>
            </a:r>
            <a:r>
              <a:rPr lang="ru-RU" altLang="zh-TW" sz="2400" dirty="0" smtClean="0"/>
              <a:t>МЧС.</a:t>
            </a:r>
            <a:endParaRPr lang="ru-RU" altLang="zh-TW" sz="2400" dirty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5776" y="3742910"/>
            <a:ext cx="4680520" cy="29984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1835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 </a:t>
            </a:r>
            <a:r>
              <a:rPr lang="ru-RU" altLang="zh-TW" sz="28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Первая помощь при чрезвычайных ситуациях на транспорте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80920" cy="4154984"/>
          </a:xfrm>
        </p:spPr>
        <p:txBody>
          <a:bodyPr spcCol="0">
            <a:spAutoFit/>
          </a:bodyPr>
          <a:lstStyle/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b="1" dirty="0">
                <a:solidFill>
                  <a:srgbClr val="0070C0"/>
                </a:solidFill>
              </a:rPr>
              <a:t>второй этап</a:t>
            </a:r>
            <a:r>
              <a:rPr lang="ru-RU" altLang="zh-TW" sz="2400" dirty="0"/>
              <a:t> </a:t>
            </a:r>
            <a:r>
              <a:rPr lang="ru-RU" altLang="zh-TW" sz="2400" dirty="0" smtClean="0"/>
              <a:t>при</a:t>
            </a:r>
            <a:r>
              <a:rPr lang="ru-RU" altLang="zh-TW" sz="2400" dirty="0"/>
              <a:t> транспортировке пострадавших в </a:t>
            </a:r>
            <a:r>
              <a:rPr lang="ru-RU" altLang="zh-TW" sz="2400" dirty="0" smtClean="0"/>
              <a:t>лечебное </a:t>
            </a:r>
            <a:r>
              <a:rPr lang="ru-RU" altLang="zh-TW" sz="2400" dirty="0"/>
              <a:t> учреждение.      </a:t>
            </a:r>
            <a:endParaRPr lang="ru-RU" altLang="zh-TW" sz="2400" dirty="0" smtClean="0"/>
          </a:p>
          <a:p>
            <a:pPr marL="0" indent="0" defTabSz="8075613">
              <a:spcBef>
                <a:spcPts val="0"/>
              </a:spcBef>
              <a:buNone/>
            </a:pPr>
            <a:r>
              <a:rPr lang="ru-RU" altLang="zh-TW" sz="2400" dirty="0" smtClean="0"/>
              <a:t>Данный</a:t>
            </a:r>
            <a:r>
              <a:rPr lang="ru-RU" altLang="zh-TW" sz="2400" dirty="0"/>
              <a:t>  </a:t>
            </a:r>
            <a:r>
              <a:rPr lang="ru-RU" altLang="zh-TW" sz="2400" dirty="0" smtClean="0"/>
              <a:t>этап</a:t>
            </a:r>
            <a:r>
              <a:rPr lang="ru-RU" altLang="zh-TW" sz="2400" dirty="0"/>
              <a:t> обычно выполняется </a:t>
            </a:r>
            <a:r>
              <a:rPr lang="ru-RU" altLang="zh-TW" sz="2400" dirty="0" smtClean="0"/>
              <a:t>медицинскими бригадами.</a:t>
            </a:r>
            <a:r>
              <a:rPr lang="ru-RU" altLang="zh-TW" sz="2400" dirty="0"/>
              <a:t> </a:t>
            </a:r>
            <a:r>
              <a:rPr lang="ru-RU" altLang="zh-TW" sz="2400" dirty="0" smtClean="0"/>
              <a:t>                                                                                             Однако</a:t>
            </a:r>
            <a:r>
              <a:rPr lang="ru-RU" altLang="zh-TW" sz="2400" dirty="0"/>
              <a:t> в ряде случаев доставка </a:t>
            </a:r>
            <a:r>
              <a:rPr lang="ru-RU" altLang="zh-TW" sz="2400" dirty="0" smtClean="0"/>
              <a:t>пострадавших в лечебное учреждение  может</a:t>
            </a:r>
            <a:r>
              <a:rPr lang="ru-RU" altLang="zh-TW" sz="2400" dirty="0"/>
              <a:t> </a:t>
            </a:r>
            <a:r>
              <a:rPr lang="ru-RU" altLang="zh-TW" sz="2400" dirty="0" smtClean="0"/>
              <a:t>выполняться </a:t>
            </a:r>
            <a:r>
              <a:rPr lang="ru-RU" altLang="zh-TW" sz="2400" dirty="0"/>
              <a:t>водителями попутного </a:t>
            </a:r>
          </a:p>
          <a:p>
            <a:pPr marL="0" indent="0" defTabSz="8075613">
              <a:spcBef>
                <a:spcPts val="0"/>
              </a:spcBef>
              <a:buNone/>
            </a:pPr>
            <a:r>
              <a:rPr lang="ru-RU" altLang="zh-TW" sz="2400" dirty="0" smtClean="0"/>
              <a:t>транспорта</a:t>
            </a:r>
            <a:r>
              <a:rPr lang="ru-RU" altLang="zh-TW" sz="2400" dirty="0"/>
              <a:t>. </a:t>
            </a:r>
            <a:endParaRPr lang="ru-RU" altLang="zh-TW" sz="2400" dirty="0" smtClean="0"/>
          </a:p>
          <a:p>
            <a:pPr marL="0" indent="0" defTabSz="8075613">
              <a:spcBef>
                <a:spcPts val="0"/>
              </a:spcBef>
              <a:buNone/>
            </a:pPr>
            <a:r>
              <a:rPr lang="ru-RU" altLang="zh-TW" sz="2400" dirty="0" smtClean="0"/>
              <a:t>На</a:t>
            </a:r>
            <a:r>
              <a:rPr lang="ru-RU" altLang="zh-TW" sz="2400" dirty="0"/>
              <a:t> данном этапе пострадавшим также оказывается необходимая помощь.</a:t>
            </a:r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5816" y="4376604"/>
            <a:ext cx="3744416" cy="24993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5752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 </a:t>
            </a:r>
            <a:r>
              <a:rPr lang="ru-RU" altLang="zh-TW" sz="28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Первая помощь при чрезвычайных ситуациях на транспорте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400600"/>
          </a:xfrm>
        </p:spPr>
        <p:txBody>
          <a:bodyPr/>
          <a:lstStyle/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b="1" dirty="0">
                <a:solidFill>
                  <a:srgbClr val="0070C0"/>
                </a:solidFill>
              </a:rPr>
              <a:t>третий этап</a:t>
            </a:r>
            <a:r>
              <a:rPr lang="ru-RU" altLang="zh-TW" sz="2400" dirty="0"/>
              <a:t> - в лечебном </a:t>
            </a:r>
            <a:r>
              <a:rPr lang="ru-RU" altLang="zh-TW" sz="2400" dirty="0" smtClean="0"/>
              <a:t>учреждении.</a:t>
            </a:r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6244" y="2348880"/>
            <a:ext cx="6228184" cy="41521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3998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3763"/>
          <a:stretch/>
        </p:blipFill>
        <p:spPr>
          <a:xfrm>
            <a:off x="3131840" y="3429000"/>
            <a:ext cx="2946307" cy="3429000"/>
          </a:xfrm>
          <a:prstGeom prst="rect">
            <a:avLst/>
          </a:prstGeom>
        </p:spPr>
      </p:pic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Извлечение пострадавшего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4006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400" dirty="0"/>
              <a:t>Если пострадавший находится в сознании, его экстренное извлечение производится так: руки участника оказания первой помощи проводятся под подмышками пострадавшего, фиксируют его предплечье, после чего пострадавший извлекается наружу.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zh-TW" sz="2400" dirty="0" smtClean="0"/>
              <a:t> </a:t>
            </a:r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02972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Извлечение пострадавшего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4006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400" dirty="0"/>
              <a:t>При извлечении пострадавшего, находящегося без сознания или с подозрением на травму шейного отдела позвоночника, необходимо фиксировать ему голову и шею. При этом одна из рук участника оказания первой помощи фиксирует за нижнюю челюсть голову пострадавшего, а другая держит его противоположное предплечье.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zh-TW" sz="2400" dirty="0" smtClean="0"/>
              <a:t> </a:t>
            </a:r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2125" t="-327" r="-2125" b="3945"/>
          <a:stretch/>
        </p:blipFill>
        <p:spPr>
          <a:xfrm>
            <a:off x="2718738" y="3573016"/>
            <a:ext cx="3583196" cy="3284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83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 </a:t>
            </a:r>
            <a:r>
              <a:rPr lang="ru-RU" altLang="zh-TW" sz="28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Первая помощь при чрезвычайных ситуациях на транспорте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400600"/>
          </a:xfrm>
        </p:spPr>
        <p:txBody>
          <a:bodyPr/>
          <a:lstStyle/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1. Провести оценку обстановки и обеспечить безопасные условия для оказания первой помощи:</a:t>
            </a:r>
          </a:p>
          <a:p>
            <a:pPr defTabSz="7985125">
              <a:spcBef>
                <a:spcPts val="0"/>
              </a:spcBef>
            </a:pPr>
            <a:r>
              <a:rPr lang="ru-RU" altLang="zh-TW" sz="2400" dirty="0" smtClean="0">
                <a:solidFill>
                  <a:schemeClr val="bg1"/>
                </a:solidFill>
              </a:rPr>
              <a:t>определить </a:t>
            </a:r>
            <a:r>
              <a:rPr lang="ru-RU" altLang="zh-TW" sz="2400" dirty="0">
                <a:solidFill>
                  <a:schemeClr val="bg1"/>
                </a:solidFill>
              </a:rPr>
              <a:t>угрожающие факторы для собственной жизни и здоровья;</a:t>
            </a:r>
          </a:p>
          <a:p>
            <a:pPr defTabSz="7985125">
              <a:spcBef>
                <a:spcPts val="0"/>
              </a:spcBef>
            </a:pPr>
            <a:r>
              <a:rPr lang="ru-RU" altLang="zh-TW" sz="2400" dirty="0" smtClean="0">
                <a:solidFill>
                  <a:schemeClr val="bg1"/>
                </a:solidFill>
              </a:rPr>
              <a:t>определить </a:t>
            </a:r>
            <a:r>
              <a:rPr lang="ru-RU" altLang="zh-TW" sz="2400" dirty="0">
                <a:solidFill>
                  <a:schemeClr val="bg1"/>
                </a:solidFill>
              </a:rPr>
              <a:t>угрожающие факторы для жизни и здоровья пострадавшего;</a:t>
            </a:r>
          </a:p>
          <a:p>
            <a:pPr defTabSz="7985125">
              <a:spcBef>
                <a:spcPts val="0"/>
              </a:spcBef>
            </a:pPr>
            <a:r>
              <a:rPr lang="ru-RU" altLang="zh-TW" sz="2400" dirty="0" smtClean="0">
                <a:solidFill>
                  <a:schemeClr val="bg1"/>
                </a:solidFill>
              </a:rPr>
              <a:t>устранить </a:t>
            </a:r>
            <a:r>
              <a:rPr lang="ru-RU" altLang="zh-TW" sz="2400" dirty="0">
                <a:solidFill>
                  <a:schemeClr val="bg1"/>
                </a:solidFill>
              </a:rPr>
              <a:t>угрожающие факторы для жизни и здоровья;</a:t>
            </a:r>
          </a:p>
          <a:p>
            <a:pPr defTabSz="7985125">
              <a:spcBef>
                <a:spcPts val="0"/>
              </a:spcBef>
            </a:pPr>
            <a:r>
              <a:rPr lang="ru-RU" altLang="zh-TW" sz="2400" dirty="0" smtClean="0">
                <a:solidFill>
                  <a:schemeClr val="bg1"/>
                </a:solidFill>
              </a:rPr>
              <a:t>прекратить </a:t>
            </a:r>
            <a:r>
              <a:rPr lang="ru-RU" altLang="zh-TW" sz="2400" dirty="0">
                <a:solidFill>
                  <a:schemeClr val="bg1"/>
                </a:solidFill>
              </a:rPr>
              <a:t>действие повреждающих факторов на пострадавшего;</a:t>
            </a:r>
          </a:p>
          <a:p>
            <a:pPr defTabSz="7985125">
              <a:spcBef>
                <a:spcPts val="0"/>
              </a:spcBef>
            </a:pPr>
            <a:r>
              <a:rPr lang="ru-RU" altLang="zh-TW" sz="2400" dirty="0" smtClean="0">
                <a:solidFill>
                  <a:schemeClr val="bg1"/>
                </a:solidFill>
              </a:rPr>
              <a:t>оценить </a:t>
            </a:r>
            <a:r>
              <a:rPr lang="ru-RU" altLang="zh-TW" sz="2400" dirty="0">
                <a:solidFill>
                  <a:schemeClr val="bg1"/>
                </a:solidFill>
              </a:rPr>
              <a:t>количество пострадавших;</a:t>
            </a:r>
          </a:p>
          <a:p>
            <a:pPr defTabSz="7985125">
              <a:spcBef>
                <a:spcPts val="0"/>
              </a:spcBef>
            </a:pPr>
            <a:r>
              <a:rPr lang="ru-RU" altLang="zh-TW" sz="2400" dirty="0" smtClean="0">
                <a:solidFill>
                  <a:schemeClr val="bg1"/>
                </a:solidFill>
              </a:rPr>
              <a:t>извлечь </a:t>
            </a:r>
            <a:r>
              <a:rPr lang="ru-RU" altLang="zh-TW" sz="2400" dirty="0">
                <a:solidFill>
                  <a:schemeClr val="bg1"/>
                </a:solidFill>
              </a:rPr>
              <a:t>пострадавшего из транспортного средства или других труднодоступных мест (при</a:t>
            </a:r>
          </a:p>
          <a:p>
            <a:pPr defTabSz="7985125">
              <a:spcBef>
                <a:spcPts val="0"/>
              </a:spcBef>
            </a:pPr>
            <a:r>
              <a:rPr lang="ru-RU" altLang="zh-TW" sz="2400" dirty="0">
                <a:solidFill>
                  <a:schemeClr val="bg1"/>
                </a:solidFill>
              </a:rPr>
              <a:t>необходимости);</a:t>
            </a:r>
          </a:p>
          <a:p>
            <a:pPr defTabSz="7985125">
              <a:spcBef>
                <a:spcPts val="0"/>
              </a:spcBef>
            </a:pPr>
            <a:r>
              <a:rPr lang="ru-RU" altLang="zh-TW" sz="2400" dirty="0" smtClean="0">
                <a:solidFill>
                  <a:schemeClr val="bg1"/>
                </a:solidFill>
              </a:rPr>
              <a:t>переместить </a:t>
            </a:r>
            <a:r>
              <a:rPr lang="ru-RU" altLang="zh-TW" sz="2400" dirty="0">
                <a:solidFill>
                  <a:schemeClr val="bg1"/>
                </a:solidFill>
              </a:rPr>
              <a:t>пострадавшего (при необходимости).</a:t>
            </a:r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708578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 </a:t>
            </a:r>
            <a:r>
              <a:rPr lang="ru-RU" altLang="zh-TW" sz="28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Первая помощь при чрезвычайных ситуациях на транспорте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400600"/>
          </a:xfrm>
        </p:spPr>
        <p:txBody>
          <a:bodyPr/>
          <a:lstStyle/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2. Определить наличие сознания у пострадавшего.</a:t>
            </a:r>
          </a:p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>
                <a:solidFill>
                  <a:schemeClr val="bg1"/>
                </a:solidFill>
              </a:rPr>
              <a:t>Для проверки сознания необходимо аккуратно потормошить пострадавшего за плечи и </a:t>
            </a:r>
            <a:r>
              <a:rPr lang="ru-RU" altLang="zh-TW" sz="2400" dirty="0" smtClean="0">
                <a:solidFill>
                  <a:schemeClr val="bg1"/>
                </a:solidFill>
              </a:rPr>
              <a:t>громко спросить</a:t>
            </a:r>
            <a:r>
              <a:rPr lang="ru-RU" altLang="zh-TW" sz="2400" dirty="0">
                <a:solidFill>
                  <a:schemeClr val="bg1"/>
                </a:solidFill>
              </a:rPr>
              <a:t>: «Что с Вами? Нужна ли Вам помощь?». </a:t>
            </a:r>
            <a:endParaRPr lang="en-US" altLang="zh-TW" dirty="0" smtClean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4485" t="33620" r="22596" b="19761"/>
          <a:stretch/>
        </p:blipFill>
        <p:spPr>
          <a:xfrm>
            <a:off x="2221649" y="3356992"/>
            <a:ext cx="4577373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46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1992" t="19725" r="14137" b="11238"/>
          <a:stretch/>
        </p:blipFill>
        <p:spPr>
          <a:xfrm>
            <a:off x="1403648" y="4725144"/>
            <a:ext cx="3042721" cy="2129904"/>
          </a:xfrm>
          <a:prstGeom prst="rect">
            <a:avLst/>
          </a:prstGeom>
        </p:spPr>
      </p:pic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 </a:t>
            </a:r>
            <a:r>
              <a:rPr lang="ru-RU" altLang="zh-TW" sz="28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Первая помощь при чрезвычайных ситуациях на транспорте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400600"/>
          </a:xfrm>
        </p:spPr>
        <p:txBody>
          <a:bodyPr/>
          <a:lstStyle/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3. Восстановить проходимость дыхательных путей и определить признаки жизни:</a:t>
            </a:r>
          </a:p>
          <a:p>
            <a:pPr defTabSz="7985125">
              <a:spcBef>
                <a:spcPts val="0"/>
              </a:spcBef>
            </a:pPr>
            <a:r>
              <a:rPr lang="ru-RU" altLang="zh-TW" sz="2400" dirty="0" smtClean="0">
                <a:solidFill>
                  <a:schemeClr val="bg1"/>
                </a:solidFill>
              </a:rPr>
              <a:t>запрокинуть </a:t>
            </a:r>
            <a:r>
              <a:rPr lang="ru-RU" altLang="zh-TW" sz="2400" dirty="0">
                <a:solidFill>
                  <a:schemeClr val="bg1"/>
                </a:solidFill>
              </a:rPr>
              <a:t>голову и поднять подбородок;</a:t>
            </a:r>
          </a:p>
          <a:p>
            <a:pPr defTabSz="7985125">
              <a:spcBef>
                <a:spcPts val="0"/>
              </a:spcBef>
            </a:pPr>
            <a:r>
              <a:rPr lang="ru-RU" altLang="zh-TW" sz="2400" dirty="0" smtClean="0">
                <a:solidFill>
                  <a:schemeClr val="bg1"/>
                </a:solidFill>
              </a:rPr>
              <a:t>выдвинуть </a:t>
            </a:r>
            <a:r>
              <a:rPr lang="ru-RU" altLang="zh-TW" sz="2400" dirty="0">
                <a:solidFill>
                  <a:schemeClr val="bg1"/>
                </a:solidFill>
              </a:rPr>
              <a:t>нижнюю челюсть (при необходимости);</a:t>
            </a:r>
          </a:p>
          <a:p>
            <a:pPr defTabSz="7985125">
              <a:spcBef>
                <a:spcPts val="0"/>
              </a:spcBef>
            </a:pPr>
            <a:r>
              <a:rPr lang="ru-RU" altLang="zh-TW" sz="2400" dirty="0" smtClean="0">
                <a:solidFill>
                  <a:schemeClr val="bg1"/>
                </a:solidFill>
              </a:rPr>
              <a:t>определить </a:t>
            </a:r>
            <a:r>
              <a:rPr lang="ru-RU" altLang="zh-TW" sz="2400" dirty="0">
                <a:solidFill>
                  <a:schemeClr val="bg1"/>
                </a:solidFill>
              </a:rPr>
              <a:t>наличие нормального дыхания с помощью слуха, зрения и осязания: </a:t>
            </a:r>
            <a:r>
              <a:rPr lang="ru-RU" altLang="zh-TW" sz="2400" dirty="0" smtClean="0">
                <a:solidFill>
                  <a:schemeClr val="bg1"/>
                </a:solidFill>
              </a:rPr>
              <a:t>наклониться щекой </a:t>
            </a:r>
            <a:r>
              <a:rPr lang="ru-RU" altLang="zh-TW" sz="2400" dirty="0">
                <a:solidFill>
                  <a:schemeClr val="bg1"/>
                </a:solidFill>
              </a:rPr>
              <a:t>и ухом ко рту и носу пострадавшего и в течение 10 сек. попытаться услышать его дыхание</a:t>
            </a:r>
            <a:r>
              <a:rPr lang="ru-RU" altLang="zh-TW" sz="2400" dirty="0" smtClean="0">
                <a:solidFill>
                  <a:schemeClr val="bg1"/>
                </a:solidFill>
              </a:rPr>
              <a:t>, почувствовать </a:t>
            </a:r>
            <a:r>
              <a:rPr lang="ru-RU" altLang="zh-TW" sz="2400" dirty="0">
                <a:solidFill>
                  <a:schemeClr val="bg1"/>
                </a:solidFill>
              </a:rPr>
              <a:t>выдыхаемый воздух на своей щеке и увидеть движения грудной клетки у пострадавшего. </a:t>
            </a:r>
            <a:endParaRPr lang="en-US" altLang="zh-TW" dirty="0" smtClean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24486" t="29840" r="30155" b="21020"/>
          <a:stretch/>
        </p:blipFill>
        <p:spPr>
          <a:xfrm>
            <a:off x="4716015" y="4653136"/>
            <a:ext cx="2644695" cy="2148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184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 </a:t>
            </a:r>
            <a:r>
              <a:rPr lang="ru-RU" altLang="zh-TW" sz="28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Первая помощь при чрезвычайных ситуациях на транспорте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400600"/>
          </a:xfrm>
        </p:spPr>
        <p:txBody>
          <a:bodyPr/>
          <a:lstStyle/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4. Организовать вызов скорой медицинской помощи, </a:t>
            </a:r>
            <a:endParaRPr lang="ru-RU" altLang="zh-TW" sz="2400" dirty="0" smtClean="0">
              <a:solidFill>
                <a:srgbClr val="C00000"/>
              </a:solidFill>
            </a:endParaRPr>
          </a:p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 smtClean="0">
                <a:solidFill>
                  <a:srgbClr val="C00000"/>
                </a:solidFill>
              </a:rPr>
              <a:t>других специальных служб, </a:t>
            </a:r>
            <a:r>
              <a:rPr lang="ru-RU" altLang="zh-TW" sz="2400" dirty="0" smtClean="0">
                <a:solidFill>
                  <a:schemeClr val="bg1"/>
                </a:solidFill>
              </a:rPr>
              <a:t>сотрудники которых обязаны оказывать первую помощь по телефону </a:t>
            </a:r>
            <a:r>
              <a:rPr lang="ru-RU" altLang="zh-TW" sz="2400" dirty="0" smtClean="0">
                <a:solidFill>
                  <a:srgbClr val="C00000"/>
                </a:solidFill>
              </a:rPr>
              <a:t>103</a:t>
            </a:r>
            <a:r>
              <a:rPr lang="ru-RU" altLang="zh-TW" sz="2400" dirty="0" smtClean="0">
                <a:solidFill>
                  <a:schemeClr val="bg1"/>
                </a:solidFill>
              </a:rPr>
              <a:t> или </a:t>
            </a:r>
            <a:r>
              <a:rPr lang="ru-RU" altLang="zh-TW" sz="2400" dirty="0" smtClean="0">
                <a:solidFill>
                  <a:srgbClr val="C00000"/>
                </a:solidFill>
              </a:rPr>
              <a:t>112</a:t>
            </a:r>
            <a:r>
              <a:rPr lang="ru-RU" altLang="zh-TW" sz="2400" dirty="0" smtClean="0">
                <a:solidFill>
                  <a:schemeClr val="bg1"/>
                </a:solidFill>
              </a:rPr>
              <a:t>, привлекая помощника или с использованием громкой связи</a:t>
            </a:r>
          </a:p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 smtClean="0">
                <a:solidFill>
                  <a:schemeClr val="bg1"/>
                </a:solidFill>
              </a:rPr>
              <a:t>на телефоне.</a:t>
            </a:r>
            <a:endParaRPr lang="ru-RU" altLang="zh-TW" sz="2400" dirty="0">
              <a:solidFill>
                <a:schemeClr val="bg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2990575"/>
            <a:ext cx="4087327" cy="3834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103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Правила вызова скорой помощи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352928" cy="432048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>
                <a:solidFill>
                  <a:srgbClr val="C00000"/>
                </a:solidFill>
              </a:rPr>
              <a:t>Необходимо сообщить: </a:t>
            </a:r>
            <a:endParaRPr lang="ru-RU" sz="2800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800" dirty="0">
              <a:solidFill>
                <a:srgbClr val="C00000"/>
              </a:solidFill>
            </a:endParaRPr>
          </a:p>
          <a:p>
            <a:pPr>
              <a:spcBef>
                <a:spcPts val="0"/>
              </a:spcBef>
            </a:pPr>
            <a:r>
              <a:rPr lang="ru-RU" sz="2800" dirty="0">
                <a:solidFill>
                  <a:srgbClr val="0070C0"/>
                </a:solidFill>
              </a:rPr>
              <a:t>Место</a:t>
            </a:r>
          </a:p>
          <a:p>
            <a:pPr>
              <a:spcBef>
                <a:spcPts val="0"/>
              </a:spcBef>
            </a:pPr>
            <a:r>
              <a:rPr lang="ru-RU" sz="2800" dirty="0">
                <a:solidFill>
                  <a:srgbClr val="0070C0"/>
                </a:solidFill>
              </a:rPr>
              <a:t>Приблизительное время возникновения </a:t>
            </a:r>
            <a:r>
              <a:rPr lang="ru-RU" sz="2800" dirty="0" smtClean="0">
                <a:solidFill>
                  <a:srgbClr val="0070C0"/>
                </a:solidFill>
              </a:rPr>
              <a:t>ЧС</a:t>
            </a:r>
            <a:endParaRPr lang="ru-RU" sz="2800" dirty="0">
              <a:solidFill>
                <a:srgbClr val="0070C0"/>
              </a:solidFill>
            </a:endParaRPr>
          </a:p>
          <a:p>
            <a:pPr>
              <a:spcBef>
                <a:spcPts val="0"/>
              </a:spcBef>
            </a:pPr>
            <a:r>
              <a:rPr lang="ru-RU" sz="2800" dirty="0">
                <a:solidFill>
                  <a:srgbClr val="0070C0"/>
                </a:solidFill>
              </a:rPr>
              <a:t>Количество пострадавших</a:t>
            </a:r>
            <a:r>
              <a:rPr lang="ru-RU" sz="2800" dirty="0" smtClean="0">
                <a:solidFill>
                  <a:srgbClr val="0070C0"/>
                </a:solidFill>
              </a:rPr>
              <a:t>, </a:t>
            </a:r>
            <a:r>
              <a:rPr lang="ru-RU" sz="2800" dirty="0">
                <a:solidFill>
                  <a:srgbClr val="0070C0"/>
                </a:solidFill>
              </a:rPr>
              <a:t>сколько из них детей и беременных </a:t>
            </a:r>
            <a:r>
              <a:rPr lang="ru-RU" sz="2800" dirty="0" smtClean="0">
                <a:solidFill>
                  <a:srgbClr val="0070C0"/>
                </a:solidFill>
              </a:rPr>
              <a:t>женщин</a:t>
            </a:r>
            <a:r>
              <a:rPr lang="ru-RU" sz="2800" dirty="0">
                <a:solidFill>
                  <a:srgbClr val="0070C0"/>
                </a:solidFill>
              </a:rPr>
              <a:t>, если такие имеются</a:t>
            </a:r>
            <a:r>
              <a:rPr lang="ru-RU" sz="2800" dirty="0" smtClean="0">
                <a:solidFill>
                  <a:srgbClr val="0070C0"/>
                </a:solidFill>
              </a:rPr>
              <a:t>,</a:t>
            </a:r>
            <a:endParaRPr lang="ru-RU" sz="2800" dirty="0">
              <a:solidFill>
                <a:srgbClr val="0070C0"/>
              </a:solidFill>
            </a:endParaRPr>
          </a:p>
          <a:p>
            <a:pPr>
              <a:spcBef>
                <a:spcPts val="0"/>
              </a:spcBef>
            </a:pPr>
            <a:r>
              <a:rPr lang="ru-RU" sz="2800" dirty="0">
                <a:solidFill>
                  <a:srgbClr val="0070C0"/>
                </a:solidFill>
              </a:rPr>
              <a:t>Фамилию и контактный телефон вызывающего.</a:t>
            </a:r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2848665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89654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endParaRPr lang="ru-RU" altLang="zh-TW" sz="2600" dirty="0">
              <a:solidFill>
                <a:schemeClr val="bg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altLang="zh-TW" sz="2800" dirty="0">
                <a:solidFill>
                  <a:schemeClr val="bg1"/>
                </a:solidFill>
              </a:rPr>
              <a:t>В настоящее время любой вид транспорта представляет потенциальную угрозу здоровью и жизни человека. Технический прогресс одновременно с комфортом и скоростью передвижения принес и значительную степень угрозы. В зависимости от вида транспортной аварии возможно получение множественных травм и ожогов, в том числе опасных для жизни человека.</a:t>
            </a:r>
            <a:endParaRPr lang="en-US" altLang="zh-TW" sz="2800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278795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760" y="3678395"/>
            <a:ext cx="4752528" cy="3168352"/>
          </a:xfrm>
          <a:prstGeom prst="rect">
            <a:avLst/>
          </a:prstGeom>
        </p:spPr>
      </p:pic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 </a:t>
            </a:r>
            <a:r>
              <a:rPr lang="ru-RU" altLang="zh-TW" sz="28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Первая помощь при чрезвычайных ситуациях на транспорте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400600"/>
          </a:xfrm>
        </p:spPr>
        <p:txBody>
          <a:bodyPr/>
          <a:lstStyle/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5. Начать проведение сердечно-легочной реанимации </a:t>
            </a:r>
            <a:endParaRPr lang="ru-RU" altLang="zh-TW" sz="2400" dirty="0" smtClean="0">
              <a:solidFill>
                <a:srgbClr val="C00000"/>
              </a:solidFill>
            </a:endParaRPr>
          </a:p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 smtClean="0">
                <a:solidFill>
                  <a:srgbClr val="C00000"/>
                </a:solidFill>
              </a:rPr>
              <a:t>путем </a:t>
            </a:r>
            <a:r>
              <a:rPr lang="ru-RU" altLang="zh-TW" sz="2400" dirty="0">
                <a:solidFill>
                  <a:srgbClr val="C00000"/>
                </a:solidFill>
              </a:rPr>
              <a:t>чередования:</a:t>
            </a:r>
          </a:p>
          <a:p>
            <a:pPr defTabSz="7985125">
              <a:spcBef>
                <a:spcPts val="0"/>
              </a:spcBef>
            </a:pPr>
            <a:r>
              <a:rPr lang="ru-RU" altLang="zh-TW" sz="2400" dirty="0" smtClean="0">
                <a:solidFill>
                  <a:schemeClr val="bg1"/>
                </a:solidFill>
              </a:rPr>
              <a:t>давления </a:t>
            </a:r>
            <a:r>
              <a:rPr lang="ru-RU" altLang="zh-TW" sz="2400" dirty="0">
                <a:solidFill>
                  <a:schemeClr val="bg1"/>
                </a:solidFill>
              </a:rPr>
              <a:t>руками на грудину пострадавшего помощи (на глубину 5 – 6 см с частотой </a:t>
            </a:r>
            <a:r>
              <a:rPr lang="ru-RU" altLang="zh-TW" sz="2400" dirty="0" smtClean="0">
                <a:solidFill>
                  <a:schemeClr val="bg1"/>
                </a:solidFill>
              </a:rPr>
              <a:t>100-120 в </a:t>
            </a:r>
            <a:r>
              <a:rPr lang="ru-RU" altLang="zh-TW" sz="2400" dirty="0">
                <a:solidFill>
                  <a:schemeClr val="bg1"/>
                </a:solidFill>
              </a:rPr>
              <a:t>минуту);</a:t>
            </a:r>
          </a:p>
          <a:p>
            <a:pPr defTabSz="7985125">
              <a:spcBef>
                <a:spcPts val="0"/>
              </a:spcBef>
            </a:pPr>
            <a:r>
              <a:rPr lang="ru-RU" altLang="zh-TW" sz="2400" dirty="0" smtClean="0">
                <a:solidFill>
                  <a:schemeClr val="bg1"/>
                </a:solidFill>
              </a:rPr>
              <a:t>искусственного </a:t>
            </a:r>
            <a:r>
              <a:rPr lang="ru-RU" altLang="zh-TW" sz="2400" dirty="0">
                <a:solidFill>
                  <a:schemeClr val="bg1"/>
                </a:solidFill>
              </a:rPr>
              <a:t>дыхания «Рот </a:t>
            </a:r>
            <a:r>
              <a:rPr lang="ru-RU" altLang="zh-TW" sz="2400" dirty="0" smtClean="0">
                <a:solidFill>
                  <a:schemeClr val="bg1"/>
                </a:solidFill>
              </a:rPr>
              <a:t>в рот», </a:t>
            </a:r>
            <a:r>
              <a:rPr lang="ru-RU" altLang="zh-TW" sz="2400" dirty="0">
                <a:solidFill>
                  <a:schemeClr val="bg1"/>
                </a:solidFill>
              </a:rPr>
              <a:t>«Рот </a:t>
            </a:r>
            <a:r>
              <a:rPr lang="ru-RU" altLang="zh-TW" sz="2400" dirty="0" smtClean="0">
                <a:solidFill>
                  <a:schemeClr val="bg1"/>
                </a:solidFill>
              </a:rPr>
              <a:t>в нос», </a:t>
            </a:r>
            <a:r>
              <a:rPr lang="ru-RU" altLang="zh-TW" sz="2400" dirty="0">
                <a:solidFill>
                  <a:schemeClr val="bg1"/>
                </a:solidFill>
              </a:rPr>
              <a:t>с использованием устройств </a:t>
            </a:r>
            <a:r>
              <a:rPr lang="ru-RU" altLang="zh-TW" sz="2400" dirty="0" smtClean="0">
                <a:solidFill>
                  <a:schemeClr val="bg1"/>
                </a:solidFill>
              </a:rPr>
              <a:t>для искусственного </a:t>
            </a:r>
            <a:r>
              <a:rPr lang="ru-RU" altLang="zh-TW" sz="2400" dirty="0">
                <a:solidFill>
                  <a:schemeClr val="bg1"/>
                </a:solidFill>
              </a:rPr>
              <a:t>дыхания.</a:t>
            </a:r>
          </a:p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Чередовать 30 надавливаний на грудину с 2-мя вдохами искусственного дыхания.</a:t>
            </a:r>
          </a:p>
        </p:txBody>
      </p:sp>
    </p:spTree>
    <p:extLst>
      <p:ext uri="{BB962C8B-B14F-4D97-AF65-F5344CB8AC3E}">
        <p14:creationId xmlns:p14="http://schemas.microsoft.com/office/powerpoint/2010/main" val="1986176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 </a:t>
            </a:r>
            <a:r>
              <a:rPr lang="ru-RU" altLang="zh-TW" sz="28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Первая помощь при чрезвычайных ситуациях на транспорте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400600"/>
          </a:xfrm>
        </p:spPr>
        <p:txBody>
          <a:bodyPr/>
          <a:lstStyle/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 smtClean="0">
                <a:solidFill>
                  <a:srgbClr val="C00000"/>
                </a:solidFill>
              </a:rPr>
              <a:t>6. В </a:t>
            </a:r>
            <a:r>
              <a:rPr lang="ru-RU" altLang="zh-TW" sz="2400" dirty="0">
                <a:solidFill>
                  <a:srgbClr val="C00000"/>
                </a:solidFill>
              </a:rPr>
              <a:t>случае появления самостоятельного дыхания у пострадавшего с отсутствующим</a:t>
            </a:r>
          </a:p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сознанием </a:t>
            </a:r>
            <a:r>
              <a:rPr lang="ru-RU" altLang="zh-TW" sz="2400" dirty="0">
                <a:solidFill>
                  <a:schemeClr val="bg1"/>
                </a:solidFill>
              </a:rPr>
              <a:t>(либо если у пострадавшего, внезапно потерявшего сознание, изначально имелось дыхание)</a:t>
            </a:r>
          </a:p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ему необходимо придать устойчивое боковое положение.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33201" b="34250"/>
          <a:stretch/>
        </p:blipFill>
        <p:spPr>
          <a:xfrm>
            <a:off x="1081336" y="3933056"/>
            <a:ext cx="6858000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52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9655" y="4313477"/>
            <a:ext cx="2520280" cy="2520280"/>
          </a:xfrm>
          <a:prstGeom prst="rect">
            <a:avLst/>
          </a:prstGeom>
        </p:spPr>
      </p:pic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 </a:t>
            </a:r>
            <a:r>
              <a:rPr lang="ru-RU" altLang="zh-TW" sz="28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Первая помощь при чрезвычайных ситуациях на транспорте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400600"/>
          </a:xfrm>
        </p:spPr>
        <p:txBody>
          <a:bodyPr/>
          <a:lstStyle/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 smtClean="0">
                <a:solidFill>
                  <a:srgbClr val="C00000"/>
                </a:solidFill>
              </a:rPr>
              <a:t>7. </a:t>
            </a:r>
            <a:r>
              <a:rPr lang="ru-RU" altLang="zh-TW" sz="2400" dirty="0">
                <a:solidFill>
                  <a:srgbClr val="C00000"/>
                </a:solidFill>
              </a:rPr>
              <a:t>О</a:t>
            </a:r>
            <a:r>
              <a:rPr lang="ru-RU" altLang="zh-TW" sz="2400" dirty="0" smtClean="0">
                <a:solidFill>
                  <a:srgbClr val="C00000"/>
                </a:solidFill>
              </a:rPr>
              <a:t>существить </a:t>
            </a:r>
            <a:r>
              <a:rPr lang="ru-RU" altLang="zh-TW" sz="2400" dirty="0">
                <a:solidFill>
                  <a:srgbClr val="C00000"/>
                </a:solidFill>
              </a:rPr>
              <a:t>мероприятия по временной</a:t>
            </a:r>
          </a:p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остановке наружного кровотечения одним или несколькими способами</a:t>
            </a:r>
            <a:r>
              <a:rPr lang="ru-RU" altLang="zh-TW" sz="2400" dirty="0" smtClean="0">
                <a:solidFill>
                  <a:srgbClr val="C00000"/>
                </a:solidFill>
              </a:rPr>
              <a:t>:</a:t>
            </a:r>
          </a:p>
          <a:p>
            <a:pPr defTabSz="7985125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400" dirty="0"/>
              <a:t>прямым давлением на </a:t>
            </a:r>
            <a:r>
              <a:rPr lang="ru-RU" sz="2400" dirty="0" smtClean="0"/>
              <a:t>рану</a:t>
            </a:r>
          </a:p>
          <a:p>
            <a:pPr defTabSz="7985125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400" dirty="0"/>
              <a:t>наложением давящей </a:t>
            </a:r>
            <a:r>
              <a:rPr lang="ru-RU" sz="2400" dirty="0" smtClean="0"/>
              <a:t>повязки</a:t>
            </a:r>
          </a:p>
          <a:p>
            <a:pPr defTabSz="7985125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400" dirty="0"/>
              <a:t>максимальным сгибанием конечности в </a:t>
            </a:r>
            <a:r>
              <a:rPr lang="ru-RU" sz="2400" dirty="0" smtClean="0"/>
              <a:t>суставе</a:t>
            </a:r>
          </a:p>
          <a:p>
            <a:pPr defTabSz="7985125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400" dirty="0"/>
              <a:t>пальцевым прижатием </a:t>
            </a:r>
            <a:r>
              <a:rPr lang="ru-RU" sz="2400" dirty="0" smtClean="0"/>
              <a:t>артерии</a:t>
            </a:r>
          </a:p>
          <a:p>
            <a:pPr defTabSz="7985125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400" dirty="0"/>
              <a:t>наложением жгута (табельного или импровизированного)</a:t>
            </a:r>
            <a:endParaRPr lang="ru-RU" altLang="zh-TW" sz="2400" dirty="0">
              <a:solidFill>
                <a:srgbClr val="C00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51769"/>
            <a:ext cx="2304256" cy="230425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35555" t="72741" r="51111"/>
          <a:stretch/>
        </p:blipFill>
        <p:spPr>
          <a:xfrm rot="16200000">
            <a:off x="4856487" y="3902127"/>
            <a:ext cx="2609722" cy="3302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23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 </a:t>
            </a:r>
            <a:r>
              <a:rPr lang="ru-RU" altLang="zh-TW" sz="28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Первая помощь при чрезвычайных ситуациях на транспорте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5400600"/>
          </a:xfrm>
        </p:spPr>
        <p:txBody>
          <a:bodyPr/>
          <a:lstStyle/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 smtClean="0">
                <a:solidFill>
                  <a:srgbClr val="C00000"/>
                </a:solidFill>
              </a:rPr>
              <a:t>8</a:t>
            </a:r>
            <a:r>
              <a:rPr lang="ru-RU" altLang="zh-TW" sz="2400" dirty="0">
                <a:solidFill>
                  <a:srgbClr val="C00000"/>
                </a:solidFill>
              </a:rPr>
              <a:t>. До приезда скорой медицинской помощи контролировать состояние пострадавшего</a:t>
            </a:r>
            <a:r>
              <a:rPr lang="ru-RU" altLang="zh-TW" sz="2400" dirty="0" smtClean="0">
                <a:solidFill>
                  <a:srgbClr val="C00000"/>
                </a:solidFill>
              </a:rPr>
              <a:t>, оказывать </a:t>
            </a:r>
            <a:r>
              <a:rPr lang="ru-RU" altLang="zh-TW" sz="2400" dirty="0">
                <a:solidFill>
                  <a:srgbClr val="C00000"/>
                </a:solidFill>
              </a:rPr>
              <a:t>ему психологическую поддержку</a:t>
            </a:r>
            <a:r>
              <a:rPr lang="ru-RU" altLang="zh-TW" sz="2400" dirty="0" smtClean="0">
                <a:solidFill>
                  <a:srgbClr val="C00000"/>
                </a:solidFill>
              </a:rPr>
              <a:t>.</a:t>
            </a:r>
          </a:p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 smtClean="0">
                <a:solidFill>
                  <a:schemeClr val="bg1"/>
                </a:solidFill>
              </a:rPr>
              <a:t>Выполняется </a:t>
            </a:r>
            <a:r>
              <a:rPr lang="ru-RU" altLang="zh-TW" sz="2400" dirty="0">
                <a:solidFill>
                  <a:schemeClr val="bg1"/>
                </a:solidFill>
              </a:rPr>
              <a:t>в виде диалога с пострадавшим, наблюдения</a:t>
            </a:r>
          </a:p>
          <a:p>
            <a:pPr marL="0" indent="0" defTabSz="7985125">
              <a:spcBef>
                <a:spcPts val="0"/>
              </a:spcBef>
              <a:buNone/>
            </a:pPr>
            <a:r>
              <a:rPr lang="ru-RU" altLang="zh-TW" sz="2400" dirty="0">
                <a:solidFill>
                  <a:schemeClr val="bg1"/>
                </a:solidFill>
              </a:rPr>
              <a:t>за его дыханием.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16827"/>
          <a:stretch/>
        </p:blipFill>
        <p:spPr>
          <a:xfrm>
            <a:off x="1677541" y="3410190"/>
            <a:ext cx="5665590" cy="3331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41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Перемещение пострадавшего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416320"/>
          </a:xfrm>
        </p:spPr>
        <p:txBody>
          <a:bodyPr spc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400" dirty="0"/>
              <a:t>После извлечения следует переместить пострадавшего на безопасное расстояние.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zh-TW" sz="2400" dirty="0"/>
              <a:t>Перемещать пострадавшего до транспорта или в безопасное место можно различными способами, зависящими от характера травм и состояния пострадавшего, количества участников перемещения и их физических возможностей.</a:t>
            </a:r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0567" y="3522474"/>
            <a:ext cx="3517900" cy="3189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0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Перемещение пострадавшего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2308324"/>
          </a:xfrm>
        </p:spPr>
        <p:txBody>
          <a:bodyPr spc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Перемещение пострадавшего в одиночку с поддержкой.</a:t>
            </a:r>
            <a:r>
              <a:rPr lang="ru-RU" altLang="zh-TW" sz="2400" dirty="0"/>
              <a:t> Используется для перемещения легкопострадавших лиц, находящихся в сознании.</a:t>
            </a:r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  <p:pic>
        <p:nvPicPr>
          <p:cNvPr id="5" name="Picture 3" descr="C:\Users\lukov\OneDrive\Рабочий стол\000-image-385893-pp_004.ti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7027" y="2636912"/>
            <a:ext cx="3577818" cy="42210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0958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Перемещение пострадавшего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046988"/>
          </a:xfrm>
        </p:spPr>
        <p:txBody>
          <a:bodyPr spc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Перемещение пострадавшего в одиночку волоком. </a:t>
            </a:r>
            <a:r>
              <a:rPr lang="ru-RU" altLang="zh-TW" sz="2400" dirty="0"/>
              <a:t>Применяется для перемещения на близкое расстояние пострадавших, имеющих значительный вес. Нежелательно так перемещать пострадавших с травмами нижних конечностей.</a:t>
            </a:r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t="6290" b="14335"/>
          <a:stretch/>
        </p:blipFill>
        <p:spPr>
          <a:xfrm>
            <a:off x="2766202" y="2971800"/>
            <a:ext cx="3488267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750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lukov\OneDrive\Рабочий стол\000-image-385873-pp_006.ti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6845" y="2780928"/>
            <a:ext cx="3106982" cy="3959998"/>
          </a:xfrm>
          <a:prstGeom prst="rect">
            <a:avLst/>
          </a:prstGeom>
          <a:noFill/>
        </p:spPr>
      </p:pic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Перемещение пострадавшего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2677656"/>
          </a:xfrm>
        </p:spPr>
        <p:txBody>
          <a:bodyPr spc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Переноска пострадавшего в одиночку на спине.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zh-TW" sz="2400" dirty="0"/>
              <a:t>Может использоваться для переноски пострадавших, обладающих небольшим весом. Не применяется для переноски пострадавших, находящихся без сознания.</a:t>
            </a:r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368296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Перемещение пострадавшего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2677656"/>
          </a:xfrm>
        </p:spPr>
        <p:txBody>
          <a:bodyPr spc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Переноска пострадавшего в одиночку на плече.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zh-TW" sz="2400" dirty="0" smtClean="0"/>
              <a:t>Может </a:t>
            </a:r>
            <a:r>
              <a:rPr lang="ru-RU" altLang="zh-TW" sz="2400" dirty="0"/>
              <a:t>использоваться для переноски пострадавших, обладающих небольшим весом. </a:t>
            </a:r>
            <a:r>
              <a:rPr lang="ru-RU" sz="2400" dirty="0"/>
              <a:t>При переноске таким способом следует придерживать пострадавшего за </a:t>
            </a:r>
            <a:r>
              <a:rPr lang="ru-RU" sz="2400" dirty="0" smtClean="0"/>
              <a:t>руку</a:t>
            </a:r>
            <a:r>
              <a:rPr lang="ru-RU" altLang="zh-TW" sz="2400" dirty="0" smtClean="0"/>
              <a:t>.</a:t>
            </a:r>
            <a:endParaRPr lang="ru-RU" altLang="zh-TW" sz="2400" dirty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7804" y="2852936"/>
            <a:ext cx="4005064" cy="400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534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Users\lukov\OneDrive\Рабочий стол\000-image-385862-pp_007.ti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5976" y="2731721"/>
            <a:ext cx="2952328" cy="4101954"/>
          </a:xfrm>
          <a:prstGeom prst="rect">
            <a:avLst/>
          </a:prstGeom>
          <a:noFill/>
        </p:spPr>
      </p:pic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Перемещение пострадавшего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154984"/>
          </a:xfrm>
        </p:spPr>
        <p:txBody>
          <a:bodyPr spc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Переноска пострадавшего на руках. </a:t>
            </a:r>
            <a:endParaRPr lang="ru-RU" altLang="zh-TW" sz="2400" dirty="0" smtClean="0">
              <a:solidFill>
                <a:srgbClr val="C0000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altLang="zh-TW" sz="2400" dirty="0" smtClean="0"/>
              <a:t>Используется </a:t>
            </a:r>
            <a:r>
              <a:rPr lang="ru-RU" altLang="zh-TW" sz="2400" dirty="0"/>
              <a:t>лицами, имеющими достаточную для применения этого способа физическую силу. Этим способом возможна переноска пострадавших, находящихся без сознания. </a:t>
            </a:r>
            <a:endParaRPr lang="ru-RU" altLang="zh-TW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altLang="zh-TW" sz="2400" dirty="0" smtClean="0"/>
              <a:t>Нежелательно </a:t>
            </a:r>
            <a:r>
              <a:rPr lang="ru-RU" altLang="zh-TW" sz="2400" dirty="0"/>
              <a:t>так переносить </a:t>
            </a:r>
            <a:r>
              <a:rPr lang="ru-RU" altLang="zh-TW" sz="2400" dirty="0" smtClean="0"/>
              <a:t>                                              пострадавших </a:t>
            </a:r>
            <a:r>
              <a:rPr lang="ru-RU" altLang="zh-TW" sz="2400" dirty="0"/>
              <a:t>с подозрением </a:t>
            </a:r>
            <a:r>
              <a:rPr lang="ru-RU" altLang="zh-TW" sz="2400" dirty="0" smtClean="0"/>
              <a:t>                                                                      на </a:t>
            </a:r>
            <a:r>
              <a:rPr lang="ru-RU" altLang="zh-TW" sz="2400" dirty="0"/>
              <a:t>травму позвоночника.</a:t>
            </a:r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953934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754058" y="1391284"/>
            <a:ext cx="3554730" cy="21736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9525">
              <a:spcBef>
                <a:spcPts val="75"/>
              </a:spcBef>
            </a:pPr>
            <a:r>
              <a:rPr sz="1350" b="1" dirty="0">
                <a:solidFill>
                  <a:srgbClr val="FFFFFF"/>
                </a:solidFill>
                <a:latin typeface="Times New Roman"/>
                <a:cs typeface="Times New Roman"/>
              </a:rPr>
              <a:t>ОСНОВЫ</a:t>
            </a:r>
            <a:r>
              <a:rPr sz="1350" b="1" spc="-23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350" b="1" spc="-8" dirty="0">
                <a:solidFill>
                  <a:srgbClr val="FFFFFF"/>
                </a:solidFill>
                <a:latin typeface="Times New Roman"/>
                <a:cs typeface="Times New Roman"/>
              </a:rPr>
              <a:t>ОКАЗАНИЯ</a:t>
            </a:r>
            <a:r>
              <a:rPr sz="1350" b="1" spc="-23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350" b="1" dirty="0">
                <a:solidFill>
                  <a:srgbClr val="FFFFFF"/>
                </a:solidFill>
                <a:latin typeface="Times New Roman"/>
                <a:cs typeface="Times New Roman"/>
              </a:rPr>
              <a:t>ПЕРВОЙ</a:t>
            </a:r>
            <a:r>
              <a:rPr sz="1350" b="1" spc="-26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1350" b="1" dirty="0">
                <a:solidFill>
                  <a:srgbClr val="FFFFFF"/>
                </a:solidFill>
                <a:latin typeface="Times New Roman"/>
                <a:cs typeface="Times New Roman"/>
              </a:rPr>
              <a:t>ПОМОЩИ</a:t>
            </a:r>
            <a:endParaRPr sz="1350" dirty="0">
              <a:latin typeface="Times New Roman"/>
              <a:cs typeface="Times New Roman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046095" y="1699594"/>
            <a:ext cx="3048476" cy="1980248"/>
            <a:chOff x="4061459" y="1123125"/>
            <a:chExt cx="4064635" cy="2640330"/>
          </a:xfrm>
        </p:grpSpPr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078203" y="1123125"/>
              <a:ext cx="4032545" cy="263359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61459" y="1170432"/>
              <a:ext cx="4064508" cy="2197608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4132325" y="1206246"/>
              <a:ext cx="3929379" cy="2546985"/>
            </a:xfrm>
            <a:custGeom>
              <a:avLst/>
              <a:gdLst/>
              <a:ahLst/>
              <a:cxnLst/>
              <a:rect l="l" t="t" r="r" b="b"/>
              <a:pathLst>
                <a:path w="3929379" h="2546985">
                  <a:moveTo>
                    <a:pt x="3928872" y="0"/>
                  </a:moveTo>
                  <a:lnTo>
                    <a:pt x="0" y="0"/>
                  </a:lnTo>
                  <a:lnTo>
                    <a:pt x="0" y="2160142"/>
                  </a:lnTo>
                  <a:lnTo>
                    <a:pt x="1623060" y="2160142"/>
                  </a:lnTo>
                  <a:lnTo>
                    <a:pt x="1623060" y="2246629"/>
                  </a:lnTo>
                  <a:lnTo>
                    <a:pt x="1361439" y="2246629"/>
                  </a:lnTo>
                  <a:lnTo>
                    <a:pt x="1964436" y="2546604"/>
                  </a:lnTo>
                  <a:lnTo>
                    <a:pt x="2567431" y="2246629"/>
                  </a:lnTo>
                  <a:lnTo>
                    <a:pt x="2305812" y="2246629"/>
                  </a:lnTo>
                  <a:lnTo>
                    <a:pt x="2305812" y="2160142"/>
                  </a:lnTo>
                  <a:lnTo>
                    <a:pt x="3928872" y="2160142"/>
                  </a:lnTo>
                  <a:lnTo>
                    <a:pt x="3928872" y="0"/>
                  </a:lnTo>
                  <a:close/>
                </a:path>
              </a:pathLst>
            </a:custGeom>
            <a:solidFill>
              <a:srgbClr val="DEEBF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3" name="object 13"/>
            <p:cNvSpPr/>
            <p:nvPr/>
          </p:nvSpPr>
          <p:spPr>
            <a:xfrm>
              <a:off x="4132325" y="1206246"/>
              <a:ext cx="3929379" cy="2546985"/>
            </a:xfrm>
            <a:custGeom>
              <a:avLst/>
              <a:gdLst/>
              <a:ahLst/>
              <a:cxnLst/>
              <a:rect l="l" t="t" r="r" b="b"/>
              <a:pathLst>
                <a:path w="3929379" h="2546985">
                  <a:moveTo>
                    <a:pt x="0" y="0"/>
                  </a:moveTo>
                  <a:lnTo>
                    <a:pt x="3928872" y="0"/>
                  </a:lnTo>
                  <a:lnTo>
                    <a:pt x="3928872" y="2160142"/>
                  </a:lnTo>
                  <a:lnTo>
                    <a:pt x="2305812" y="2160142"/>
                  </a:lnTo>
                  <a:lnTo>
                    <a:pt x="2305812" y="2246629"/>
                  </a:lnTo>
                  <a:lnTo>
                    <a:pt x="2567431" y="2246629"/>
                  </a:lnTo>
                  <a:lnTo>
                    <a:pt x="1964436" y="2546604"/>
                  </a:lnTo>
                  <a:lnTo>
                    <a:pt x="1361439" y="2246629"/>
                  </a:lnTo>
                  <a:lnTo>
                    <a:pt x="1623060" y="2246629"/>
                  </a:lnTo>
                  <a:lnTo>
                    <a:pt x="1623060" y="2160142"/>
                  </a:lnTo>
                  <a:lnTo>
                    <a:pt x="0" y="2160142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4" name="object 14"/>
          <p:cNvSpPr txBox="1">
            <a:spLocks noGrp="1"/>
          </p:cNvSpPr>
          <p:nvPr>
            <p:ph type="title"/>
          </p:nvPr>
        </p:nvSpPr>
        <p:spPr>
          <a:xfrm>
            <a:off x="3362515" y="1921326"/>
            <a:ext cx="2419350" cy="1164261"/>
          </a:xfrm>
          <a:prstGeom prst="rect">
            <a:avLst/>
          </a:prstGeom>
        </p:spPr>
        <p:txBody>
          <a:bodyPr vert="horz" wrap="square" lIns="0" tIns="10001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9525" marR="3810" indent="221456">
              <a:spcBef>
                <a:spcPts val="79"/>
              </a:spcBef>
            </a:pPr>
            <a:r>
              <a:rPr sz="3750" spc="-41" dirty="0">
                <a:latin typeface="+mn-lt"/>
              </a:rPr>
              <a:t>ПЕРВАЯ </a:t>
            </a:r>
            <a:r>
              <a:rPr sz="3750" spc="-38" dirty="0">
                <a:latin typeface="+mn-lt"/>
              </a:rPr>
              <a:t> </a:t>
            </a:r>
            <a:r>
              <a:rPr sz="3750" spc="4" dirty="0">
                <a:latin typeface="+mn-lt"/>
              </a:rPr>
              <a:t>ПОМ</a:t>
            </a:r>
            <a:r>
              <a:rPr sz="3750" spc="-11" dirty="0">
                <a:latin typeface="+mn-lt"/>
              </a:rPr>
              <a:t>О</a:t>
            </a:r>
            <a:r>
              <a:rPr sz="3750" dirty="0">
                <a:latin typeface="+mn-lt"/>
              </a:rPr>
              <a:t>ЩЬ</a:t>
            </a:r>
          </a:p>
        </p:txBody>
      </p:sp>
      <p:sp>
        <p:nvSpPr>
          <p:cNvPr id="15" name="object 15"/>
          <p:cNvSpPr/>
          <p:nvPr/>
        </p:nvSpPr>
        <p:spPr>
          <a:xfrm>
            <a:off x="6212777" y="1984819"/>
            <a:ext cx="2694146" cy="1154430"/>
          </a:xfrm>
          <a:custGeom>
            <a:avLst/>
            <a:gdLst/>
            <a:ahLst/>
            <a:cxnLst/>
            <a:rect l="l" t="t" r="r" b="b"/>
            <a:pathLst>
              <a:path w="3592195" h="1539239">
                <a:moveTo>
                  <a:pt x="0" y="1539239"/>
                </a:moveTo>
                <a:lnTo>
                  <a:pt x="3592067" y="1539239"/>
                </a:lnTo>
                <a:lnTo>
                  <a:pt x="3592067" y="0"/>
                </a:lnTo>
                <a:lnTo>
                  <a:pt x="0" y="0"/>
                </a:lnTo>
                <a:lnTo>
                  <a:pt x="0" y="1539239"/>
                </a:lnTo>
                <a:close/>
              </a:path>
            </a:pathLst>
          </a:custGeom>
          <a:ln w="19812">
            <a:solidFill>
              <a:srgbClr val="1F4E7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6" name="object 16"/>
          <p:cNvSpPr txBox="1"/>
          <p:nvPr/>
        </p:nvSpPr>
        <p:spPr>
          <a:xfrm>
            <a:off x="6445663" y="2003298"/>
            <a:ext cx="2227898" cy="978634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476" algn="ctr">
              <a:spcBef>
                <a:spcPts val="71"/>
              </a:spcBef>
            </a:pPr>
            <a:r>
              <a:rPr sz="2100" b="1" spc="-30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ПЕРВАЯ</a:t>
            </a:r>
            <a:endParaRPr sz="2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9525" marR="3810" algn="ctr"/>
            <a:r>
              <a:rPr sz="2100" b="1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МЕ</a:t>
            </a:r>
            <a:r>
              <a:rPr sz="2100" b="1" spc="-15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</a:t>
            </a:r>
            <a:r>
              <a:rPr sz="2100" b="1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sz="2100" b="1" spc="-15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Ц</a:t>
            </a:r>
            <a:r>
              <a:rPr sz="2100" b="1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sz="2100" b="1" spc="-15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</a:t>
            </a:r>
            <a:r>
              <a:rPr sz="2100" b="1" spc="-8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СК</a:t>
            </a:r>
            <a:r>
              <a:rPr sz="2100" b="1" spc="-11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</a:t>
            </a:r>
            <a:r>
              <a:rPr sz="2100" b="1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  ПОМОЩЬ</a:t>
            </a:r>
            <a:endParaRPr sz="2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268033" y="1957388"/>
            <a:ext cx="2694146" cy="1154430"/>
          </a:xfrm>
          <a:custGeom>
            <a:avLst/>
            <a:gdLst/>
            <a:ahLst/>
            <a:cxnLst/>
            <a:rect l="l" t="t" r="r" b="b"/>
            <a:pathLst>
              <a:path w="3592195" h="1539239">
                <a:moveTo>
                  <a:pt x="0" y="1539239"/>
                </a:moveTo>
                <a:lnTo>
                  <a:pt x="3592067" y="1539239"/>
                </a:lnTo>
                <a:lnTo>
                  <a:pt x="3592067" y="0"/>
                </a:lnTo>
                <a:lnTo>
                  <a:pt x="0" y="0"/>
                </a:lnTo>
                <a:lnTo>
                  <a:pt x="0" y="1539239"/>
                </a:lnTo>
                <a:close/>
              </a:path>
            </a:pathLst>
          </a:custGeom>
          <a:ln w="19811">
            <a:solidFill>
              <a:srgbClr val="1F4E79"/>
            </a:solidFill>
          </a:ln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18" name="object 18"/>
          <p:cNvSpPr txBox="1"/>
          <p:nvPr/>
        </p:nvSpPr>
        <p:spPr>
          <a:xfrm>
            <a:off x="611125" y="2138839"/>
            <a:ext cx="2006441" cy="655468"/>
          </a:xfrm>
          <a:prstGeom prst="rect">
            <a:avLst/>
          </a:prstGeom>
        </p:spPr>
        <p:txBody>
          <a:bodyPr vert="horz" wrap="square" lIns="0" tIns="9049" rIns="0" bIns="0" rtlCol="0">
            <a:spAutoFit/>
          </a:bodyPr>
          <a:lstStyle/>
          <a:p>
            <a:pPr marL="331469" marR="3810" indent="-322421">
              <a:spcBef>
                <a:spcPts val="71"/>
              </a:spcBef>
            </a:pPr>
            <a:r>
              <a:rPr sz="2100" b="1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ДОВРАЧЕБНАЯ  ПОМОЩЬ</a:t>
            </a:r>
            <a:endParaRPr sz="21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181737" y="3693043"/>
            <a:ext cx="8699659" cy="676751"/>
            <a:chOff x="242315" y="3781056"/>
            <a:chExt cx="11599545" cy="902335"/>
          </a:xfrm>
        </p:grpSpPr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9468" y="3851001"/>
              <a:ext cx="11430014" cy="658636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2315" y="3781056"/>
              <a:ext cx="11599164" cy="902195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325183" y="3757613"/>
            <a:ext cx="8494871" cy="371255"/>
          </a:xfrm>
          <a:prstGeom prst="rect">
            <a:avLst/>
          </a:prstGeom>
          <a:solidFill>
            <a:srgbClr val="DEEBF7"/>
          </a:solidFill>
          <a:ln w="19811">
            <a:solidFill>
              <a:srgbClr val="1F4E79"/>
            </a:solidFill>
          </a:ln>
        </p:spPr>
        <p:txBody>
          <a:bodyPr vert="horz" wrap="square" lIns="0" tIns="24765" rIns="0" bIns="0" rtlCol="0">
            <a:spAutoFit/>
          </a:bodyPr>
          <a:lstStyle/>
          <a:p>
            <a:pPr marL="68580">
              <a:spcBef>
                <a:spcPts val="195"/>
              </a:spcBef>
            </a:pPr>
            <a:r>
              <a:rPr sz="2250" b="1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Первая </a:t>
            </a:r>
            <a:r>
              <a:rPr sz="2250" b="1" spc="-15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помощь</a:t>
            </a:r>
            <a:r>
              <a:rPr sz="2250" b="1" spc="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250" b="1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оказывается</a:t>
            </a:r>
            <a:r>
              <a:rPr sz="2250" b="1" spc="11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250" b="1" spc="-4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до</a:t>
            </a:r>
            <a:r>
              <a:rPr sz="2250" b="1" spc="-8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оказания </a:t>
            </a:r>
            <a:r>
              <a:rPr sz="2250" b="1" spc="-8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медицинской</a:t>
            </a:r>
            <a:r>
              <a:rPr sz="2250" b="1" spc="-15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помощи</a:t>
            </a:r>
            <a:endParaRPr sz="225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030891" y="1774603"/>
            <a:ext cx="7139464" cy="1530191"/>
            <a:chOff x="1374521" y="1223136"/>
            <a:chExt cx="9519285" cy="2040255"/>
          </a:xfrm>
        </p:grpSpPr>
        <p:sp>
          <p:nvSpPr>
            <p:cNvPr id="24" name="object 24"/>
            <p:cNvSpPr/>
            <p:nvPr/>
          </p:nvSpPr>
          <p:spPr>
            <a:xfrm>
              <a:off x="1380871" y="1229486"/>
              <a:ext cx="1542415" cy="1969135"/>
            </a:xfrm>
            <a:custGeom>
              <a:avLst/>
              <a:gdLst/>
              <a:ahLst/>
              <a:cxnLst/>
              <a:rect l="l" t="t" r="r" b="b"/>
              <a:pathLst>
                <a:path w="1542414" h="1969135">
                  <a:moveTo>
                    <a:pt x="76834" y="0"/>
                  </a:moveTo>
                  <a:lnTo>
                    <a:pt x="0" y="58927"/>
                  </a:lnTo>
                  <a:lnTo>
                    <a:pt x="1465580" y="1968627"/>
                  </a:lnTo>
                  <a:lnTo>
                    <a:pt x="1542415" y="1909699"/>
                  </a:lnTo>
                  <a:lnTo>
                    <a:pt x="76834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5" name="object 25"/>
            <p:cNvSpPr/>
            <p:nvPr/>
          </p:nvSpPr>
          <p:spPr>
            <a:xfrm>
              <a:off x="1380871" y="1229486"/>
              <a:ext cx="1542415" cy="1969135"/>
            </a:xfrm>
            <a:custGeom>
              <a:avLst/>
              <a:gdLst/>
              <a:ahLst/>
              <a:cxnLst/>
              <a:rect l="l" t="t" r="r" b="b"/>
              <a:pathLst>
                <a:path w="1542414" h="1969135">
                  <a:moveTo>
                    <a:pt x="0" y="58927"/>
                  </a:moveTo>
                  <a:lnTo>
                    <a:pt x="76834" y="0"/>
                  </a:lnTo>
                  <a:lnTo>
                    <a:pt x="1542415" y="1909699"/>
                  </a:lnTo>
                  <a:lnTo>
                    <a:pt x="1465580" y="1968627"/>
                  </a:lnTo>
                  <a:lnTo>
                    <a:pt x="0" y="58927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6" name="object 26"/>
            <p:cNvSpPr/>
            <p:nvPr/>
          </p:nvSpPr>
          <p:spPr>
            <a:xfrm>
              <a:off x="9344660" y="1288160"/>
              <a:ext cx="1542415" cy="1969135"/>
            </a:xfrm>
            <a:custGeom>
              <a:avLst/>
              <a:gdLst/>
              <a:ahLst/>
              <a:cxnLst/>
              <a:rect l="l" t="t" r="r" b="b"/>
              <a:pathLst>
                <a:path w="1542415" h="1969135">
                  <a:moveTo>
                    <a:pt x="76835" y="0"/>
                  </a:moveTo>
                  <a:lnTo>
                    <a:pt x="0" y="59054"/>
                  </a:lnTo>
                  <a:lnTo>
                    <a:pt x="1465580" y="1968753"/>
                  </a:lnTo>
                  <a:lnTo>
                    <a:pt x="1542415" y="1909699"/>
                  </a:lnTo>
                  <a:lnTo>
                    <a:pt x="76835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7" name="object 27"/>
            <p:cNvSpPr/>
            <p:nvPr/>
          </p:nvSpPr>
          <p:spPr>
            <a:xfrm>
              <a:off x="9344660" y="1288160"/>
              <a:ext cx="1542415" cy="1969135"/>
            </a:xfrm>
            <a:custGeom>
              <a:avLst/>
              <a:gdLst/>
              <a:ahLst/>
              <a:cxnLst/>
              <a:rect l="l" t="t" r="r" b="b"/>
              <a:pathLst>
                <a:path w="1542415" h="1969135">
                  <a:moveTo>
                    <a:pt x="0" y="59054"/>
                  </a:moveTo>
                  <a:lnTo>
                    <a:pt x="76835" y="0"/>
                  </a:lnTo>
                  <a:lnTo>
                    <a:pt x="1542415" y="1909699"/>
                  </a:lnTo>
                  <a:lnTo>
                    <a:pt x="1465580" y="1968753"/>
                  </a:lnTo>
                  <a:lnTo>
                    <a:pt x="0" y="59054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pic>
        <p:nvPicPr>
          <p:cNvPr id="28" name="object 2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75914" y="5106970"/>
            <a:ext cx="7776864" cy="1468229"/>
          </a:xfrm>
          <a:prstGeom prst="rect">
            <a:avLst/>
          </a:prstGeom>
        </p:spPr>
      </p:pic>
      <p:grpSp>
        <p:nvGrpSpPr>
          <p:cNvPr id="29" name="object 29"/>
          <p:cNvGrpSpPr/>
          <p:nvPr/>
        </p:nvGrpSpPr>
        <p:grpSpPr>
          <a:xfrm>
            <a:off x="963358" y="1756315"/>
            <a:ext cx="1293971" cy="1497806"/>
            <a:chOff x="1284477" y="1198752"/>
            <a:chExt cx="1725295" cy="1997075"/>
          </a:xfrm>
        </p:grpSpPr>
        <p:sp>
          <p:nvSpPr>
            <p:cNvPr id="30" name="object 30"/>
            <p:cNvSpPr/>
            <p:nvPr/>
          </p:nvSpPr>
          <p:spPr>
            <a:xfrm>
              <a:off x="1290827" y="1205102"/>
              <a:ext cx="1712595" cy="1984375"/>
            </a:xfrm>
            <a:custGeom>
              <a:avLst/>
              <a:gdLst/>
              <a:ahLst/>
              <a:cxnLst/>
              <a:rect l="l" t="t" r="r" b="b"/>
              <a:pathLst>
                <a:path w="1712595" h="1984375">
                  <a:moveTo>
                    <a:pt x="1632458" y="0"/>
                  </a:moveTo>
                  <a:lnTo>
                    <a:pt x="0" y="1916176"/>
                  </a:lnTo>
                  <a:lnTo>
                    <a:pt x="79883" y="1984375"/>
                  </a:lnTo>
                  <a:lnTo>
                    <a:pt x="1712467" y="68199"/>
                  </a:lnTo>
                  <a:lnTo>
                    <a:pt x="1632458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1" name="object 31"/>
            <p:cNvSpPr/>
            <p:nvPr/>
          </p:nvSpPr>
          <p:spPr>
            <a:xfrm>
              <a:off x="1290827" y="1205102"/>
              <a:ext cx="1712595" cy="1984375"/>
            </a:xfrm>
            <a:custGeom>
              <a:avLst/>
              <a:gdLst/>
              <a:ahLst/>
              <a:cxnLst/>
              <a:rect l="l" t="t" r="r" b="b"/>
              <a:pathLst>
                <a:path w="1712595" h="1984375">
                  <a:moveTo>
                    <a:pt x="1632458" y="0"/>
                  </a:moveTo>
                  <a:lnTo>
                    <a:pt x="1712467" y="68199"/>
                  </a:lnTo>
                  <a:lnTo>
                    <a:pt x="79883" y="1984375"/>
                  </a:lnTo>
                  <a:lnTo>
                    <a:pt x="0" y="1916176"/>
                  </a:lnTo>
                  <a:lnTo>
                    <a:pt x="1632458" y="0"/>
                  </a:lnTo>
                  <a:close/>
                </a:path>
              </a:pathLst>
            </a:custGeom>
            <a:ln w="12699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grpSp>
        <p:nvGrpSpPr>
          <p:cNvPr id="32" name="object 32"/>
          <p:cNvGrpSpPr/>
          <p:nvPr/>
        </p:nvGrpSpPr>
        <p:grpSpPr>
          <a:xfrm>
            <a:off x="6946773" y="1809560"/>
            <a:ext cx="1291114" cy="1495425"/>
            <a:chOff x="9262364" y="1269746"/>
            <a:chExt cx="1721485" cy="1993900"/>
          </a:xfrm>
        </p:grpSpPr>
        <p:sp>
          <p:nvSpPr>
            <p:cNvPr id="33" name="object 33"/>
            <p:cNvSpPr/>
            <p:nvPr/>
          </p:nvSpPr>
          <p:spPr>
            <a:xfrm>
              <a:off x="9268714" y="1276096"/>
              <a:ext cx="1708785" cy="1981200"/>
            </a:xfrm>
            <a:custGeom>
              <a:avLst/>
              <a:gdLst/>
              <a:ahLst/>
              <a:cxnLst/>
              <a:rect l="l" t="t" r="r" b="b"/>
              <a:pathLst>
                <a:path w="1708784" h="1981200">
                  <a:moveTo>
                    <a:pt x="1632457" y="0"/>
                  </a:moveTo>
                  <a:lnTo>
                    <a:pt x="0" y="1916176"/>
                  </a:lnTo>
                  <a:lnTo>
                    <a:pt x="76200" y="1981073"/>
                  </a:lnTo>
                  <a:lnTo>
                    <a:pt x="1708657" y="64896"/>
                  </a:lnTo>
                  <a:lnTo>
                    <a:pt x="1632457" y="0"/>
                  </a:lnTo>
                  <a:close/>
                </a:path>
              </a:pathLst>
            </a:custGeom>
            <a:solidFill>
              <a:srgbClr val="C00000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4" name="object 34"/>
            <p:cNvSpPr/>
            <p:nvPr/>
          </p:nvSpPr>
          <p:spPr>
            <a:xfrm>
              <a:off x="9268714" y="1276096"/>
              <a:ext cx="1708785" cy="1981200"/>
            </a:xfrm>
            <a:custGeom>
              <a:avLst/>
              <a:gdLst/>
              <a:ahLst/>
              <a:cxnLst/>
              <a:rect l="l" t="t" r="r" b="b"/>
              <a:pathLst>
                <a:path w="1708784" h="1981200">
                  <a:moveTo>
                    <a:pt x="1632457" y="0"/>
                  </a:moveTo>
                  <a:lnTo>
                    <a:pt x="1708657" y="64896"/>
                  </a:lnTo>
                  <a:lnTo>
                    <a:pt x="76200" y="1981073"/>
                  </a:lnTo>
                  <a:lnTo>
                    <a:pt x="0" y="1916176"/>
                  </a:lnTo>
                  <a:lnTo>
                    <a:pt x="1632457" y="0"/>
                  </a:lnTo>
                  <a:close/>
                </a:path>
              </a:pathLst>
            </a:custGeom>
            <a:ln w="12700">
              <a:solidFill>
                <a:srgbClr val="C00000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36" name="Title 1"/>
          <p:cNvSpPr txBox="1">
            <a:spLocks/>
          </p:cNvSpPr>
          <p:nvPr/>
        </p:nvSpPr>
        <p:spPr bwMode="auto">
          <a:xfrm>
            <a:off x="179512" y="116632"/>
            <a:ext cx="7632848" cy="86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112" charset="0"/>
                <a:cs typeface="Tahoma" pitchFamily="112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112" charset="0"/>
                <a:cs typeface="Tahoma" pitchFamily="112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112" charset="0"/>
                <a:cs typeface="Tahoma" pitchFamily="112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112" charset="0"/>
                <a:cs typeface="Tahoma" pitchFamily="112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112" charset="0"/>
                <a:cs typeface="Tahoma" pitchFamily="112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112" charset="0"/>
                <a:cs typeface="Tahoma" pitchFamily="112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112" charset="0"/>
                <a:cs typeface="Tahoma" pitchFamily="112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112" charset="0"/>
                <a:cs typeface="Tahoma" pitchFamily="112" charset="0"/>
              </a:defRPr>
            </a:lvl9pPr>
          </a:lstStyle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О</a:t>
            </a:r>
            <a:r>
              <a:rPr lang="ru-RU" altLang="zh-TW" sz="3200" b="1" dirty="0" smtClean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сновы оказания первой помощи</a:t>
            </a:r>
            <a:endParaRPr lang="ru-RU" altLang="zh-TW" sz="3200" b="1" dirty="0">
              <a:solidFill>
                <a:srgbClr val="FFFFFF"/>
              </a:solidFill>
              <a:latin typeface="Tahoma" pitchFamily="112" charset="0"/>
              <a:ea typeface="新細明體" charset="-120"/>
              <a:cs typeface="Tahoma" pitchFamily="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924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lukov\OneDrive\Рабочий стол\000-image-385833-pp_010.ti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040" y="3095341"/>
            <a:ext cx="2543906" cy="3762659"/>
          </a:xfrm>
          <a:prstGeom prst="rect">
            <a:avLst/>
          </a:prstGeom>
          <a:noFill/>
        </p:spPr>
      </p:pic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Перемещение пострадавшего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4524315"/>
          </a:xfrm>
        </p:spPr>
        <p:txBody>
          <a:bodyPr spc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Переноска пострадавшего вдвоём на замке из четырёх рук. </a:t>
            </a:r>
            <a:r>
              <a:rPr lang="ru-RU" altLang="zh-TW" sz="2400" dirty="0"/>
              <a:t>Руки берутся таким образом, чтобы обхватить запястье другой руки и руки помощника. Фиксация кистей должна быть достаточно прочной, чтобы удержать пострадавшего.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zh-TW" sz="2400" dirty="0" smtClean="0"/>
              <a:t>После </a:t>
            </a:r>
            <a:r>
              <a:rPr lang="ru-RU" altLang="zh-TW" sz="2400" dirty="0"/>
              <a:t>формирования замка пострадавший усаживается на него, после чего его поднимают и </a:t>
            </a:r>
            <a:r>
              <a:rPr lang="ru-RU" altLang="zh-TW" sz="2400" dirty="0" smtClean="0"/>
              <a:t>                                                 переносят</a:t>
            </a:r>
            <a:r>
              <a:rPr lang="ru-RU" altLang="zh-TW" sz="2400" dirty="0"/>
              <a:t>. Пострадавший может </a:t>
            </a:r>
            <a:r>
              <a:rPr lang="ru-RU" altLang="zh-TW" sz="2400" dirty="0" smtClean="0"/>
              <a:t>                                           придерживаться </a:t>
            </a:r>
            <a:r>
              <a:rPr lang="ru-RU" altLang="zh-TW" sz="2400" dirty="0"/>
              <a:t>за плечи </a:t>
            </a:r>
            <a:r>
              <a:rPr lang="ru-RU" altLang="zh-TW" sz="2400" dirty="0" smtClean="0"/>
              <a:t>                                                            переносящих </a:t>
            </a:r>
            <a:r>
              <a:rPr lang="ru-RU" altLang="zh-TW" sz="2400" dirty="0"/>
              <a:t>его людей.</a:t>
            </a:r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  <p:pic>
        <p:nvPicPr>
          <p:cNvPr id="4" name="Picture 2" descr="C:\Users\lukov\OneDrive\Рабочий стол\000-image-385842-pp_009.ti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624" y="4797152"/>
            <a:ext cx="2304256" cy="19542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7080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lukov\OneDrive\Рабочий стол\000-image-385844-pp_012.ti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28184" y="3933056"/>
            <a:ext cx="1842639" cy="2833006"/>
          </a:xfrm>
          <a:prstGeom prst="rect">
            <a:avLst/>
          </a:prstGeom>
          <a:noFill/>
        </p:spPr>
      </p:pic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Перемещение пострадавшего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785652"/>
          </a:xfrm>
        </p:spPr>
        <p:txBody>
          <a:bodyPr spc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Переноска пострадавшего вдвоём на замке из трёх рук с поддержкой под спину.</a:t>
            </a:r>
            <a:r>
              <a:rPr lang="ru-RU" altLang="zh-TW" sz="2400" dirty="0"/>
              <a:t> При использовании этого способа один из участников оказания первой помощи не берёт руку в замок, а располагает её на плече у другого участника. На эту руку пострадавший может опираться при переноске. Таким образом осуществляется переноска пострадавших, у которых есть риск потери сознания, или пострадавших, которые не могут удержаться на замке из четырёх рук.</a:t>
            </a:r>
            <a:endParaRPr lang="en-US" altLang="zh-TW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  <p:pic>
        <p:nvPicPr>
          <p:cNvPr id="4" name="Picture 2" descr="C:\Users\lukov\OneDrive\Рабочий стол\000-image-385846-pp_011.ti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91680" y="4324435"/>
            <a:ext cx="2371292" cy="24416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28900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Перемещение пострадавшего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2677656"/>
          </a:xfrm>
        </p:spPr>
        <p:txBody>
          <a:bodyPr spc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Переноска пострадавшего вдвоём за руки и ноги.</a:t>
            </a:r>
            <a:r>
              <a:rPr lang="ru-RU" altLang="zh-TW" sz="2400" dirty="0"/>
              <a:t> </a:t>
            </a:r>
            <a:endParaRPr lang="ru-RU" altLang="zh-TW" sz="2400" dirty="0" smtClean="0"/>
          </a:p>
          <a:p>
            <a:pPr marL="0" indent="0">
              <a:spcBef>
                <a:spcPts val="0"/>
              </a:spcBef>
              <a:buNone/>
            </a:pPr>
            <a:r>
              <a:rPr lang="ru-RU" altLang="zh-TW" sz="2400" dirty="0" smtClean="0"/>
              <a:t>При </a:t>
            </a:r>
            <a:r>
              <a:rPr lang="ru-RU" altLang="zh-TW" sz="2400" dirty="0"/>
              <a:t>переноске этим способом один из участников оказания первой помощи держит пострадавшего за предплечье одной руки, просунув руки подмышки, а другой — под колени.</a:t>
            </a:r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  <p:pic>
        <p:nvPicPr>
          <p:cNvPr id="4" name="Picture 2" descr="C:\Users\lukov\OneDrive\Рабочий стол\000-image-385872-pp_013.ti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30116" y="3140968"/>
            <a:ext cx="3960440" cy="349897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69042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916" y="3821894"/>
            <a:ext cx="7560840" cy="3063490"/>
          </a:xfrm>
          <a:prstGeom prst="rect">
            <a:avLst/>
          </a:prstGeom>
        </p:spPr>
      </p:pic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Перемещение пострадавшего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416320"/>
          </a:xfrm>
        </p:spPr>
        <p:txBody>
          <a:bodyPr spc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400" dirty="0">
                <a:solidFill>
                  <a:srgbClr val="C00000"/>
                </a:solidFill>
              </a:rPr>
              <a:t>Переноска пострадавшего с подозрением на травму позвоночника. </a:t>
            </a:r>
            <a:r>
              <a:rPr lang="ru-RU" altLang="zh-TW" sz="2400" dirty="0" smtClean="0">
                <a:solidFill>
                  <a:srgbClr val="C00000"/>
                </a:solidFill>
              </a:rPr>
              <a:t> </a:t>
            </a:r>
            <a:r>
              <a:rPr lang="ru-RU" altLang="zh-TW" sz="2400" dirty="0" smtClean="0"/>
              <a:t>Для </a:t>
            </a:r>
            <a:r>
              <a:rPr lang="ru-RU" altLang="zh-TW" sz="2400" dirty="0"/>
              <a:t>переноски пострадавшего с подозрением на травму позвоночника необходимо несколько человек, которые </a:t>
            </a:r>
            <a:r>
              <a:rPr lang="ru-RU" altLang="zh-TW" sz="2400" dirty="0" smtClean="0"/>
              <a:t>поднимают </a:t>
            </a:r>
            <a:r>
              <a:rPr lang="ru-RU" altLang="zh-TW" sz="2400" dirty="0"/>
              <a:t>и переносят пострадавшего. При переноске один из участников оказания первой помощи должен фиксировать голову и шею пострадавшего своими предплечьями. </a:t>
            </a:r>
            <a:endParaRPr lang="en-US" altLang="zh-TW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764184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958" y="2348880"/>
            <a:ext cx="6304756" cy="4105597"/>
          </a:xfrm>
          <a:prstGeom prst="rect">
            <a:avLst/>
          </a:prstGeom>
        </p:spPr>
      </p:pic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Перемещение пострадавшего 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2308324"/>
          </a:xfrm>
        </p:spPr>
        <p:txBody>
          <a:bodyPr spcCol="0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400" dirty="0" smtClean="0"/>
              <a:t>Более </a:t>
            </a:r>
            <a:r>
              <a:rPr lang="ru-RU" altLang="zh-TW" sz="2400" dirty="0"/>
              <a:t>удобно и безопасно для пострадавшего с подозрением на травму позвоночника переносить его на твёрдой ровной поверхности (например, на щите).</a:t>
            </a:r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1428849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403907" y="2204864"/>
            <a:ext cx="4707632" cy="2592288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500" dirty="0" smtClean="0"/>
              <a:t>Спасибо</a:t>
            </a:r>
            <a:br>
              <a:rPr lang="ru-RU" sz="3500" dirty="0" smtClean="0"/>
            </a:br>
            <a:r>
              <a:rPr lang="ru-RU" sz="3500" dirty="0" smtClean="0"/>
              <a:t>за </a:t>
            </a:r>
            <a:br>
              <a:rPr lang="ru-RU" sz="3500" dirty="0" smtClean="0"/>
            </a:br>
            <a:r>
              <a:rPr lang="ru-RU" sz="3500" dirty="0" smtClean="0"/>
              <a:t>внимание</a:t>
            </a:r>
            <a:br>
              <a:rPr lang="ru-RU" sz="3500" dirty="0" smtClean="0"/>
            </a:br>
            <a:endParaRPr lang="en-US" sz="3500" dirty="0"/>
          </a:p>
        </p:txBody>
      </p:sp>
    </p:spTree>
    <p:extLst>
      <p:ext uri="{BB962C8B-B14F-4D97-AF65-F5344CB8AC3E}">
        <p14:creationId xmlns:p14="http://schemas.microsoft.com/office/powerpoint/2010/main" val="3338458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0"/>
          <p:cNvSpPr txBox="1"/>
          <p:nvPr/>
        </p:nvSpPr>
        <p:spPr>
          <a:xfrm>
            <a:off x="5009198" y="4218744"/>
            <a:ext cx="3701415" cy="490038"/>
          </a:xfrm>
          <a:prstGeom prst="rect">
            <a:avLst/>
          </a:prstGeom>
          <a:ln w="19811">
            <a:solidFill>
              <a:srgbClr val="1F4E79"/>
            </a:solidFill>
          </a:ln>
        </p:spPr>
        <p:txBody>
          <a:bodyPr vert="horz" wrap="square" lIns="0" tIns="28099" rIns="0" bIns="0" rtlCol="0">
            <a:spAutoFit/>
          </a:bodyPr>
          <a:lstStyle/>
          <a:p>
            <a:pPr marL="324803" indent="-257651">
              <a:spcBef>
                <a:spcPts val="221"/>
              </a:spcBef>
              <a:buFont typeface="Wingdings"/>
              <a:buChar char=""/>
              <a:tabLst>
                <a:tab pos="325279" algn="l"/>
              </a:tabLst>
            </a:pPr>
            <a:r>
              <a:rPr sz="1500" spc="-8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водители</a:t>
            </a:r>
            <a:r>
              <a:rPr sz="1500" spc="-11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транспортных</a:t>
            </a:r>
            <a:r>
              <a:rPr sz="1500" spc="-8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средств;</a:t>
            </a:r>
            <a:endParaRPr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24803" indent="-257651">
              <a:buFont typeface="Wingdings"/>
              <a:buChar char=""/>
              <a:tabLst>
                <a:tab pos="325279" algn="l"/>
              </a:tabLst>
            </a:pPr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другие</a:t>
            </a:r>
            <a:r>
              <a:rPr sz="1500" spc="-30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лица.</a:t>
            </a:r>
            <a:endParaRPr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23528" y="4218744"/>
            <a:ext cx="3797141" cy="1874552"/>
          </a:xfrm>
          <a:prstGeom prst="rect">
            <a:avLst/>
          </a:prstGeom>
          <a:ln w="19811">
            <a:solidFill>
              <a:srgbClr val="1F4E79"/>
            </a:solidFill>
          </a:ln>
        </p:spPr>
        <p:txBody>
          <a:bodyPr vert="horz" wrap="square" lIns="0" tIns="27623" rIns="0" bIns="0" rtlCol="0">
            <a:spAutoFit/>
          </a:bodyPr>
          <a:lstStyle/>
          <a:p>
            <a:pPr marL="324326" marR="514350" indent="-257175">
              <a:spcBef>
                <a:spcPts val="217"/>
              </a:spcBef>
              <a:buFont typeface="Wingdings"/>
              <a:buChar char=""/>
              <a:tabLst>
                <a:tab pos="324803" algn="l"/>
              </a:tabLst>
            </a:pPr>
            <a:r>
              <a:rPr sz="1500" spc="-11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сотрудники </a:t>
            </a:r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органов </a:t>
            </a:r>
            <a:r>
              <a:rPr sz="1500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внутренних дел </a:t>
            </a:r>
            <a:r>
              <a:rPr sz="1500" spc="-363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11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Российской</a:t>
            </a:r>
            <a:r>
              <a:rPr sz="1500" spc="-8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Федерации;</a:t>
            </a:r>
            <a:endParaRPr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24326" indent="-257651">
              <a:buFont typeface="Wingdings"/>
              <a:buChar char=""/>
              <a:tabLst>
                <a:tab pos="324803" algn="l"/>
              </a:tabLst>
            </a:pPr>
            <a:r>
              <a:rPr sz="1500" spc="-11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сотрудники, </a:t>
            </a:r>
            <a:r>
              <a:rPr sz="1500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военнослужащие,</a:t>
            </a:r>
            <a:r>
              <a:rPr sz="1500" spc="-8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работники</a:t>
            </a:r>
            <a:endParaRPr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24326"/>
            <a:r>
              <a:rPr sz="1500" spc="-15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Государственной</a:t>
            </a:r>
            <a:r>
              <a:rPr sz="1500" spc="-3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противопожарной</a:t>
            </a:r>
            <a:endParaRPr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24326"/>
            <a:r>
              <a:rPr sz="1500" spc="-8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службы;</a:t>
            </a:r>
            <a:endParaRPr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24326" indent="-257651">
              <a:buFont typeface="Wingdings"/>
              <a:buChar char=""/>
              <a:tabLst>
                <a:tab pos="324803" algn="l"/>
              </a:tabLst>
            </a:pPr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спасатели</a:t>
            </a:r>
            <a:r>
              <a:rPr sz="1500" spc="-8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аварийно-спасательных</a:t>
            </a:r>
            <a:endParaRPr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24326"/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формирований</a:t>
            </a:r>
            <a:r>
              <a:rPr sz="1500" spc="-19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sz="1500" spc="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аварийно-спасательных</a:t>
            </a:r>
            <a:endParaRPr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24326"/>
            <a:r>
              <a:rPr sz="1500" spc="-8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служб.</a:t>
            </a:r>
            <a:endParaRPr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235270" y="2141301"/>
            <a:ext cx="3797141" cy="1919287"/>
            <a:chOff x="366521" y="1166622"/>
            <a:chExt cx="5062855" cy="2559050"/>
          </a:xfrm>
        </p:grpSpPr>
        <p:sp>
          <p:nvSpPr>
            <p:cNvPr id="14" name="object 14"/>
            <p:cNvSpPr/>
            <p:nvPr/>
          </p:nvSpPr>
          <p:spPr>
            <a:xfrm>
              <a:off x="366521" y="1166622"/>
              <a:ext cx="5062855" cy="2559050"/>
            </a:xfrm>
            <a:custGeom>
              <a:avLst/>
              <a:gdLst/>
              <a:ahLst/>
              <a:cxnLst/>
              <a:rect l="l" t="t" r="r" b="b"/>
              <a:pathLst>
                <a:path w="5062855" h="2559050">
                  <a:moveTo>
                    <a:pt x="5062728" y="0"/>
                  </a:moveTo>
                  <a:lnTo>
                    <a:pt x="0" y="0"/>
                  </a:lnTo>
                  <a:lnTo>
                    <a:pt x="0" y="2079116"/>
                  </a:lnTo>
                  <a:lnTo>
                    <a:pt x="2085594" y="2079116"/>
                  </a:lnTo>
                  <a:lnTo>
                    <a:pt x="2085594" y="2209673"/>
                  </a:lnTo>
                  <a:lnTo>
                    <a:pt x="1833499" y="2209673"/>
                  </a:lnTo>
                  <a:lnTo>
                    <a:pt x="2531364" y="2558796"/>
                  </a:lnTo>
                  <a:lnTo>
                    <a:pt x="3229229" y="2209673"/>
                  </a:lnTo>
                  <a:lnTo>
                    <a:pt x="2977133" y="2209673"/>
                  </a:lnTo>
                  <a:lnTo>
                    <a:pt x="2977133" y="2079116"/>
                  </a:lnTo>
                  <a:lnTo>
                    <a:pt x="5062728" y="2079116"/>
                  </a:lnTo>
                  <a:lnTo>
                    <a:pt x="5062728" y="0"/>
                  </a:lnTo>
                  <a:close/>
                </a:path>
              </a:pathLst>
            </a:custGeom>
            <a:solidFill>
              <a:srgbClr val="DEEBF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5" name="object 15"/>
            <p:cNvSpPr/>
            <p:nvPr/>
          </p:nvSpPr>
          <p:spPr>
            <a:xfrm>
              <a:off x="366521" y="1166622"/>
              <a:ext cx="5062855" cy="2559050"/>
            </a:xfrm>
            <a:custGeom>
              <a:avLst/>
              <a:gdLst/>
              <a:ahLst/>
              <a:cxnLst/>
              <a:rect l="l" t="t" r="r" b="b"/>
              <a:pathLst>
                <a:path w="5062855" h="2559050">
                  <a:moveTo>
                    <a:pt x="0" y="0"/>
                  </a:moveTo>
                  <a:lnTo>
                    <a:pt x="5062728" y="0"/>
                  </a:lnTo>
                  <a:lnTo>
                    <a:pt x="5062728" y="2079116"/>
                  </a:lnTo>
                  <a:lnTo>
                    <a:pt x="2977133" y="2079116"/>
                  </a:lnTo>
                  <a:lnTo>
                    <a:pt x="2977133" y="2209673"/>
                  </a:lnTo>
                  <a:lnTo>
                    <a:pt x="3229229" y="2209673"/>
                  </a:lnTo>
                  <a:lnTo>
                    <a:pt x="2531364" y="2558796"/>
                  </a:lnTo>
                  <a:lnTo>
                    <a:pt x="1833499" y="2209673"/>
                  </a:lnTo>
                  <a:lnTo>
                    <a:pt x="2085594" y="2209673"/>
                  </a:lnTo>
                  <a:lnTo>
                    <a:pt x="2085594" y="2079116"/>
                  </a:lnTo>
                  <a:lnTo>
                    <a:pt x="0" y="2079116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481749" y="2220872"/>
            <a:ext cx="3480697" cy="1279196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429" algn="ctr">
              <a:spcBef>
                <a:spcPts val="75"/>
              </a:spcBef>
            </a:pPr>
            <a:r>
              <a:rPr sz="2250" b="1" spc="-15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ОБЯЗАНЫ</a:t>
            </a:r>
            <a:endParaRPr sz="225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spcBef>
                <a:spcPts val="34"/>
              </a:spcBef>
            </a:pPr>
            <a:r>
              <a:rPr sz="1500" spc="-11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оказывать</a:t>
            </a:r>
            <a:r>
              <a:rPr sz="1500" spc="-19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11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первую</a:t>
            </a:r>
            <a:r>
              <a:rPr sz="1500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помощь</a:t>
            </a:r>
            <a:endParaRPr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100489" marR="140494" algn="ctr"/>
            <a:r>
              <a:rPr sz="1500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 соответствии с </a:t>
            </a:r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федеральным </a:t>
            </a:r>
            <a:r>
              <a:rPr sz="1500" spc="-15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законом </a:t>
            </a:r>
            <a:r>
              <a:rPr sz="1500" spc="-363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или</a:t>
            </a:r>
            <a:r>
              <a:rPr sz="1500" spc="8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со </a:t>
            </a:r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специальным</a:t>
            </a:r>
            <a:r>
              <a:rPr sz="1500" spc="23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8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правилом</a:t>
            </a:r>
            <a:endParaRPr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100000"/>
              </a:lnSpc>
            </a:pPr>
            <a:r>
              <a:rPr sz="1500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sz="1500" spc="-11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имеющие</a:t>
            </a:r>
            <a:r>
              <a:rPr sz="1500" spc="-23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соответствующую</a:t>
            </a:r>
            <a:r>
              <a:rPr sz="1500" spc="-23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15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подготовку</a:t>
            </a:r>
            <a:endParaRPr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8" name="object 18"/>
          <p:cNvSpPr txBox="1">
            <a:spLocks noGrp="1"/>
          </p:cNvSpPr>
          <p:nvPr>
            <p:ph type="title"/>
          </p:nvPr>
        </p:nvSpPr>
        <p:spPr>
          <a:xfrm>
            <a:off x="2411760" y="1195737"/>
            <a:ext cx="4065746" cy="748282"/>
          </a:xfrm>
          <a:prstGeom prst="rect">
            <a:avLst/>
          </a:prstGeom>
        </p:spPr>
        <p:txBody>
          <a:bodyPr vert="horz" wrap="square" lIns="0" tIns="9525" rIns="0" bIns="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5"/>
              </a:spcBef>
            </a:pPr>
            <a:r>
              <a:rPr sz="2400" spc="-1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КТО</a:t>
            </a:r>
            <a:r>
              <a:rPr sz="2400" spc="-19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b="0" spc="-8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оказывает</a:t>
            </a:r>
            <a:r>
              <a:rPr sz="2400" b="0" spc="-11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400" b="0" spc="-19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первую </a:t>
            </a:r>
            <a:r>
              <a:rPr sz="2400" b="0" spc="-8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помощь?</a:t>
            </a:r>
          </a:p>
        </p:txBody>
      </p:sp>
      <p:grpSp>
        <p:nvGrpSpPr>
          <p:cNvPr id="19" name="object 19"/>
          <p:cNvGrpSpPr/>
          <p:nvPr/>
        </p:nvGrpSpPr>
        <p:grpSpPr>
          <a:xfrm>
            <a:off x="5009198" y="2141300"/>
            <a:ext cx="3701415" cy="1919287"/>
            <a:chOff x="6678929" y="1166622"/>
            <a:chExt cx="4935220" cy="2559050"/>
          </a:xfrm>
        </p:grpSpPr>
        <p:sp>
          <p:nvSpPr>
            <p:cNvPr id="20" name="object 20"/>
            <p:cNvSpPr/>
            <p:nvPr/>
          </p:nvSpPr>
          <p:spPr>
            <a:xfrm>
              <a:off x="6678929" y="1166622"/>
              <a:ext cx="4935220" cy="2559050"/>
            </a:xfrm>
            <a:custGeom>
              <a:avLst/>
              <a:gdLst/>
              <a:ahLst/>
              <a:cxnLst/>
              <a:rect l="l" t="t" r="r" b="b"/>
              <a:pathLst>
                <a:path w="4935220" h="2559050">
                  <a:moveTo>
                    <a:pt x="4934712" y="0"/>
                  </a:moveTo>
                  <a:lnTo>
                    <a:pt x="0" y="0"/>
                  </a:lnTo>
                  <a:lnTo>
                    <a:pt x="0" y="2079116"/>
                  </a:lnTo>
                  <a:lnTo>
                    <a:pt x="2021586" y="2079116"/>
                  </a:lnTo>
                  <a:lnTo>
                    <a:pt x="2021586" y="2209673"/>
                  </a:lnTo>
                  <a:lnTo>
                    <a:pt x="1769491" y="2209673"/>
                  </a:lnTo>
                  <a:lnTo>
                    <a:pt x="2467355" y="2558796"/>
                  </a:lnTo>
                  <a:lnTo>
                    <a:pt x="3165221" y="2209673"/>
                  </a:lnTo>
                  <a:lnTo>
                    <a:pt x="2913126" y="2209673"/>
                  </a:lnTo>
                  <a:lnTo>
                    <a:pt x="2913126" y="2079116"/>
                  </a:lnTo>
                  <a:lnTo>
                    <a:pt x="4934712" y="2079116"/>
                  </a:lnTo>
                  <a:lnTo>
                    <a:pt x="4934712" y="0"/>
                  </a:lnTo>
                  <a:close/>
                </a:path>
              </a:pathLst>
            </a:custGeom>
            <a:solidFill>
              <a:srgbClr val="DEEBF7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21" name="object 21"/>
            <p:cNvSpPr/>
            <p:nvPr/>
          </p:nvSpPr>
          <p:spPr>
            <a:xfrm>
              <a:off x="6678929" y="1166622"/>
              <a:ext cx="4935220" cy="2559050"/>
            </a:xfrm>
            <a:custGeom>
              <a:avLst/>
              <a:gdLst/>
              <a:ahLst/>
              <a:cxnLst/>
              <a:rect l="l" t="t" r="r" b="b"/>
              <a:pathLst>
                <a:path w="4935220" h="2559050">
                  <a:moveTo>
                    <a:pt x="0" y="0"/>
                  </a:moveTo>
                  <a:lnTo>
                    <a:pt x="4934712" y="0"/>
                  </a:lnTo>
                  <a:lnTo>
                    <a:pt x="4934712" y="2079116"/>
                  </a:lnTo>
                  <a:lnTo>
                    <a:pt x="2913126" y="2079116"/>
                  </a:lnTo>
                  <a:lnTo>
                    <a:pt x="2913126" y="2209673"/>
                  </a:lnTo>
                  <a:lnTo>
                    <a:pt x="3165221" y="2209673"/>
                  </a:lnTo>
                  <a:lnTo>
                    <a:pt x="2467355" y="2558796"/>
                  </a:lnTo>
                  <a:lnTo>
                    <a:pt x="1769491" y="2209673"/>
                  </a:lnTo>
                  <a:lnTo>
                    <a:pt x="2021586" y="2209673"/>
                  </a:lnTo>
                  <a:lnTo>
                    <a:pt x="2021586" y="2079116"/>
                  </a:lnTo>
                  <a:lnTo>
                    <a:pt x="0" y="2079116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1F4E79"/>
              </a:solidFill>
            </a:ln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5107067" y="2336288"/>
            <a:ext cx="3505676" cy="1048364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algn="ctr">
              <a:spcBef>
                <a:spcPts val="75"/>
              </a:spcBef>
            </a:pPr>
            <a:r>
              <a:rPr sz="2250" b="1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</a:t>
            </a:r>
            <a:r>
              <a:rPr sz="2250" b="1" spc="-19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250" b="1" spc="-64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ПРАВЕ</a:t>
            </a:r>
            <a:r>
              <a:rPr sz="2250" b="1" spc="-19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2250" b="1" spc="-45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ОКАЗЫВАТЬ</a:t>
            </a:r>
            <a:endParaRPr sz="225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spcBef>
                <a:spcPts val="34"/>
              </a:spcBef>
            </a:pPr>
            <a:r>
              <a:rPr sz="1500" spc="-11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оказывать первую</a:t>
            </a:r>
            <a:r>
              <a:rPr sz="1500" spc="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8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помощь</a:t>
            </a:r>
            <a:endParaRPr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9049" marR="3810" algn="ctr"/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при наличии соответствующей </a:t>
            </a:r>
            <a:r>
              <a:rPr sz="1500" spc="-11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подготовки </a:t>
            </a:r>
            <a:r>
              <a:rPr sz="1500" spc="-363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</a:t>
            </a:r>
            <a:r>
              <a:rPr sz="1500" spc="-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(или)</a:t>
            </a:r>
            <a:r>
              <a:rPr sz="1500" spc="4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sz="1500" spc="-15" dirty="0">
                <a:solidFill>
                  <a:srgbClr val="1F4E7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навыков</a:t>
            </a:r>
            <a:endParaRPr sz="15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 bwMode="auto">
          <a:xfrm>
            <a:off x="179512" y="116632"/>
            <a:ext cx="7632848" cy="864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112" charset="0"/>
                <a:cs typeface="Tahoma" pitchFamily="112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112" charset="0"/>
                <a:cs typeface="Tahoma" pitchFamily="112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112" charset="0"/>
                <a:cs typeface="Tahoma" pitchFamily="112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112" charset="0"/>
                <a:cs typeface="Tahoma" pitchFamily="112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112" charset="0"/>
                <a:cs typeface="Tahoma" pitchFamily="112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112" charset="0"/>
                <a:cs typeface="Tahoma" pitchFamily="112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112" charset="0"/>
                <a:cs typeface="Tahoma" pitchFamily="112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Tahoma" pitchFamily="112" charset="0"/>
                <a:cs typeface="Tahoma" pitchFamily="112" charset="0"/>
              </a:defRPr>
            </a:lvl9pPr>
          </a:lstStyle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О</a:t>
            </a:r>
            <a:r>
              <a:rPr lang="ru-RU" altLang="zh-TW" sz="3200" b="1" dirty="0" smtClean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сновы оказания первой помощи</a:t>
            </a:r>
            <a:endParaRPr lang="ru-RU" altLang="zh-TW" sz="3200" b="1" dirty="0">
              <a:solidFill>
                <a:srgbClr val="FFFFFF"/>
              </a:solidFill>
              <a:latin typeface="Tahoma" pitchFamily="112" charset="0"/>
              <a:ea typeface="新細明體" charset="-120"/>
              <a:cs typeface="Tahoma" pitchFamily="1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767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Основы оказания первой помощи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962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600" dirty="0">
                <a:solidFill>
                  <a:schemeClr val="bg1"/>
                </a:solidFill>
              </a:rPr>
              <a:t>По статистике до 90% погибших могли бы остаться в живых в случае оказания своевременной и квалифицированной первой помощи сразу после </a:t>
            </a:r>
            <a:r>
              <a:rPr lang="ru-RU" altLang="zh-TW" sz="2600" dirty="0" smtClean="0">
                <a:solidFill>
                  <a:schemeClr val="bg1"/>
                </a:solidFill>
              </a:rPr>
              <a:t>происшествия.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zh-TW" sz="2600" dirty="0" smtClean="0">
                <a:solidFill>
                  <a:srgbClr val="B30101"/>
                </a:solidFill>
              </a:rPr>
              <a:t>Первая помощь — это комплекс срочных мер, необходимых при несчастных случаях, помощи раненым людям, предпринимаемых до прибытия врачей.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altLang="zh-TW" sz="2600" dirty="0" smtClean="0">
                <a:solidFill>
                  <a:schemeClr val="bg1"/>
                </a:solidFill>
              </a:rPr>
              <a:t>Оказание </a:t>
            </a:r>
            <a:r>
              <a:rPr lang="ru-RU" altLang="zh-TW" sz="2600" dirty="0">
                <a:solidFill>
                  <a:schemeClr val="bg1"/>
                </a:solidFill>
              </a:rPr>
              <a:t>первой помощи — это очень важный навык. В экстренной ситуации он может спасти чью-то жизнь!</a:t>
            </a:r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224627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Основы оказания первой помощи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962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800" dirty="0">
                <a:solidFill>
                  <a:srgbClr val="B30101"/>
                </a:solidFill>
              </a:rPr>
              <a:t>Перечень состояний при которых оказывается первая помощь:</a:t>
            </a:r>
          </a:p>
          <a:p>
            <a:pPr>
              <a:spcBef>
                <a:spcPts val="0"/>
              </a:spcBef>
            </a:pPr>
            <a:r>
              <a:rPr lang="ru-RU" altLang="zh-TW" sz="2800" dirty="0" smtClean="0">
                <a:solidFill>
                  <a:srgbClr val="0070C0"/>
                </a:solidFill>
              </a:rPr>
              <a:t>Травмы</a:t>
            </a:r>
            <a:r>
              <a:rPr lang="ru-RU" altLang="zh-TW" sz="2800" dirty="0">
                <a:solidFill>
                  <a:srgbClr val="0070C0"/>
                </a:solidFill>
              </a:rPr>
              <a:t>, ранения и поражения, вызванные механическими, химическими, электрическими, термическими поражающими факторами, воздействием излучения.</a:t>
            </a:r>
          </a:p>
          <a:p>
            <a:pPr>
              <a:spcBef>
                <a:spcPts val="0"/>
              </a:spcBef>
            </a:pPr>
            <a:r>
              <a:rPr lang="ru-RU" altLang="zh-TW" sz="2800" dirty="0" smtClean="0">
                <a:solidFill>
                  <a:srgbClr val="0070C0"/>
                </a:solidFill>
              </a:rPr>
              <a:t>Отравления</a:t>
            </a:r>
            <a:r>
              <a:rPr lang="ru-RU" altLang="zh-TW" sz="2800" dirty="0">
                <a:solidFill>
                  <a:srgbClr val="0070C0"/>
                </a:solidFill>
              </a:rPr>
              <a:t>.</a:t>
            </a:r>
          </a:p>
          <a:p>
            <a:pPr>
              <a:spcBef>
                <a:spcPts val="0"/>
              </a:spcBef>
            </a:pPr>
            <a:r>
              <a:rPr lang="ru-RU" altLang="zh-TW" sz="2800" dirty="0" smtClean="0">
                <a:solidFill>
                  <a:srgbClr val="0070C0"/>
                </a:solidFill>
              </a:rPr>
              <a:t>Укусы </a:t>
            </a:r>
            <a:r>
              <a:rPr lang="ru-RU" altLang="zh-TW" sz="2800" dirty="0">
                <a:solidFill>
                  <a:srgbClr val="0070C0"/>
                </a:solidFill>
              </a:rPr>
              <a:t>или </a:t>
            </a:r>
            <a:r>
              <a:rPr lang="ru-RU" altLang="zh-TW" sz="2800" dirty="0" err="1">
                <a:solidFill>
                  <a:srgbClr val="0070C0"/>
                </a:solidFill>
              </a:rPr>
              <a:t>ужаливания</a:t>
            </a:r>
            <a:r>
              <a:rPr lang="ru-RU" altLang="zh-TW" sz="2800" dirty="0">
                <a:solidFill>
                  <a:srgbClr val="0070C0"/>
                </a:solidFill>
              </a:rPr>
              <a:t> ядовитых животных.</a:t>
            </a:r>
          </a:p>
          <a:p>
            <a:pPr>
              <a:spcBef>
                <a:spcPts val="0"/>
              </a:spcBef>
            </a:pPr>
            <a:r>
              <a:rPr lang="ru-RU" altLang="zh-TW" sz="2800" dirty="0" smtClean="0">
                <a:solidFill>
                  <a:srgbClr val="0070C0"/>
                </a:solidFill>
              </a:rPr>
              <a:t>Судорожный </a:t>
            </a:r>
            <a:r>
              <a:rPr lang="ru-RU" altLang="zh-TW" sz="2800" dirty="0">
                <a:solidFill>
                  <a:srgbClr val="0070C0"/>
                </a:solidFill>
              </a:rPr>
              <a:t>приступ, сопровождающийся потерей сознания.</a:t>
            </a:r>
          </a:p>
          <a:p>
            <a:pPr>
              <a:spcBef>
                <a:spcPts val="0"/>
              </a:spcBef>
            </a:pPr>
            <a:r>
              <a:rPr lang="ru-RU" altLang="zh-TW" sz="2800" dirty="0" smtClean="0">
                <a:solidFill>
                  <a:srgbClr val="0070C0"/>
                </a:solidFill>
              </a:rPr>
              <a:t>Острые </a:t>
            </a:r>
            <a:r>
              <a:rPr lang="ru-RU" altLang="zh-TW" sz="2800" dirty="0">
                <a:solidFill>
                  <a:srgbClr val="0070C0"/>
                </a:solidFill>
              </a:rPr>
              <a:t>психологические реакции на стресс.</a:t>
            </a:r>
            <a:endParaRPr lang="en-US" altLang="zh-TW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Основы оказания первой помощи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229600" cy="3962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800" dirty="0">
                <a:solidFill>
                  <a:srgbClr val="B30101"/>
                </a:solidFill>
              </a:rPr>
              <a:t>Перечень состояний при которых оказывается первая помощь:</a:t>
            </a:r>
          </a:p>
          <a:p>
            <a:pPr>
              <a:spcBef>
                <a:spcPts val="0"/>
              </a:spcBef>
            </a:pPr>
            <a:r>
              <a:rPr lang="ru-RU" altLang="zh-TW" sz="2800" dirty="0" smtClean="0">
                <a:solidFill>
                  <a:srgbClr val="0070C0"/>
                </a:solidFill>
              </a:rPr>
              <a:t>Отсутствие </a:t>
            </a:r>
            <a:r>
              <a:rPr lang="ru-RU" altLang="zh-TW" sz="2800" dirty="0">
                <a:solidFill>
                  <a:srgbClr val="0070C0"/>
                </a:solidFill>
              </a:rPr>
              <a:t>сознания.</a:t>
            </a:r>
          </a:p>
          <a:p>
            <a:pPr>
              <a:spcBef>
                <a:spcPts val="0"/>
              </a:spcBef>
            </a:pPr>
            <a:r>
              <a:rPr lang="ru-RU" altLang="zh-TW" sz="2800" dirty="0" smtClean="0">
                <a:solidFill>
                  <a:srgbClr val="0070C0"/>
                </a:solidFill>
              </a:rPr>
              <a:t>Остановка </a:t>
            </a:r>
            <a:r>
              <a:rPr lang="ru-RU" altLang="zh-TW" sz="2800" dirty="0">
                <a:solidFill>
                  <a:srgbClr val="0070C0"/>
                </a:solidFill>
              </a:rPr>
              <a:t>дыхания и (или) остановка кровообращения.</a:t>
            </a:r>
          </a:p>
          <a:p>
            <a:pPr>
              <a:spcBef>
                <a:spcPts val="0"/>
              </a:spcBef>
            </a:pPr>
            <a:r>
              <a:rPr lang="ru-RU" altLang="zh-TW" sz="2800" dirty="0" smtClean="0">
                <a:solidFill>
                  <a:srgbClr val="0070C0"/>
                </a:solidFill>
              </a:rPr>
              <a:t>Нарушение </a:t>
            </a:r>
            <a:r>
              <a:rPr lang="ru-RU" altLang="zh-TW" sz="2800" dirty="0">
                <a:solidFill>
                  <a:srgbClr val="0070C0"/>
                </a:solidFill>
              </a:rPr>
              <a:t>проходимости дыхательных путей инородным телом и иные угрожающие жизни и здоровью нарушения дыхания.</a:t>
            </a:r>
          </a:p>
          <a:p>
            <a:pPr>
              <a:spcBef>
                <a:spcPts val="0"/>
              </a:spcBef>
            </a:pPr>
            <a:r>
              <a:rPr lang="ru-RU" altLang="zh-TW" sz="2800" dirty="0" smtClean="0">
                <a:solidFill>
                  <a:srgbClr val="0070C0"/>
                </a:solidFill>
              </a:rPr>
              <a:t>Наружные </a:t>
            </a:r>
            <a:r>
              <a:rPr lang="ru-RU" altLang="zh-TW" sz="2800" dirty="0">
                <a:solidFill>
                  <a:srgbClr val="0070C0"/>
                </a:solidFill>
              </a:rPr>
              <a:t>кровотечения</a:t>
            </a:r>
            <a:r>
              <a:rPr lang="ru-RU" altLang="zh-TW" sz="2800" dirty="0" smtClean="0">
                <a:solidFill>
                  <a:srgbClr val="0070C0"/>
                </a:solidFill>
              </a:rPr>
              <a:t>.</a:t>
            </a:r>
            <a:endParaRPr lang="ru-RU" altLang="zh-TW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837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 smtClean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Статистика</a:t>
            </a:r>
            <a:endParaRPr lang="ru-RU" altLang="zh-TW" sz="3200" b="1" dirty="0">
              <a:solidFill>
                <a:srgbClr val="FFFFFF"/>
              </a:solidFill>
              <a:latin typeface="Tahoma" pitchFamily="112" charset="0"/>
              <a:ea typeface="新細明體" charset="-120"/>
              <a:cs typeface="Tahoma" pitchFamily="112" charset="0"/>
            </a:endParaRP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484784"/>
            <a:ext cx="8424936" cy="396240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altLang="zh-TW" sz="2800" dirty="0">
                <a:solidFill>
                  <a:srgbClr val="C00000"/>
                </a:solidFill>
              </a:rPr>
              <a:t>Основными причинами смерти пострадавших </a:t>
            </a:r>
            <a:r>
              <a:rPr lang="ru-RU" altLang="zh-TW" sz="2800" dirty="0" smtClean="0">
                <a:solidFill>
                  <a:srgbClr val="C00000"/>
                </a:solidFill>
              </a:rPr>
              <a:t>при чрезвычайных ситуациях на транспорте </a:t>
            </a:r>
            <a:r>
              <a:rPr lang="ru-RU" altLang="zh-TW" sz="2800" dirty="0">
                <a:solidFill>
                  <a:srgbClr val="C00000"/>
                </a:solidFill>
              </a:rPr>
              <a:t> являются следующие факторы</a:t>
            </a:r>
            <a:r>
              <a:rPr lang="ru-RU" altLang="zh-TW" sz="2800" dirty="0" smtClean="0">
                <a:solidFill>
                  <a:srgbClr val="C00000"/>
                </a:solidFill>
              </a:rPr>
              <a:t>:</a:t>
            </a:r>
          </a:p>
          <a:p>
            <a:pPr marL="0" indent="0">
              <a:spcBef>
                <a:spcPts val="0"/>
              </a:spcBef>
              <a:buNone/>
            </a:pPr>
            <a:endParaRPr lang="ru-RU" altLang="zh-TW" sz="2800" dirty="0"/>
          </a:p>
          <a:p>
            <a:pPr>
              <a:spcBef>
                <a:spcPts val="0"/>
              </a:spcBef>
            </a:pPr>
            <a:r>
              <a:rPr lang="ru-RU" altLang="zh-TW" sz="2800" dirty="0" smtClean="0">
                <a:solidFill>
                  <a:srgbClr val="0070C0"/>
                </a:solidFill>
              </a:rPr>
              <a:t>травмы</a:t>
            </a:r>
            <a:r>
              <a:rPr lang="ru-RU" altLang="zh-TW" sz="2800" dirty="0">
                <a:solidFill>
                  <a:srgbClr val="0070C0"/>
                </a:solidFill>
              </a:rPr>
              <a:t>, не совместимые с жизнью, - 20</a:t>
            </a:r>
            <a:r>
              <a:rPr lang="ru-RU" altLang="zh-TW" sz="2800" dirty="0" smtClean="0">
                <a:solidFill>
                  <a:srgbClr val="0070C0"/>
                </a:solidFill>
              </a:rPr>
              <a:t>%;</a:t>
            </a:r>
          </a:p>
          <a:p>
            <a:pPr>
              <a:spcBef>
                <a:spcPts val="0"/>
              </a:spcBef>
            </a:pPr>
            <a:endParaRPr lang="ru-RU" altLang="zh-TW" sz="2800" dirty="0">
              <a:solidFill>
                <a:srgbClr val="0070C0"/>
              </a:solidFill>
            </a:endParaRPr>
          </a:p>
          <a:p>
            <a:pPr>
              <a:spcBef>
                <a:spcPts val="0"/>
              </a:spcBef>
            </a:pPr>
            <a:r>
              <a:rPr lang="ru-RU" altLang="zh-TW" sz="2800" dirty="0" smtClean="0">
                <a:solidFill>
                  <a:srgbClr val="0070C0"/>
                </a:solidFill>
              </a:rPr>
              <a:t>задержка</a:t>
            </a:r>
            <a:r>
              <a:rPr lang="ru-RU" altLang="zh-TW" sz="2800" dirty="0">
                <a:solidFill>
                  <a:srgbClr val="0070C0"/>
                </a:solidFill>
              </a:rPr>
              <a:t> скорой помощи - 10</a:t>
            </a:r>
            <a:r>
              <a:rPr lang="ru-RU" altLang="zh-TW" sz="2800" dirty="0" smtClean="0">
                <a:solidFill>
                  <a:srgbClr val="0070C0"/>
                </a:solidFill>
              </a:rPr>
              <a:t>%;</a:t>
            </a:r>
          </a:p>
          <a:p>
            <a:pPr>
              <a:spcBef>
                <a:spcPts val="0"/>
              </a:spcBef>
            </a:pPr>
            <a:endParaRPr lang="ru-RU" altLang="zh-TW" sz="2800" dirty="0">
              <a:solidFill>
                <a:srgbClr val="0070C0"/>
              </a:solidFill>
            </a:endParaRPr>
          </a:p>
          <a:p>
            <a:pPr>
              <a:spcBef>
                <a:spcPts val="0"/>
              </a:spcBef>
            </a:pPr>
            <a:r>
              <a:rPr lang="ru-RU" altLang="zh-TW" sz="2800" dirty="0" smtClean="0">
                <a:solidFill>
                  <a:srgbClr val="0070C0"/>
                </a:solidFill>
              </a:rPr>
              <a:t>бездействие</a:t>
            </a:r>
            <a:r>
              <a:rPr lang="ru-RU" altLang="zh-TW" sz="2800" dirty="0">
                <a:solidFill>
                  <a:srgbClr val="0070C0"/>
                </a:solidFill>
              </a:rPr>
              <a:t> или неправильные действия  </a:t>
            </a:r>
            <a:r>
              <a:rPr lang="ru-RU" altLang="zh-TW" sz="2800" dirty="0" smtClean="0">
                <a:solidFill>
                  <a:srgbClr val="0070C0"/>
                </a:solidFill>
              </a:rPr>
              <a:t>                   очевидцев</a:t>
            </a:r>
            <a:r>
              <a:rPr lang="ru-RU" altLang="zh-TW" sz="2800" dirty="0">
                <a:solidFill>
                  <a:srgbClr val="0070C0"/>
                </a:solidFill>
              </a:rPr>
              <a:t> </a:t>
            </a:r>
            <a:r>
              <a:rPr lang="ru-RU" altLang="zh-TW" sz="2800" dirty="0" smtClean="0">
                <a:solidFill>
                  <a:srgbClr val="0070C0"/>
                </a:solidFill>
              </a:rPr>
              <a:t> </a:t>
            </a:r>
            <a:r>
              <a:rPr lang="ru-RU" altLang="zh-TW" sz="2800" dirty="0">
                <a:solidFill>
                  <a:srgbClr val="0070C0"/>
                </a:solidFill>
              </a:rPr>
              <a:t>- 70%.</a:t>
            </a:r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3325309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7632848" cy="864097"/>
          </a:xfrm>
        </p:spPr>
        <p:txBody>
          <a:bodyPr/>
          <a:lstStyle/>
          <a:p>
            <a:r>
              <a:rPr lang="ru-RU" altLang="zh-TW" sz="3200" b="1" dirty="0">
                <a:solidFill>
                  <a:srgbClr val="FFFFFF"/>
                </a:solidFill>
                <a:latin typeface="Tahoma" pitchFamily="112" charset="0"/>
                <a:ea typeface="新細明體" charset="-120"/>
                <a:cs typeface="Tahoma" pitchFamily="112" charset="0"/>
              </a:rPr>
              <a:t>Основы оказания первой помощи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95536" y="1340768"/>
            <a:ext cx="8352928" cy="432048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C00000"/>
                </a:solidFill>
              </a:rPr>
              <a:t>Общая последовательность оказания первой                 медицинской помощи при чрезвычайных ситуациях на транспорте:</a:t>
            </a:r>
          </a:p>
          <a:p>
            <a:pPr marL="0" indent="0">
              <a:spcBef>
                <a:spcPts val="0"/>
              </a:spcBef>
              <a:buNone/>
            </a:pPr>
            <a:endParaRPr lang="ru-RU" sz="2800" dirty="0" smtClean="0"/>
          </a:p>
          <a:p>
            <a:pPr>
              <a:spcBef>
                <a:spcPts val="0"/>
              </a:spcBef>
            </a:pPr>
            <a:r>
              <a:rPr lang="ru-RU" altLang="zh-TW" sz="2800" dirty="0" smtClean="0">
                <a:solidFill>
                  <a:srgbClr val="0070C0"/>
                </a:solidFill>
              </a:rPr>
              <a:t>прекращение</a:t>
            </a:r>
            <a:r>
              <a:rPr lang="ru-RU" altLang="zh-TW" sz="2800" dirty="0">
                <a:solidFill>
                  <a:srgbClr val="0070C0"/>
                </a:solidFill>
              </a:rPr>
              <a:t> дальнейшего воздействия на            </a:t>
            </a:r>
            <a:r>
              <a:rPr lang="ru-RU" altLang="zh-TW" sz="2800" dirty="0" smtClean="0">
                <a:solidFill>
                  <a:srgbClr val="0070C0"/>
                </a:solidFill>
              </a:rPr>
              <a:t>  пострадавшего</a:t>
            </a:r>
            <a:r>
              <a:rPr lang="ru-RU" altLang="zh-TW" sz="2800" dirty="0">
                <a:solidFill>
                  <a:srgbClr val="0070C0"/>
                </a:solidFill>
              </a:rPr>
              <a:t> повреждающего фактора;</a:t>
            </a:r>
          </a:p>
          <a:p>
            <a:pPr>
              <a:spcBef>
                <a:spcPts val="0"/>
              </a:spcBef>
            </a:pPr>
            <a:r>
              <a:rPr lang="ru-RU" altLang="zh-TW" sz="2800" dirty="0">
                <a:solidFill>
                  <a:srgbClr val="0070C0"/>
                </a:solidFill>
              </a:rPr>
              <a:t>поддержание жизненно важных функций </a:t>
            </a:r>
            <a:r>
              <a:rPr lang="ru-RU" altLang="zh-TW" sz="2800" dirty="0" smtClean="0">
                <a:solidFill>
                  <a:srgbClr val="0070C0"/>
                </a:solidFill>
              </a:rPr>
              <a:t>                организма</a:t>
            </a:r>
            <a:r>
              <a:rPr lang="ru-RU" altLang="zh-TW" sz="2800" dirty="0">
                <a:solidFill>
                  <a:srgbClr val="0070C0"/>
                </a:solidFill>
              </a:rPr>
              <a:t> пострадавшего;</a:t>
            </a:r>
          </a:p>
          <a:p>
            <a:pPr>
              <a:spcBef>
                <a:spcPts val="0"/>
              </a:spcBef>
            </a:pPr>
            <a:r>
              <a:rPr lang="ru-RU" altLang="zh-TW" sz="2800" dirty="0">
                <a:solidFill>
                  <a:srgbClr val="0070C0"/>
                </a:solidFill>
              </a:rPr>
              <a:t>передача пострадавшего бригаде скорой помощи или доставка его в лечебное учреждение.</a:t>
            </a:r>
          </a:p>
          <a:p>
            <a:pPr eaLnBrk="1" hangingPunct="1"/>
            <a:endParaRPr lang="en-US" altLang="zh-TW" dirty="0" smtClean="0"/>
          </a:p>
          <a:p>
            <a:pPr eaLnBrk="1" hangingPunct="1"/>
            <a:endParaRPr lang="en-US" altLang="zh-TW" dirty="0" smtClean="0"/>
          </a:p>
        </p:txBody>
      </p:sp>
    </p:spTree>
    <p:extLst>
      <p:ext uri="{BB962C8B-B14F-4D97-AF65-F5344CB8AC3E}">
        <p14:creationId xmlns:p14="http://schemas.microsoft.com/office/powerpoint/2010/main" val="499393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3ca62ef4e8a34f9c7508ef3c5a8d8a5">
  <a:themeElements>
    <a:clrScheme name="leader">
      <a:dk1>
        <a:sysClr val="windowText" lastClr="000000"/>
      </a:dk1>
      <a:lt1>
        <a:srgbClr val="000000"/>
      </a:lt1>
      <a:dk2>
        <a:srgbClr val="1F497D"/>
      </a:dk2>
      <a:lt2>
        <a:srgbClr val="9F0000"/>
      </a:lt2>
      <a:accent1>
        <a:srgbClr val="C4C4C4"/>
      </a:accent1>
      <a:accent2>
        <a:srgbClr val="CA0000"/>
      </a:accent2>
      <a:accent3>
        <a:srgbClr val="000000"/>
      </a:accent3>
      <a:accent4>
        <a:srgbClr val="8064A2"/>
      </a:accent4>
      <a:accent5>
        <a:srgbClr val="4BACC6"/>
      </a:accent5>
      <a:accent6>
        <a:srgbClr val="F79646"/>
      </a:accent6>
      <a:hlink>
        <a:srgbClr val="B5B5B5"/>
      </a:hlink>
      <a:folHlink>
        <a:srgbClr val="7F7F7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1240</Words>
  <Application>Microsoft Office PowerPoint</Application>
  <PresentationFormat>Экран (4:3)</PresentationFormat>
  <Paragraphs>169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3" baseType="lpstr">
      <vt:lpstr>宋体</vt:lpstr>
      <vt:lpstr>Arial</vt:lpstr>
      <vt:lpstr>Calibri</vt:lpstr>
      <vt:lpstr>新細明體</vt:lpstr>
      <vt:lpstr>Tahoma</vt:lpstr>
      <vt:lpstr>Times New Roman</vt:lpstr>
      <vt:lpstr>Wingdings</vt:lpstr>
      <vt:lpstr>13ca62ef4e8a34f9c7508ef3c5a8d8a5</vt:lpstr>
      <vt:lpstr> Первая помощь при чрезвычайных ситуациях на транспорте</vt:lpstr>
      <vt:lpstr>Презентация PowerPoint</vt:lpstr>
      <vt:lpstr>ПЕРВАЯ  ПОМОЩЬ</vt:lpstr>
      <vt:lpstr>КТО оказывает первую помощь?</vt:lpstr>
      <vt:lpstr>Основы оказания первой помощи</vt:lpstr>
      <vt:lpstr>Основы оказания первой помощи</vt:lpstr>
      <vt:lpstr>Основы оказания первой помощи</vt:lpstr>
      <vt:lpstr>Статистика</vt:lpstr>
      <vt:lpstr>Основы оказания первой помощи</vt:lpstr>
      <vt:lpstr> Первая помощь при чрезвычайных ситуациях на транспорте</vt:lpstr>
      <vt:lpstr> Первая помощь при чрезвычайных ситуациях на транспорте</vt:lpstr>
      <vt:lpstr> Первая помощь при чрезвычайных ситуациях на транспорте</vt:lpstr>
      <vt:lpstr>Извлечение пострадавшего </vt:lpstr>
      <vt:lpstr>Извлечение пострадавшего </vt:lpstr>
      <vt:lpstr> Первая помощь при чрезвычайных ситуациях на транспорте</vt:lpstr>
      <vt:lpstr> Первая помощь при чрезвычайных ситуациях на транспорте</vt:lpstr>
      <vt:lpstr> Первая помощь при чрезвычайных ситуациях на транспорте</vt:lpstr>
      <vt:lpstr> Первая помощь при чрезвычайных ситуациях на транспорте</vt:lpstr>
      <vt:lpstr>Правила вызова скорой помощи</vt:lpstr>
      <vt:lpstr> Первая помощь при чрезвычайных ситуациях на транспорте</vt:lpstr>
      <vt:lpstr> Первая помощь при чрезвычайных ситуациях на транспорте</vt:lpstr>
      <vt:lpstr> Первая помощь при чрезвычайных ситуациях на транспорте</vt:lpstr>
      <vt:lpstr> Первая помощь при чрезвычайных ситуациях на транспорте</vt:lpstr>
      <vt:lpstr>Перемещение пострадавшего </vt:lpstr>
      <vt:lpstr>Перемещение пострадавшего </vt:lpstr>
      <vt:lpstr>Перемещение пострадавшего </vt:lpstr>
      <vt:lpstr>Перемещение пострадавшего </vt:lpstr>
      <vt:lpstr>Перемещение пострадавшего </vt:lpstr>
      <vt:lpstr>Перемещение пострадавшего </vt:lpstr>
      <vt:lpstr>Перемещение пострадавшего </vt:lpstr>
      <vt:lpstr>Перемещение пострадавшего </vt:lpstr>
      <vt:lpstr>Перемещение пострадавшего </vt:lpstr>
      <vt:lpstr>Перемещение пострадавшего </vt:lpstr>
      <vt:lpstr>Перемещение пострадавшего </vt:lpstr>
      <vt:lpstr>Спасибо за  внимание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Первая помощь при чрезвычайных ситуациях на транспорте</dc:title>
  <dc:creator>admin</dc:creator>
  <cp:lastModifiedBy>UrDor</cp:lastModifiedBy>
  <cp:revision>9</cp:revision>
  <dcterms:modified xsi:type="dcterms:W3CDTF">2025-03-30T18:01:52Z</dcterms:modified>
</cp:coreProperties>
</file>