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6" r:id="rId8"/>
    <p:sldId id="267" r:id="rId9"/>
    <p:sldId id="263" r:id="rId10"/>
    <p:sldId id="268" r:id="rId11"/>
    <p:sldId id="270" r:id="rId12"/>
    <p:sldId id="269" r:id="rId13"/>
    <p:sldId id="271" r:id="rId14"/>
    <p:sldId id="274" r:id="rId15"/>
    <p:sldId id="275" r:id="rId16"/>
    <p:sldId id="276" r:id="rId17"/>
    <p:sldId id="277" r:id="rId18"/>
    <p:sldId id="278" r:id="rId19"/>
    <p:sldId id="279" r:id="rId20"/>
    <p:sldId id="273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90" r:id="rId30"/>
    <p:sldId id="291" r:id="rId31"/>
    <p:sldId id="272" r:id="rId32"/>
    <p:sldId id="29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7384"/>
    <a:srgbClr val="112E4C"/>
    <a:srgbClr val="F07877"/>
    <a:srgbClr val="006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2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7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0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4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0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63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6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39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6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3654" b="67189"/>
          <a:stretch/>
        </p:blipFill>
        <p:spPr>
          <a:xfrm>
            <a:off x="0" y="0"/>
            <a:ext cx="6347012" cy="12102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189"/>
          <a:stretch/>
        </p:blipFill>
        <p:spPr>
          <a:xfrm>
            <a:off x="6347012" y="0"/>
            <a:ext cx="2796988" cy="121023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B0120-34BC-4D2D-A004-D755CDB5BD4A}" type="datetimeFigureOut">
              <a:rPr lang="en-US" smtClean="0"/>
              <a:t>3/18/2025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7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133" y="1426481"/>
            <a:ext cx="9313332" cy="3069314"/>
          </a:xfrm>
        </p:spPr>
        <p:txBody>
          <a:bodyPr>
            <a:normAutofit/>
          </a:bodyPr>
          <a:lstStyle/>
          <a:p>
            <a:pPr algn="l"/>
            <a:r>
              <a:rPr lang="ru-RU" sz="5400" b="1" dirty="0">
                <a:solidFill>
                  <a:srgbClr val="112E4C"/>
                </a:solidFill>
                <a:latin typeface="+mn-lt"/>
              </a:rPr>
              <a:t>Безопасность пассажиров на различных </a:t>
            </a:r>
            <a:r>
              <a:rPr lang="ru-RU" sz="5400" b="1" dirty="0" smtClean="0">
                <a:solidFill>
                  <a:srgbClr val="112E4C"/>
                </a:solidFill>
                <a:latin typeface="+mn-lt"/>
              </a:rPr>
              <a:t>видах</a:t>
            </a:r>
            <a:br>
              <a:rPr lang="ru-RU" sz="5400" b="1" dirty="0" smtClean="0">
                <a:solidFill>
                  <a:srgbClr val="112E4C"/>
                </a:solidFill>
                <a:latin typeface="+mn-lt"/>
              </a:rPr>
            </a:br>
            <a:r>
              <a:rPr lang="ru-RU" sz="5400" b="1" dirty="0" smtClean="0">
                <a:solidFill>
                  <a:srgbClr val="112E4C"/>
                </a:solidFill>
                <a:latin typeface="+mn-lt"/>
              </a:rPr>
              <a:t>транспорта</a:t>
            </a:r>
            <a:endParaRPr lang="en-US" sz="5400" b="1" dirty="0">
              <a:solidFill>
                <a:srgbClr val="112E4C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4474" y="3443382"/>
            <a:ext cx="4843992" cy="341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225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 случае пожара выполняйте команды экипажа. После приземления самолёта постарайтесь быстрее покинуть его, защитите себя от жара и дыма одеждой, к выходу пробирайтесь при гнувшись, дышите, закрыв рот и нос материей (платком, рукавом), ручную кладь с собой не берите.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Пожар в самолёте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5475" y="3631390"/>
            <a:ext cx="5456393" cy="30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64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Сгруппируйтесь</a:t>
            </a:r>
            <a:r>
              <a:rPr lang="ru-RU" sz="2400" dirty="0"/>
              <a:t>, напрягите тело, стараясь удержаться на месте во время резкого торможения самолёта после его приземления.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Не вставайте с кресла до полной остановки самолёта и соответствующей команды экипажа.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После остановки самолёта покиньте его, используя аварийный выход. Отойдите от самолёта на безопасное расстояние (не менее 100 м).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Аварийная посадка самолёта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410" y="4489760"/>
            <a:ext cx="9144000" cy="2393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1669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При аварийной посадке самолёта на воду необходимо надеть спасательный жилет и надуть его непосредственно перед тем, как покинуть самолёт</a:t>
            </a:r>
            <a:r>
              <a:rPr lang="ru-RU" sz="2400" dirty="0" smtClean="0"/>
              <a:t>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Возьмите с собой или наденьте теплую </a:t>
            </a:r>
            <a:r>
              <a:rPr lang="ru-RU" sz="2400" dirty="0" smtClean="0"/>
              <a:t>одежду.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Займите место на спасательном плоту.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i="1" dirty="0"/>
              <a:t>После вынужденной посадки на воду спускаются спасательные плоты. Время приведения плота в рабочее состояние составляет примерно 1 мин. летом и 3 мин. зимой.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Приводнение самолёта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918"/>
          <a:stretch/>
        </p:blipFill>
        <p:spPr>
          <a:xfrm>
            <a:off x="1965323" y="4500033"/>
            <a:ext cx="5198533" cy="2357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8918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Железная дорога – удобный и востребованный вид транспорта, </a:t>
            </a:r>
            <a:r>
              <a:rPr lang="ru-RU" sz="2400" dirty="0" smtClean="0">
                <a:solidFill>
                  <a:srgbClr val="FF0000"/>
                </a:solidFill>
              </a:rPr>
              <a:t>которым пользуются </a:t>
            </a:r>
            <a:r>
              <a:rPr lang="ru-RU" sz="2400" dirty="0">
                <a:solidFill>
                  <a:srgbClr val="FF0000"/>
                </a:solidFill>
              </a:rPr>
              <a:t>миллионы людей каждый день.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Повышение скоростей на транспорте решило множество проблем, сократив время пребывания пассажиров в пути и доставки грузов, и в то же время породило массу опасностей для человека. </a:t>
            </a:r>
            <a:endParaRPr lang="ru-RU" sz="24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Находясь </a:t>
            </a:r>
            <a:r>
              <a:rPr lang="ru-RU" sz="2400" dirty="0"/>
              <a:t>на территории железнодорожного транспорта, необходимо знать и точно соблюдать правила безопасного поведения.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железнодорожном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8780" y="4633872"/>
            <a:ext cx="5015484" cy="222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06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738" y="4049711"/>
            <a:ext cx="4425703" cy="291205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не прыгайте с пассажирской платформы на железнодорожные пути;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прислоняйтесь к стоящим вагонам;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бегите по платформе рядом с вагоном прибывающего (уходящего) поезда;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заходите за ограничительную линию у края пассажирской платформы;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стойте ближе 2-х метров от края платформы во время прохождения поезда без остановки.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ожидании поезда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1965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подходите непосредственно к вагону только после полной остановки поезда;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посадку </a:t>
            </a:r>
            <a:r>
              <a:rPr lang="ru-RU" sz="2400" dirty="0"/>
              <a:t>в вагон и выход из него производите только со стороны перрона или посадочной платформы;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будьте </a:t>
            </a:r>
            <a:r>
              <a:rPr lang="ru-RU" sz="2400" dirty="0"/>
              <a:t>внимательны - не оступитесь и не попадите в промежуток между посадочной площадкой вагона и платформой.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посадке в вагон и выходе из него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033" y="3850093"/>
            <a:ext cx="4392479" cy="2928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55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не открывайте на ходу поезда наружные двери тамбуров;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стойте на подножках в переходных площадках вагонов;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высовывайтесь на ходу из окон вагонов;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выходите из вагона при остановке поезда на перегоне.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движении поезда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 preferRelativeResize="0"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028" t="16186" r="11910" b="21101"/>
          <a:stretch/>
        </p:blipFill>
        <p:spPr>
          <a:xfrm>
            <a:off x="5276088" y="3303692"/>
            <a:ext cx="2322576" cy="3200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42" t="28333" r="55444" b="9091"/>
          <a:stretch/>
        </p:blipFill>
        <p:spPr>
          <a:xfrm>
            <a:off x="1234440" y="3303692"/>
            <a:ext cx="2615184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153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в случае экстренной эвакуации из вагона старайтесь сохранять спокойствие;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берите </a:t>
            </a:r>
            <a:r>
              <a:rPr lang="ru-RU" sz="2400" dirty="0"/>
              <a:t>с собой только самое необходимое;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окажите </a:t>
            </a:r>
            <a:r>
              <a:rPr lang="ru-RU" sz="2400" dirty="0"/>
              <a:t>помощь при эвакуации пассажирам с детьми, престарелым и инвалидам;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при </a:t>
            </a:r>
            <a:r>
              <a:rPr lang="ru-RU" sz="2400" dirty="0"/>
              <a:t>выходе через боковые двери и аварийные выходы будьте внимательны, чтобы не попасть под встречный поезд.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экстренной эвакуации из вагона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24"/>
          <a:stretch/>
        </p:blipFill>
        <p:spPr>
          <a:xfrm>
            <a:off x="2152433" y="4080442"/>
            <a:ext cx="4861015" cy="2777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5373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Сообщите о пожаре проводнику вагона.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Разбудите спящих пассажиров.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Уходите в передние вагоны; если невозможно – в задние, плотно закрывая </a:t>
            </a:r>
            <a:r>
              <a:rPr lang="ru-RU" sz="2400" dirty="0" smtClean="0"/>
              <a:t>двери.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ЕСЛИ </a:t>
            </a:r>
            <a:r>
              <a:rPr lang="ru-RU" sz="2400" dirty="0">
                <a:solidFill>
                  <a:srgbClr val="FF0000"/>
                </a:solidFill>
              </a:rPr>
              <a:t>ПОТУШИТЬ ОГОНЬ НЕВОЗМОЖНО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Остановите </a:t>
            </a:r>
            <a:r>
              <a:rPr lang="ru-RU" sz="2400" dirty="0"/>
              <a:t>поезд стоп-краном.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Откройте двери, выбейте окна.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Помогите </a:t>
            </a:r>
            <a:r>
              <a:rPr lang="ru-RU" sz="2400" dirty="0" smtClean="0"/>
              <a:t>эвакуироваться                                                      </a:t>
            </a:r>
            <a:r>
              <a:rPr lang="ru-RU" sz="2400" dirty="0"/>
              <a:t>детям и пострадавшим.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Выйдите из вагона, </a:t>
            </a:r>
            <a:r>
              <a:rPr lang="ru-RU" sz="2400" dirty="0" smtClean="0"/>
              <a:t>                                                            отойдите </a:t>
            </a:r>
            <a:r>
              <a:rPr lang="ru-RU" sz="2400" dirty="0"/>
              <a:t>от него.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пожаре в поезде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4" t="16935" r="20986" b="12246"/>
          <a:stretch/>
        </p:blipFill>
        <p:spPr>
          <a:xfrm>
            <a:off x="4375148" y="4124955"/>
            <a:ext cx="4286251" cy="2733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8941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rgbClr val="FF0000"/>
                </a:solidFill>
              </a:rPr>
              <a:t>Любое постороннее вмешательство в деятельность железнодорожного транспорта незаконно, </a:t>
            </a:r>
            <a:r>
              <a:rPr lang="ru-RU" sz="3200" dirty="0" smtClean="0">
                <a:solidFill>
                  <a:srgbClr val="FF0000"/>
                </a:solidFill>
              </a:rPr>
              <a:t>преследуется </a:t>
            </a:r>
            <a:r>
              <a:rPr lang="ru-RU" sz="3200" dirty="0">
                <a:solidFill>
                  <a:srgbClr val="FF0000"/>
                </a:solidFill>
              </a:rPr>
              <a:t>по закону и влечет за собой уголовную и административную ответственность.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Запомните!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45" t="18285" r="17832" b="11857"/>
          <a:stretch/>
        </p:blipFill>
        <p:spPr>
          <a:xfrm>
            <a:off x="1755648" y="4036823"/>
            <a:ext cx="5020056" cy="2821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2870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82" y="13260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Жизнь современного общества невозможна без транспорта, современные транспортные средства обеспечивают скорость, комфортабельность, безопасность передвижения. Наряду с этим они являются причиной возникновения чрезвычайных ситуаций, в результате которых травмируются и гибнут люди, повреждаются или уничтожаются транспортные средства и перевозимые грузы, наносится ущерб окружающей природной </a:t>
            </a:r>
            <a:r>
              <a:rPr lang="ru-RU" sz="2400" dirty="0" smtClean="0"/>
              <a:t>среде.</a:t>
            </a:r>
            <a:endParaRPr lang="ru-RU" sz="2400" dirty="0"/>
          </a:p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К основным видам транспорта относятся: автомобильный, </a:t>
            </a:r>
            <a:r>
              <a:rPr lang="ru-RU" sz="2400" dirty="0" smtClean="0"/>
              <a:t>железнодорожный</a:t>
            </a:r>
            <a:r>
              <a:rPr lang="ru-RU" sz="2400" dirty="0"/>
              <a:t>, авиационный, </a:t>
            </a:r>
            <a:r>
              <a:rPr lang="ru-RU" sz="2400" dirty="0" smtClean="0"/>
              <a:t>водный.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904559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Водный транспорт активно используется для перевозки пассажиров как в междугородном сообщении, так и в туристических и экскурсионных целях. Каждые сутки в нашей стране речные и морские суда перевозят более миллиона человек. Одно из важнейших условий </a:t>
            </a:r>
            <a:r>
              <a:rPr lang="ru-RU" sz="2400" dirty="0" smtClean="0"/>
              <a:t>безопасности пассажиров </a:t>
            </a:r>
            <a:r>
              <a:rPr lang="ru-RU" sz="2400" dirty="0"/>
              <a:t>— строгое соблюдение всех правил и распоряжений экипажа судна. </a:t>
            </a:r>
            <a:endParaRPr lang="ru-RU" sz="2400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449" y="3904488"/>
            <a:ext cx="7486282" cy="327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746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 настоящее время все пассажирские суда на случай аварии имеют спасательные средства: надувные плоты, шлюпки, спасательные жилеты и костюмы. Всем пассажирам и членам экипажа обеспечены места на спасательных средствах (в шлюпках и на плотах).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8" name="Picture 2" descr="https://clipart-best.com/img/lifebuoy/lifebuoy-clip-art-28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40203"/>
            <a:ext cx="221888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3098680"/>
            <a:ext cx="5164832" cy="36365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429" y="3740203"/>
            <a:ext cx="2046026" cy="163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1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Кроме того, существуют международные сигналы бедствия на море, которые подаются терпящими бедствие кораблями, чтобы привлечь к себе внимание и помощь. Получив такой сигнал, капитан любого судна, оказавшегося поблизости, обязан принять все меры, чтобы помочь тем, кто оказался в опасности.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3356992"/>
            <a:ext cx="5274332" cy="342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974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Однако, несмотря на все меры безопасности, и в наши дни ежегодно гибнет до нескольких десятков судов. Основными причинами гибели судов являются столкновения судов в море, возникновение пожара на судне, шторм.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224" y="3328416"/>
            <a:ext cx="3718560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565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Зачастую беды можно избежать, если соблюдать определённые </a:t>
            </a:r>
            <a:r>
              <a:rPr lang="ru-RU" sz="2400" b="1" dirty="0">
                <a:solidFill>
                  <a:srgbClr val="FF0000"/>
                </a:solidFill>
              </a:rPr>
              <a:t>правила безопасности</a:t>
            </a:r>
            <a:r>
              <a:rPr lang="ru-RU" sz="2400" dirty="0"/>
              <a:t>. Специалисты рекомендуют каждому человеку, поднявшемуся на палубу корабля, знать и соблюдать ряд общепринятых правил.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974" l="0" r="99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 b="15634"/>
          <a:stretch/>
        </p:blipFill>
        <p:spPr>
          <a:xfrm>
            <a:off x="881304" y="2119474"/>
            <a:ext cx="7200800" cy="473852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12389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Каждый пассажир должен уметь пользоваться спасательным жилетом. Для этого необходимо изучить инструкцию по его использованию.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Необходимо также знать, что делать при пожарной тревоге. Особенно важно запомнить путь, по которому придётся выбираться на шлюпочную палубу.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46388"/>
          <a:stretch/>
        </p:blipFill>
        <p:spPr>
          <a:xfrm>
            <a:off x="55817" y="4509120"/>
            <a:ext cx="9032365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9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Нежелательно прогуливаться по открытой палубе, если она влажная или когда море штормит. Важно также знать расположение судового медпункта.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260" t="6795" b="1466"/>
          <a:stretch/>
        </p:blipFill>
        <p:spPr>
          <a:xfrm>
            <a:off x="1743094" y="2871224"/>
            <a:ext cx="5642992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0398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Следует помнить и о возможном появлении ещё одной неприятности — морской болезни. Морская болезнь возникает при укачивании и сопровождается головной болью, холодным потом, тошнотой и рвотой</a:t>
            </a:r>
            <a:r>
              <a:rPr lang="ru-RU" sz="2400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Чтобы преодолеть состояние морской болезни, специалисты советуют: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чем-нибудь заниматься, чтобы отвлечься;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оставаться на свежем воздухе, </a:t>
            </a:r>
            <a:r>
              <a:rPr lang="ru-RU" sz="2400" dirty="0" smtClean="0"/>
              <a:t>                                                   не </a:t>
            </a:r>
            <a:r>
              <a:rPr lang="ru-RU" sz="2400" dirty="0"/>
              <a:t>находиться на солнце;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пить очень мало и </a:t>
            </a:r>
            <a:r>
              <a:rPr lang="ru-RU" sz="2400" dirty="0" smtClean="0"/>
              <a:t>принимать                                                      </a:t>
            </a:r>
            <a:r>
              <a:rPr lang="ru-RU" sz="2400" dirty="0"/>
              <a:t>небольшое количество пищи </a:t>
            </a:r>
            <a:r>
              <a:rPr lang="ru-RU" sz="2400" dirty="0" smtClean="0"/>
              <a:t>каждый </a:t>
            </a:r>
            <a:r>
              <a:rPr lang="ru-RU" sz="2400" dirty="0"/>
              <a:t>час, </a:t>
            </a:r>
            <a:r>
              <a:rPr lang="ru-RU" sz="2400" dirty="0" smtClean="0"/>
              <a:t>                                            несмотря на </a:t>
            </a:r>
            <a:r>
              <a:rPr lang="ru-RU" sz="2400" dirty="0"/>
              <a:t>отсутствие аппетита.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2287" y="3648456"/>
            <a:ext cx="3473970" cy="307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141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Не паникуйте, чётко и быстро выполняйте указания капитана и экипажа судна.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Наденьте спасательный жилет, одежду и обувь не снимайте. Возьмите с собой документы, предварительно завернув их в полиэтиленовый пакет.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Быстро, без спешки </a:t>
            </a:r>
            <a:r>
              <a:rPr lang="ru-RU" sz="2400" dirty="0" smtClean="0"/>
              <a:t>поднимитесь на </a:t>
            </a:r>
            <a:r>
              <a:rPr lang="ru-RU" sz="2400" dirty="0"/>
              <a:t>верхнюю палубу и по </a:t>
            </a:r>
            <a:r>
              <a:rPr lang="ru-RU" sz="2400" dirty="0" smtClean="0"/>
              <a:t>команде экипажа в свою очередь садитесь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 </a:t>
            </a:r>
            <a:r>
              <a:rPr lang="ru-RU" sz="2400" dirty="0"/>
              <a:t>в спасательное средство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 (в шлюпку, на плот).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при кораблекрушении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1858" y="4127368"/>
            <a:ext cx="4108591" cy="273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158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Если сесть в шлюпку (на плот) невозможно, прыгайте в воду с полусогнутыми ногами вниз (спасательный жилет на вас надет), закрыв одной рукой нос и рот, а другой обхватив себя за пояс, чтобы не сорвало спасательный жилет. Оказавшись в воде, отплывите от борта корабля. Постарайтесь подплыть к другим людям, при необходимости примите участие в совместных действиях по спасению и оказанию помощи тем, кто в ней нуждается.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при кораблекрушении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60" b="99480" l="6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2402" y="3776771"/>
            <a:ext cx="338437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24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794" y="3794038"/>
            <a:ext cx="4118339" cy="30978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317624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 smtClean="0"/>
              <a:t>Для того чтобы сократить число чрезвычайных ситуаций на транспорте и минимизировать последствия, необходимо знать и строго соблюдать требования по эксплуатации транспортных средств, правила дорожного движения, правила поведения пешеходов и пассажиров, уметь действовать в случае возникновения ЧС на транспорте.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389282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3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36584" y="3689020"/>
            <a:ext cx="5890096" cy="316898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Увидев шлюпку, в которой есть свободные места, подплывите к ней — вам помогут на неё подняться. Если в шлюпке нет мест, попросите бросить вам трос </a:t>
            </a:r>
            <a:r>
              <a:rPr lang="ru-RU" sz="2400" dirty="0" smtClean="0"/>
              <a:t>(канат</a:t>
            </a:r>
            <a:r>
              <a:rPr lang="ru-RU" sz="2400" dirty="0"/>
              <a:t>), обвяжитесь им под мышками и плывите за шлюпкой.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Находясь в шлюпке (на плоту) при сильном солнечном облучении, защищайте голову и открытые участки тела.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Рационально используйте аварийный запас воды и провизии</a:t>
            </a:r>
            <a:r>
              <a:rPr lang="ru-RU" sz="2400" dirty="0" smtClean="0"/>
              <a:t>.                                                                                             </a:t>
            </a:r>
            <a:r>
              <a:rPr lang="ru-RU" sz="2400" dirty="0"/>
              <a:t>Не теряйте надежды на спасение.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при кораблекрушении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16886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/>
              <a:t>Самым опасным в аварийной обстановке является </a:t>
            </a:r>
            <a:r>
              <a:rPr lang="ru-RU" sz="4000" b="1" dirty="0">
                <a:solidFill>
                  <a:srgbClr val="FF0000"/>
                </a:solidFill>
              </a:rPr>
              <a:t>ПАНИКА!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Знание </a:t>
            </a:r>
            <a:r>
              <a:rPr lang="ru-RU" sz="4000" dirty="0">
                <a:solidFill>
                  <a:srgbClr val="FF0000"/>
                </a:solidFill>
              </a:rPr>
              <a:t>того, как вести себя, порождает уверенность в своих силах и поможет выбрать верное решение!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Запомните!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94132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947672" y="1789853"/>
            <a:ext cx="9313332" cy="3069314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112E4C"/>
                </a:solidFill>
                <a:latin typeface="+mn-lt"/>
              </a:rPr>
              <a:t>Спасибо</a:t>
            </a:r>
            <a:br>
              <a:rPr lang="ru-RU" sz="6600" b="1" dirty="0" smtClean="0">
                <a:solidFill>
                  <a:srgbClr val="112E4C"/>
                </a:solidFill>
                <a:latin typeface="+mn-lt"/>
              </a:rPr>
            </a:br>
            <a:r>
              <a:rPr lang="ru-RU" sz="6600" b="1" dirty="0" smtClean="0">
                <a:solidFill>
                  <a:srgbClr val="112E4C"/>
                </a:solidFill>
                <a:latin typeface="+mn-lt"/>
              </a:rPr>
              <a:t>за</a:t>
            </a:r>
            <a:br>
              <a:rPr lang="ru-RU" sz="6600" b="1" dirty="0" smtClean="0">
                <a:solidFill>
                  <a:srgbClr val="112E4C"/>
                </a:solidFill>
                <a:latin typeface="+mn-lt"/>
              </a:rPr>
            </a:br>
            <a:r>
              <a:rPr lang="ru-RU" sz="6600" b="1" dirty="0" smtClean="0">
                <a:solidFill>
                  <a:srgbClr val="112E4C"/>
                </a:solidFill>
                <a:latin typeface="+mn-lt"/>
              </a:rPr>
              <a:t>внимание!</a:t>
            </a:r>
            <a:endParaRPr lang="en-US" sz="6600" b="1" dirty="0">
              <a:solidFill>
                <a:srgbClr val="112E4C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4474" y="3443382"/>
            <a:ext cx="4843992" cy="341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19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515" y="1410757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Это наиболее современный и удобный вид транспорта. Самолёты обладают большой скоростью полёта и могут доставить пассажиров в заданную точку за считанные часы. Удобство полёта и быстрота прибытия к месту назначения делают авиационный транспорт всё более привлекательным.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воздушном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37925">
            <a:off x="1430470" y="3549945"/>
            <a:ext cx="6427199" cy="324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02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316" y="1436158"/>
            <a:ext cx="4933951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При проверке документов к полету не допускаются пассажиры:</a:t>
            </a:r>
          </a:p>
          <a:p>
            <a:pPr>
              <a:lnSpc>
                <a:spcPct val="110000"/>
              </a:lnSpc>
            </a:pPr>
            <a:r>
              <a:rPr lang="ru-RU" sz="2400" dirty="0"/>
              <a:t>Находящиеся в нетрезвом состоянии.</a:t>
            </a:r>
          </a:p>
          <a:p>
            <a:pPr>
              <a:lnSpc>
                <a:spcPct val="110000"/>
              </a:lnSpc>
            </a:pPr>
            <a:r>
              <a:rPr lang="ru-RU" sz="2400" dirty="0"/>
              <a:t>Нарушающие общественный порядок.</a:t>
            </a:r>
          </a:p>
          <a:p>
            <a:pPr>
              <a:lnSpc>
                <a:spcPct val="110000"/>
              </a:lnSpc>
            </a:pPr>
            <a:r>
              <a:rPr lang="ru-RU" sz="2400" dirty="0"/>
              <a:t>Находящиеся в болезненном состоянии.</a:t>
            </a:r>
          </a:p>
          <a:p>
            <a:pPr>
              <a:lnSpc>
                <a:spcPct val="110000"/>
              </a:lnSpc>
            </a:pPr>
            <a:r>
              <a:rPr lang="ru-RU" sz="2400" dirty="0"/>
              <a:t>Создающие своими действиями прямую угрозу безопасности полета  пассажиров и экипажа.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Предполетный досмотр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026"/>
          <a:stretch/>
        </p:blipFill>
        <p:spPr>
          <a:xfrm>
            <a:off x="5393267" y="1485544"/>
            <a:ext cx="3478165" cy="5042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5668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Ручная кладь должна быть размещена под сиденьем впередистоящего кресла. Не размещайте ручную кладь у аварийных выходов и в проходах.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Полка над вами предназначена для верхней одежды и личных вещей.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Подготовка к взлёту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933056"/>
            <a:ext cx="3963536" cy="264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3933056"/>
            <a:ext cx="3962545" cy="264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2196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Заняв своё место в салоне, убедитесь, что откидной столик перед вами закрыт, а спинка кресла приведена в вертикальное положение. Откройте шторки на иллюминаторах. Пристегните и туго затяните ремни.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Внимательно прослушайте информацию стюардессы о правилах поведения, средствах безопасности на борту самолёта и об аварийно-спасательном оборудовании: аварийных выходах, их расположении, обозначении.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Подготовка к взлёту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690" b="3598"/>
          <a:stretch/>
        </p:blipFill>
        <p:spPr>
          <a:xfrm>
            <a:off x="2211149" y="4452767"/>
            <a:ext cx="4706881" cy="2466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2350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Стюардесса покажет, как пользоваться </a:t>
            </a:r>
            <a:r>
              <a:rPr lang="ru-RU" sz="2400" dirty="0" smtClean="0"/>
              <a:t>кислородной маской и спасательным </a:t>
            </a:r>
            <a:r>
              <a:rPr lang="ru-RU" sz="2400" dirty="0"/>
              <a:t>жилетом в случае разгерметизации самолёта в </a:t>
            </a:r>
            <a:r>
              <a:rPr lang="ru-RU" sz="2400" dirty="0" smtClean="0"/>
              <a:t>воздухе или аварийной </a:t>
            </a:r>
            <a:r>
              <a:rPr lang="ru-RU" sz="2400" dirty="0"/>
              <a:t>посадки самолёта на воду. Запомните также, где находится спасательный жилет (в панели над вашим креслом или под сиденьем вашего кресла в зависимости от типа самолёта).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Подготовка к взлёту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026" y="3857624"/>
            <a:ext cx="4353564" cy="2737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3780" y="3857624"/>
            <a:ext cx="4254375" cy="268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24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 случае разгерметизации салона самолёта в воздухе немедленно наденьте кислородную маску, пристегните ремни и приготовьтесь к экстренному снижению.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При аварии на взлёте примите безопасную фиксированную позу: согнитесь и плотно сцепите руки под коленками; голову наклоните к коленям как можно ниже; ноги уприте в пол, вытянув их. В момент удара сгруппируйтесь и напрягите тело.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Не покидайте своего места до полной остановки самолёта!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Разгерметизации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салона самолёта 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545"/>
          <a:stretch/>
        </p:blipFill>
        <p:spPr>
          <a:xfrm>
            <a:off x="1897590" y="4817533"/>
            <a:ext cx="5334000" cy="2040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6552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</TotalTime>
  <Words>1582</Words>
  <Application>Microsoft Office PowerPoint</Application>
  <PresentationFormat>Экран (4:3)</PresentationFormat>
  <Paragraphs>107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Безопасность пассажиров на различных видах транспорта</vt:lpstr>
      <vt:lpstr>Презентация PowerPoint</vt:lpstr>
      <vt:lpstr>Презентация PowerPoint</vt:lpstr>
      <vt:lpstr>Правила безопасного поведения на воздушном транспорте</vt:lpstr>
      <vt:lpstr>Предполетный досмотр</vt:lpstr>
      <vt:lpstr>Подготовка к взлёту</vt:lpstr>
      <vt:lpstr>Подготовка к взлёту</vt:lpstr>
      <vt:lpstr>Подготовка к взлёту</vt:lpstr>
      <vt:lpstr>Разгерметизации салона самолёта </vt:lpstr>
      <vt:lpstr>Пожар в самолёте</vt:lpstr>
      <vt:lpstr>Аварийная посадка самолёта</vt:lpstr>
      <vt:lpstr>Приводнение самолёта</vt:lpstr>
      <vt:lpstr>Правила безопасного поведения на железнодорожном транспорте</vt:lpstr>
      <vt:lpstr>Требования безопасности при ожидании поезда</vt:lpstr>
      <vt:lpstr>Требования безопасности при посадке в вагон и выходе из него</vt:lpstr>
      <vt:lpstr>Требования безопасности при движении поезда</vt:lpstr>
      <vt:lpstr>Требования безопасности при экстренной эвакуации из вагона</vt:lpstr>
      <vt:lpstr>Требования безопасности при пожаре в поезде</vt:lpstr>
      <vt:lpstr>Запомните!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при кораблекрушении</vt:lpstr>
      <vt:lpstr>Правила безопасного поведения при кораблекрушении</vt:lpstr>
      <vt:lpstr>Правила безопасного поведения при кораблекрушении</vt:lpstr>
      <vt:lpstr>Запомните!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admin</cp:lastModifiedBy>
  <cp:revision>36</cp:revision>
  <dcterms:created xsi:type="dcterms:W3CDTF">2019-10-28T08:40:00Z</dcterms:created>
  <dcterms:modified xsi:type="dcterms:W3CDTF">2025-03-18T08:19:58Z</dcterms:modified>
</cp:coreProperties>
</file>