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9" r:id="rId3"/>
    <p:sldId id="258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3" r:id="rId26"/>
    <p:sldId id="282" r:id="rId27"/>
    <p:sldId id="281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4" r:id="rId37"/>
    <p:sldId id="296" r:id="rId3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1BA"/>
    <a:srgbClr val="374E60"/>
    <a:srgbClr val="748A98"/>
    <a:srgbClr val="4F9B4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151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9D8BC-3F7A-4360-BB6D-F1FCB3470FB4}" type="datetimeFigureOut">
              <a:rPr lang="en-US" smtClean="0"/>
              <a:t>9/20/2023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8BC49-1B67-4826-A1F3-48AF839B00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10845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9D8BC-3F7A-4360-BB6D-F1FCB3470FB4}" type="datetimeFigureOut">
              <a:rPr lang="en-US" smtClean="0"/>
              <a:t>9/20/2023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8BC49-1B67-4826-A1F3-48AF839B00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06725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9D8BC-3F7A-4360-BB6D-F1FCB3470FB4}" type="datetimeFigureOut">
              <a:rPr lang="en-US" smtClean="0"/>
              <a:t>9/20/2023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8BC49-1B67-4826-A1F3-48AF839B00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0768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9D8BC-3F7A-4360-BB6D-F1FCB3470FB4}" type="datetimeFigureOut">
              <a:rPr lang="en-US" smtClean="0"/>
              <a:t>9/20/2023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8BC49-1B67-4826-A1F3-48AF839B00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74240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9D8BC-3F7A-4360-BB6D-F1FCB3470FB4}" type="datetimeFigureOut">
              <a:rPr lang="en-US" smtClean="0"/>
              <a:t>9/20/2023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8BC49-1B67-4826-A1F3-48AF839B00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85964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9D8BC-3F7A-4360-BB6D-F1FCB3470FB4}" type="datetimeFigureOut">
              <a:rPr lang="en-US" smtClean="0"/>
              <a:t>9/20/2023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8BC49-1B67-4826-A1F3-48AF839B00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9067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9D8BC-3F7A-4360-BB6D-F1FCB3470FB4}" type="datetimeFigureOut">
              <a:rPr lang="en-US" smtClean="0"/>
              <a:t>9/20/2023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8BC49-1B67-4826-A1F3-48AF839B00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44219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9D8BC-3F7A-4360-BB6D-F1FCB3470FB4}" type="datetimeFigureOut">
              <a:rPr lang="en-US" smtClean="0"/>
              <a:t>9/20/2023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8BC49-1B67-4826-A1F3-48AF839B00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97172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9D8BC-3F7A-4360-BB6D-F1FCB3470FB4}" type="datetimeFigureOut">
              <a:rPr lang="en-US" smtClean="0"/>
              <a:t>9/20/2023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8BC49-1B67-4826-A1F3-48AF839B00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70361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9D8BC-3F7A-4360-BB6D-F1FCB3470FB4}" type="datetimeFigureOut">
              <a:rPr lang="en-US" smtClean="0"/>
              <a:t>9/20/2023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8BC49-1B67-4826-A1F3-48AF839B00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25755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9D8BC-3F7A-4360-BB6D-F1FCB3470FB4}" type="datetimeFigureOut">
              <a:rPr lang="en-US" smtClean="0"/>
              <a:t>9/20/2023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8BC49-1B67-4826-A1F3-48AF839B00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75092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A9D8BC-3F7A-4360-BB6D-F1FCB3470FB4}" type="datetimeFigureOut">
              <a:rPr lang="en-US" smtClean="0"/>
              <a:t>9/20/2023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08BC49-1B67-4826-A1F3-48AF839B00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4937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015068" y="745066"/>
            <a:ext cx="6664059" cy="1559603"/>
          </a:xfrm>
        </p:spPr>
        <p:txBody>
          <a:bodyPr>
            <a:normAutofit fontScale="90000"/>
          </a:bodyPr>
          <a:lstStyle/>
          <a:p>
            <a:pPr algn="l"/>
            <a:r>
              <a:rPr lang="ru-RU" sz="4000" b="1" dirty="0">
                <a:latin typeface="+mn-lt"/>
              </a:rPr>
              <a:t>Безопасные действия при дорожно-транспортных происшествиях</a:t>
            </a:r>
            <a:endParaRPr lang="en-US" sz="4000" b="1" dirty="0">
              <a:latin typeface="+mn-lt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4467" y="2479631"/>
            <a:ext cx="7120467" cy="3764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7736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1134" y="3600112"/>
            <a:ext cx="5452533" cy="325788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04333" y="415927"/>
            <a:ext cx="7711017" cy="777874"/>
          </a:xfrm>
        </p:spPr>
        <p:txBody>
          <a:bodyPr>
            <a:normAutofit/>
          </a:bodyPr>
          <a:lstStyle/>
          <a:p>
            <a:r>
              <a:rPr lang="ru-RU" sz="3200" b="1" dirty="0">
                <a:latin typeface="+mn-lt"/>
              </a:rPr>
              <a:t>Наезд на велосипедиста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0" y="1613958"/>
            <a:ext cx="7886700" cy="4351338"/>
          </a:xfrm>
        </p:spPr>
        <p:txBody>
          <a:bodyPr/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dirty="0"/>
              <a:t>Происшествие, при котором транспортное средство наехало на велосипедиста или он сам натолкнулся на движущееся транспортное средство. На долю велосипедистов приходится около </a:t>
            </a:r>
            <a:r>
              <a:rPr lang="ru-RU" dirty="0" smtClean="0"/>
              <a:t>2,5-4,5 </a:t>
            </a:r>
            <a:r>
              <a:rPr lang="ru-RU" dirty="0"/>
              <a:t>% пострадавших в ДТП.</a:t>
            </a:r>
          </a:p>
        </p:txBody>
      </p:sp>
    </p:spTree>
    <p:extLst>
      <p:ext uri="{BB962C8B-B14F-4D97-AF65-F5344CB8AC3E}">
        <p14:creationId xmlns:p14="http://schemas.microsoft.com/office/powerpoint/2010/main" val="216306325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04333" y="415927"/>
            <a:ext cx="7711017" cy="777874"/>
          </a:xfrm>
        </p:spPr>
        <p:txBody>
          <a:bodyPr>
            <a:normAutofit/>
          </a:bodyPr>
          <a:lstStyle/>
          <a:p>
            <a:r>
              <a:rPr lang="ru-RU" sz="3200" b="1" dirty="0">
                <a:latin typeface="+mn-lt"/>
              </a:rPr>
              <a:t>Наезд на гужевой транспорт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0" y="1613958"/>
            <a:ext cx="7886700" cy="4351338"/>
          </a:xfrm>
        </p:spPr>
        <p:txBody>
          <a:bodyPr/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dirty="0"/>
              <a:t>Происшествие, при котором транспортное средство наехало на упряжное животное, а также на повозку, транспортируемую этим животным; либо упряжное животное или повозка, транспортируемая этим животным, ударились о движущееся транспортное средство.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8685" t="6544" r="5955" b="17571"/>
          <a:stretch/>
        </p:blipFill>
        <p:spPr>
          <a:xfrm>
            <a:off x="2157941" y="3789627"/>
            <a:ext cx="5003800" cy="3352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846364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04333" y="415927"/>
            <a:ext cx="7711017" cy="777874"/>
          </a:xfrm>
        </p:spPr>
        <p:txBody>
          <a:bodyPr>
            <a:normAutofit/>
          </a:bodyPr>
          <a:lstStyle/>
          <a:p>
            <a:r>
              <a:rPr lang="ru-RU" sz="3200" b="1" dirty="0">
                <a:latin typeface="+mn-lt"/>
              </a:rPr>
              <a:t>Наезд на животное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0" y="1613958"/>
            <a:ext cx="7886700" cy="4351338"/>
          </a:xfrm>
        </p:spPr>
        <p:txBody>
          <a:bodyPr/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dirty="0"/>
              <a:t>Происшествие, при котором транспортное средство наехало на дикое или домашнее животное (включая вьючных и верховых) либо сами эти животные ударились о движущееся транспортное средство, в результате чего пострадали люди или причинен материальный ущерб.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2900" y="3382433"/>
            <a:ext cx="5918200" cy="443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550731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04333" y="415927"/>
            <a:ext cx="7711017" cy="777874"/>
          </a:xfrm>
        </p:spPr>
        <p:txBody>
          <a:bodyPr>
            <a:normAutofit/>
          </a:bodyPr>
          <a:lstStyle/>
          <a:p>
            <a:r>
              <a:rPr lang="ru-RU" sz="3200" b="1" dirty="0">
                <a:latin typeface="+mn-lt"/>
              </a:rPr>
              <a:t>Прочие происшествия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0" y="1613958"/>
            <a:ext cx="7886700" cy="4351338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dirty="0" smtClean="0"/>
              <a:t>Существует </a:t>
            </a:r>
            <a:r>
              <a:rPr lang="ru-RU" dirty="0"/>
              <a:t>множество видов дорожных аварий, которые происходят сравнительно редко — сход трамвая с рельсов, падение грузов или отброс колесом автомобиля посторонних предметов на человека, наезд на внезапно появившееся препятствие, выпадение пассажиров из движущегося автомобиля или падение с мотоцикла из-за резкой смены скорости или траектории </a:t>
            </a:r>
            <a:r>
              <a:rPr lang="ru-RU" dirty="0" smtClean="0"/>
              <a:t>движения.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9483543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04333" y="415927"/>
            <a:ext cx="7711017" cy="777874"/>
          </a:xfrm>
        </p:spPr>
        <p:txBody>
          <a:bodyPr>
            <a:normAutofit/>
          </a:bodyPr>
          <a:lstStyle/>
          <a:p>
            <a:r>
              <a:rPr lang="ru-RU" sz="3200" b="1" dirty="0">
                <a:latin typeface="+mn-lt"/>
              </a:rPr>
              <a:t>Основные причины ДТП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0" y="1613958"/>
            <a:ext cx="7886700" cy="5142442"/>
          </a:xfrm>
        </p:spPr>
        <p:txBody>
          <a:bodyPr>
            <a:normAutofit lnSpcReduction="10000"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dirty="0"/>
              <a:t>В подавляющем большинстве случаев аварии происходят из-за намеренного или случайного нарушения правил дорожного движения. Как со стороны водителей, так и со стороны пешеходов. Это основная причина аварий. Речь идет о самых разнообразных нарушениях – несоблюдение скоростного режима, игнорирование правил проезда или перехода перекрестков, выезд на встречную полосу или проезд на запрещающий сигнал светофора, несоблюдение дистанции, нарушение правил пересечения железнодорожного переезда, не пристегнутый ремень безопасности.</a:t>
            </a:r>
          </a:p>
        </p:txBody>
      </p:sp>
    </p:spTree>
    <p:extLst>
      <p:ext uri="{BB962C8B-B14F-4D97-AF65-F5344CB8AC3E}">
        <p14:creationId xmlns:p14="http://schemas.microsoft.com/office/powerpoint/2010/main" val="169751518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03282" y="4425243"/>
            <a:ext cx="3496735" cy="2331157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04333" y="415927"/>
            <a:ext cx="7711017" cy="777874"/>
          </a:xfrm>
        </p:spPr>
        <p:txBody>
          <a:bodyPr>
            <a:normAutofit/>
          </a:bodyPr>
          <a:lstStyle/>
          <a:p>
            <a:r>
              <a:rPr lang="ru-RU" sz="3200" b="1" dirty="0">
                <a:latin typeface="+mn-lt"/>
              </a:rPr>
              <a:t>П</a:t>
            </a:r>
            <a:r>
              <a:rPr lang="ru-RU" sz="3200" b="1" dirty="0" smtClean="0">
                <a:latin typeface="+mn-lt"/>
              </a:rPr>
              <a:t>ричины </a:t>
            </a:r>
            <a:r>
              <a:rPr lang="ru-RU" sz="3200" b="1" dirty="0">
                <a:latin typeface="+mn-lt"/>
              </a:rPr>
              <a:t>ДТП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0" y="1613958"/>
            <a:ext cx="7886700" cy="5142442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dirty="0">
                <a:solidFill>
                  <a:srgbClr val="C00000"/>
                </a:solidFill>
              </a:rPr>
              <a:t>Употребление алкоголя за рулем</a:t>
            </a:r>
            <a:r>
              <a:rPr lang="ru-RU" dirty="0"/>
              <a:t>. По мировой статистике порядка 35% всех аварий происходит с участием нетрезвых водителей транспортных средств. И речь идет только об официально зарегистрированных </a:t>
            </a:r>
            <a:r>
              <a:rPr lang="ru-RU" dirty="0" smtClean="0"/>
              <a:t>случаях. </a:t>
            </a:r>
            <a:r>
              <a:rPr lang="ru-RU" dirty="0"/>
              <a:t>Алкоголь значительно снижает скорость реакции и маневров, а также </a:t>
            </a:r>
            <a:r>
              <a:rPr lang="ru-RU" dirty="0" smtClean="0"/>
              <a:t>приводит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dirty="0" smtClean="0"/>
              <a:t>к </a:t>
            </a:r>
            <a:r>
              <a:rPr lang="ru-RU" dirty="0"/>
              <a:t>сонливости (особенно в </a:t>
            </a:r>
            <a:endParaRPr lang="ru-RU" dirty="0" smtClean="0"/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dirty="0"/>
              <a:t>с</a:t>
            </a:r>
            <a:r>
              <a:rPr lang="ru-RU" dirty="0" smtClean="0"/>
              <a:t>очетании </a:t>
            </a:r>
            <a:r>
              <a:rPr lang="ru-RU" dirty="0"/>
              <a:t>с усталостью</a:t>
            </a:r>
            <a:r>
              <a:rPr lang="ru-RU" dirty="0" smtClean="0"/>
              <a:t>).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7073332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04333" y="415927"/>
            <a:ext cx="7711017" cy="777874"/>
          </a:xfrm>
        </p:spPr>
        <p:txBody>
          <a:bodyPr>
            <a:normAutofit/>
          </a:bodyPr>
          <a:lstStyle/>
          <a:p>
            <a:r>
              <a:rPr lang="ru-RU" sz="3200" b="1" dirty="0">
                <a:latin typeface="+mn-lt"/>
              </a:rPr>
              <a:t>П</a:t>
            </a:r>
            <a:r>
              <a:rPr lang="ru-RU" sz="3200" b="1" dirty="0" smtClean="0">
                <a:latin typeface="+mn-lt"/>
              </a:rPr>
              <a:t>ричины </a:t>
            </a:r>
            <a:r>
              <a:rPr lang="ru-RU" sz="3200" b="1" dirty="0">
                <a:latin typeface="+mn-lt"/>
              </a:rPr>
              <a:t>ДТП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0" y="1613958"/>
            <a:ext cx="7886700" cy="5142442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dirty="0">
                <a:solidFill>
                  <a:srgbClr val="C00000"/>
                </a:solidFill>
              </a:rPr>
              <a:t>Общение за рулем</a:t>
            </a:r>
            <a:r>
              <a:rPr lang="ru-RU" dirty="0"/>
              <a:t>. Р</a:t>
            </a:r>
            <a:r>
              <a:rPr lang="ru-RU" dirty="0" smtClean="0"/>
              <a:t>ечь </a:t>
            </a:r>
            <a:r>
              <a:rPr lang="ru-RU" dirty="0"/>
              <a:t>идет даже не про общение по мобильному телефону, а про отправку электронных сообщений, просмотр социальных сетей, использование мессенджеров и других программ. Все это значительно снижает внимательность водителя и приводит к замедлению реакции на опасность. Так, разговоры по мобильному телефону снижают скорость реакции на 15-20%, а печатание электронных сообщений способствует снижению внимательности в </a:t>
            </a:r>
            <a:r>
              <a:rPr lang="ru-RU" dirty="0" smtClean="0"/>
              <a:t>6 раз.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6597163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07286" y="4420532"/>
            <a:ext cx="4329428" cy="243746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04333" y="415927"/>
            <a:ext cx="7711017" cy="777874"/>
          </a:xfrm>
        </p:spPr>
        <p:txBody>
          <a:bodyPr>
            <a:normAutofit/>
          </a:bodyPr>
          <a:lstStyle/>
          <a:p>
            <a:r>
              <a:rPr lang="ru-RU" sz="3200" b="1" dirty="0">
                <a:latin typeface="+mn-lt"/>
              </a:rPr>
              <a:t>П</a:t>
            </a:r>
            <a:r>
              <a:rPr lang="ru-RU" sz="3200" b="1" dirty="0" smtClean="0">
                <a:latin typeface="+mn-lt"/>
              </a:rPr>
              <a:t>ричины </a:t>
            </a:r>
            <a:r>
              <a:rPr lang="ru-RU" sz="3200" b="1" dirty="0">
                <a:latin typeface="+mn-lt"/>
              </a:rPr>
              <a:t>ДТП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0" y="1613958"/>
            <a:ext cx="7886700" cy="5142442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dirty="0" smtClean="0">
                <a:solidFill>
                  <a:srgbClr val="C00000"/>
                </a:solidFill>
              </a:rPr>
              <a:t>Плохое </a:t>
            </a:r>
            <a:r>
              <a:rPr lang="ru-RU" dirty="0">
                <a:solidFill>
                  <a:srgbClr val="C00000"/>
                </a:solidFill>
              </a:rPr>
              <a:t>техническое состояние автомобиля</a:t>
            </a:r>
            <a:r>
              <a:rPr lang="ru-RU" dirty="0"/>
              <a:t>. Техническое состояние ТС не так часто становится причиной ДТП, но может привести к очень серьезным последствиям, вплоть до летального исхода. К примеру, из-за неправильно настроенной тормозной системы автомобиля или из-за </a:t>
            </a:r>
            <a:r>
              <a:rPr lang="ru-RU" dirty="0" smtClean="0"/>
              <a:t>несработавшей </a:t>
            </a:r>
            <a:r>
              <a:rPr lang="ru-RU" dirty="0"/>
              <a:t>подушки </a:t>
            </a:r>
            <a:r>
              <a:rPr lang="ru-RU" dirty="0" smtClean="0"/>
              <a:t>безопасности.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6234515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04333" y="415927"/>
            <a:ext cx="7711017" cy="777874"/>
          </a:xfrm>
        </p:spPr>
        <p:txBody>
          <a:bodyPr>
            <a:normAutofit/>
          </a:bodyPr>
          <a:lstStyle/>
          <a:p>
            <a:r>
              <a:rPr lang="ru-RU" sz="3200" b="1" dirty="0">
                <a:latin typeface="+mn-lt"/>
              </a:rPr>
              <a:t>П</a:t>
            </a:r>
            <a:r>
              <a:rPr lang="ru-RU" sz="3200" b="1" dirty="0" smtClean="0">
                <a:latin typeface="+mn-lt"/>
              </a:rPr>
              <a:t>ричины </a:t>
            </a:r>
            <a:r>
              <a:rPr lang="ru-RU" sz="3200" b="1" dirty="0">
                <a:latin typeface="+mn-lt"/>
              </a:rPr>
              <a:t>ДТП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0" y="1613958"/>
            <a:ext cx="7886700" cy="5142442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dirty="0">
                <a:solidFill>
                  <a:srgbClr val="C00000"/>
                </a:solidFill>
              </a:rPr>
              <a:t>Опасное </a:t>
            </a:r>
            <a:r>
              <a:rPr lang="ru-RU" dirty="0" smtClean="0">
                <a:solidFill>
                  <a:srgbClr val="C00000"/>
                </a:solidFill>
              </a:rPr>
              <a:t>вождение</a:t>
            </a:r>
            <a:r>
              <a:rPr lang="ru-RU" dirty="0" smtClean="0"/>
              <a:t>. Те</a:t>
            </a:r>
            <a:r>
              <a:rPr lang="ru-RU" dirty="0"/>
              <a:t>, кто рассматривает дорогу как гоночный трек, являются еще одной частой причиной ДТП. Опасные маневры, перестроение из ряда в ряд не снижая скорости, постоянное подрезание других участников движения – подобное поведение рано или поздно приводит к трагедии.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dirty="0"/>
              <a:t>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8899" y="4140200"/>
            <a:ext cx="3873924" cy="271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627763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04333" y="415927"/>
            <a:ext cx="7711017" cy="777874"/>
          </a:xfrm>
        </p:spPr>
        <p:txBody>
          <a:bodyPr>
            <a:normAutofit/>
          </a:bodyPr>
          <a:lstStyle/>
          <a:p>
            <a:r>
              <a:rPr lang="ru-RU" sz="3200" b="1" dirty="0">
                <a:latin typeface="+mn-lt"/>
              </a:rPr>
              <a:t>П</a:t>
            </a:r>
            <a:r>
              <a:rPr lang="ru-RU" sz="3200" b="1" dirty="0" smtClean="0">
                <a:latin typeface="+mn-lt"/>
              </a:rPr>
              <a:t>ричины </a:t>
            </a:r>
            <a:r>
              <a:rPr lang="ru-RU" sz="3200" b="1" dirty="0">
                <a:latin typeface="+mn-lt"/>
              </a:rPr>
              <a:t>ДТП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0" y="1613958"/>
            <a:ext cx="7886700" cy="5142442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dirty="0">
                <a:solidFill>
                  <a:srgbClr val="C00000"/>
                </a:solidFill>
              </a:rPr>
              <a:t>Игнорирование стоп-линий и сигнала </a:t>
            </a:r>
            <a:r>
              <a:rPr lang="ru-RU" dirty="0" smtClean="0">
                <a:solidFill>
                  <a:srgbClr val="C00000"/>
                </a:solidFill>
              </a:rPr>
              <a:t>светофора</a:t>
            </a:r>
            <a:r>
              <a:rPr lang="ru-RU" dirty="0" smtClean="0"/>
              <a:t>.</a:t>
            </a:r>
            <a:endParaRPr lang="ru-RU" dirty="0"/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dirty="0"/>
              <a:t>Везде есть такие водители, которые уверены, что красный свет горит не для них, а знак «Стоп» висит для красоты. В сети немало записей с серьезными авариями, причиной которых стал проезд на красный свет.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dirty="0"/>
              <a:t>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31533" y="3462866"/>
            <a:ext cx="3623733" cy="36237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27308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04333" y="415927"/>
            <a:ext cx="7711017" cy="777874"/>
          </a:xfrm>
        </p:spPr>
        <p:txBody>
          <a:bodyPr>
            <a:normAutofit/>
          </a:bodyPr>
          <a:lstStyle/>
          <a:p>
            <a:r>
              <a:rPr lang="ru-RU" sz="3200" b="1" dirty="0">
                <a:latin typeface="+mn-lt"/>
              </a:rPr>
              <a:t>Дорожно-транспортное происшествие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00000"/>
              </a:lnSpc>
              <a:buNone/>
            </a:pPr>
            <a:r>
              <a:rPr lang="ru-RU" dirty="0" smtClean="0"/>
              <a:t>Это событие</a:t>
            </a:r>
            <a:r>
              <a:rPr lang="ru-RU" dirty="0"/>
              <a:t>, возникшее в процессе движения по дороге транспортного средства и с его участием, при котором погибли или ранены люди, повреждены транспортные средства, сооружения, грузы либо причинен иной материальный ущерб.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4333" y="4459782"/>
            <a:ext cx="7399867" cy="22654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295868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92283" y="4842933"/>
            <a:ext cx="2559921" cy="2175933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04333" y="415927"/>
            <a:ext cx="7711017" cy="777874"/>
          </a:xfrm>
        </p:spPr>
        <p:txBody>
          <a:bodyPr>
            <a:normAutofit/>
          </a:bodyPr>
          <a:lstStyle/>
          <a:p>
            <a:r>
              <a:rPr lang="ru-RU" sz="3200" b="1" dirty="0">
                <a:latin typeface="+mn-lt"/>
              </a:rPr>
              <a:t>П</a:t>
            </a:r>
            <a:r>
              <a:rPr lang="ru-RU" sz="3200" b="1" dirty="0" smtClean="0">
                <a:latin typeface="+mn-lt"/>
              </a:rPr>
              <a:t>ричины </a:t>
            </a:r>
            <a:r>
              <a:rPr lang="ru-RU" sz="3200" b="1" dirty="0">
                <a:latin typeface="+mn-lt"/>
              </a:rPr>
              <a:t>ДТП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0" y="1613958"/>
            <a:ext cx="7886700" cy="5142442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dirty="0">
                <a:solidFill>
                  <a:srgbClr val="C00000"/>
                </a:solidFill>
              </a:rPr>
              <a:t>Плохое качество дорожного покрытия</a:t>
            </a:r>
            <a:r>
              <a:rPr lang="ru-RU" dirty="0"/>
              <a:t>. Сюда же можно отнести и неисправность светофора, и неправильное расположение дорожных знаков, игнорирование правил нанесения дорожной разметки. Проблема с дорогами усугубляется еще и тем, что за аварии, спровоцированные рытвинами и ямами на опасных участках дороги, дорожные службы привлекают к ответственности крайне </a:t>
            </a:r>
            <a:r>
              <a:rPr lang="ru-RU" dirty="0" smtClean="0"/>
              <a:t>редко.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72425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04333" y="415927"/>
            <a:ext cx="7711017" cy="777874"/>
          </a:xfrm>
        </p:spPr>
        <p:txBody>
          <a:bodyPr>
            <a:normAutofit/>
          </a:bodyPr>
          <a:lstStyle/>
          <a:p>
            <a:r>
              <a:rPr lang="ru-RU" sz="3200" b="1" dirty="0">
                <a:latin typeface="+mn-lt"/>
              </a:rPr>
              <a:t>П</a:t>
            </a:r>
            <a:r>
              <a:rPr lang="ru-RU" sz="3200" b="1" dirty="0" smtClean="0">
                <a:latin typeface="+mn-lt"/>
              </a:rPr>
              <a:t>ричины </a:t>
            </a:r>
            <a:r>
              <a:rPr lang="ru-RU" sz="3200" b="1" dirty="0">
                <a:latin typeface="+mn-lt"/>
              </a:rPr>
              <a:t>ДТП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0" y="1613958"/>
            <a:ext cx="7886700" cy="5142442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dirty="0">
                <a:solidFill>
                  <a:srgbClr val="C00000"/>
                </a:solidFill>
              </a:rPr>
              <a:t>Неправильное поведение на дороге пешеходов</a:t>
            </a:r>
            <a:r>
              <a:rPr lang="ru-RU" dirty="0"/>
              <a:t>. </a:t>
            </a:r>
            <a:r>
              <a:rPr lang="ru-RU" dirty="0" smtClean="0"/>
              <a:t> В </a:t>
            </a:r>
            <a:r>
              <a:rPr lang="ru-RU" dirty="0"/>
              <a:t>основном это касается перехода дороги в неположенном месте или перехода через перекресток на красный сигнал светофора. Чаще всего наезды на пешеходов, которые не соблюдают ПДД, делаются в темное время суток. Поэтому во время прогулок по вечерам и ночам стоит позаботиться о </a:t>
            </a:r>
            <a:r>
              <a:rPr lang="ru-RU" dirty="0" smtClean="0"/>
              <a:t>наличии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dirty="0" smtClean="0"/>
              <a:t>светоотражающих элементов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dirty="0" smtClean="0"/>
              <a:t>на </a:t>
            </a:r>
            <a:r>
              <a:rPr lang="ru-RU" dirty="0"/>
              <a:t>своей </a:t>
            </a:r>
            <a:r>
              <a:rPr lang="ru-RU" dirty="0" smtClean="0"/>
              <a:t>одежде.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763722" y="4594060"/>
            <a:ext cx="2203410" cy="2280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467581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5396" t="10418" r="6231" b="8618"/>
          <a:stretch/>
        </p:blipFill>
        <p:spPr>
          <a:xfrm>
            <a:off x="2459566" y="4250264"/>
            <a:ext cx="4225939" cy="25484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04333" y="415927"/>
            <a:ext cx="7711017" cy="777874"/>
          </a:xfrm>
        </p:spPr>
        <p:txBody>
          <a:bodyPr>
            <a:normAutofit/>
          </a:bodyPr>
          <a:lstStyle/>
          <a:p>
            <a:r>
              <a:rPr lang="ru-RU" sz="3200" b="1" dirty="0">
                <a:latin typeface="+mn-lt"/>
              </a:rPr>
              <a:t>П</a:t>
            </a:r>
            <a:r>
              <a:rPr lang="ru-RU" sz="3200" b="1" dirty="0" smtClean="0">
                <a:latin typeface="+mn-lt"/>
              </a:rPr>
              <a:t>ричины </a:t>
            </a:r>
            <a:r>
              <a:rPr lang="ru-RU" sz="3200" b="1" dirty="0">
                <a:latin typeface="+mn-lt"/>
              </a:rPr>
              <a:t>ДТП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0" y="1613958"/>
            <a:ext cx="7886700" cy="5142442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dirty="0">
                <a:solidFill>
                  <a:srgbClr val="C00000"/>
                </a:solidFill>
              </a:rPr>
              <a:t> Плохие условия погоды</a:t>
            </a:r>
            <a:r>
              <a:rPr lang="ru-RU" dirty="0"/>
              <a:t>. Туман, сильный дождь, снег или гололед значительно снижают дальность обзора, уменьшается сцепление шин с дорожным полотном, заметно увеличивается тормозной путь автомобиля. Это лишь часть неблагоприятных погодных факторов, которые являются частой причиной ДТП.</a:t>
            </a:r>
          </a:p>
        </p:txBody>
      </p:sp>
    </p:spTree>
    <p:extLst>
      <p:ext uri="{BB962C8B-B14F-4D97-AF65-F5344CB8AC3E}">
        <p14:creationId xmlns:p14="http://schemas.microsoft.com/office/powerpoint/2010/main" val="104789399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4620" y="4613611"/>
            <a:ext cx="2531913" cy="215972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04333" y="415927"/>
            <a:ext cx="7711017" cy="777874"/>
          </a:xfrm>
        </p:spPr>
        <p:txBody>
          <a:bodyPr>
            <a:normAutofit/>
          </a:bodyPr>
          <a:lstStyle/>
          <a:p>
            <a:r>
              <a:rPr lang="ru-RU" sz="3200" b="1" dirty="0">
                <a:latin typeface="+mn-lt"/>
              </a:rPr>
              <a:t>П</a:t>
            </a:r>
            <a:r>
              <a:rPr lang="ru-RU" sz="3200" b="1" dirty="0" smtClean="0">
                <a:latin typeface="+mn-lt"/>
              </a:rPr>
              <a:t>ричины </a:t>
            </a:r>
            <a:r>
              <a:rPr lang="ru-RU" sz="3200" b="1" dirty="0">
                <a:latin typeface="+mn-lt"/>
              </a:rPr>
              <a:t>ДТП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0" y="1613958"/>
            <a:ext cx="7886700" cy="5142442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dirty="0" smtClean="0"/>
              <a:t>Самое </a:t>
            </a:r>
            <a:r>
              <a:rPr lang="ru-RU" dirty="0"/>
              <a:t>основное правило безопасной езды — </a:t>
            </a:r>
            <a:r>
              <a:rPr lang="ru-RU" dirty="0">
                <a:solidFill>
                  <a:srgbClr val="C00000"/>
                </a:solidFill>
              </a:rPr>
              <a:t>«Дай Дорогу Дураку»</a:t>
            </a:r>
            <a:r>
              <a:rPr lang="ru-RU" dirty="0"/>
              <a:t>. Оно известно под названием </a:t>
            </a:r>
            <a:r>
              <a:rPr lang="ru-RU" dirty="0">
                <a:solidFill>
                  <a:srgbClr val="C00000"/>
                </a:solidFill>
              </a:rPr>
              <a:t>«Правило трех Д» </a:t>
            </a:r>
            <a:r>
              <a:rPr lang="ru-RU" dirty="0"/>
              <a:t>и означает лишь то, что никогда не стоит идти на поводу у неуравновешенного, неадекватного или агрессивного водителя. Если такой водитель замечен на дороге, следует сразу уступить дорогу. Пытаться бороться </a:t>
            </a:r>
            <a:r>
              <a:rPr lang="ru-RU" dirty="0" smtClean="0"/>
              <a:t>с неадекватным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dirty="0"/>
              <a:t>п</a:t>
            </a:r>
            <a:r>
              <a:rPr lang="ru-RU" dirty="0" smtClean="0"/>
              <a:t>оведением означает лишний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dirty="0"/>
              <a:t>р</a:t>
            </a:r>
            <a:r>
              <a:rPr lang="ru-RU" dirty="0" smtClean="0"/>
              <a:t>аз провоцировать ДТП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dirty="0" smtClean="0"/>
              <a:t>и </a:t>
            </a:r>
            <a:r>
              <a:rPr lang="ru-RU" dirty="0"/>
              <a:t>тратить свои нервы впустую.</a:t>
            </a:r>
          </a:p>
        </p:txBody>
      </p:sp>
    </p:spTree>
    <p:extLst>
      <p:ext uri="{BB962C8B-B14F-4D97-AF65-F5344CB8AC3E}">
        <p14:creationId xmlns:p14="http://schemas.microsoft.com/office/powerpoint/2010/main" val="392015217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04333" y="415927"/>
            <a:ext cx="7711017" cy="777874"/>
          </a:xfrm>
        </p:spPr>
        <p:txBody>
          <a:bodyPr>
            <a:normAutofit fontScale="90000"/>
          </a:bodyPr>
          <a:lstStyle/>
          <a:p>
            <a:r>
              <a:rPr lang="ru-RU" sz="3200" b="1" dirty="0">
                <a:latin typeface="+mn-lt"/>
              </a:rPr>
              <a:t>Правила поведения при автомобильной аварии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0" y="1613958"/>
            <a:ext cx="7886700" cy="5142442"/>
          </a:xfrm>
        </p:spPr>
        <p:txBody>
          <a:bodyPr>
            <a:normAutofit fontScale="92500" lnSpcReduction="10000"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dirty="0" smtClean="0">
                <a:solidFill>
                  <a:srgbClr val="C00000"/>
                </a:solidFill>
              </a:rPr>
              <a:t>Действия при неизбежности столкновения</a:t>
            </a:r>
            <a:r>
              <a:rPr lang="ru-RU" dirty="0" smtClean="0"/>
              <a:t>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dirty="0" smtClean="0"/>
              <a:t>Сохраняйте </a:t>
            </a:r>
            <a:r>
              <a:rPr lang="ru-RU" dirty="0"/>
              <a:t>самообладание - это позволит управлять машиной до последней возможности. Напрягите все мышцы и не расслабляйтесь до полной остановки. Сделайте все, чтобы уйти от встречного удара: кювет, забор, кустарник, даже дерево лучше идущего на Вас автомобиля.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dirty="0" smtClean="0"/>
              <a:t>При </a:t>
            </a:r>
            <a:r>
              <a:rPr lang="ru-RU" dirty="0"/>
              <a:t>неизбежности удара защитите голову. Если автомашина идет на малой скорости, вдавитесь в сиденье спиной, и, напрягая все мышцы, упритесь руками в рулевое колесо. Если же скорость превышает 60 км/ч и Вы не пристегнуты ремнем безопасности, прижмитесь грудью к рулевой колонке.</a:t>
            </a:r>
          </a:p>
        </p:txBody>
      </p:sp>
    </p:spTree>
    <p:extLst>
      <p:ext uri="{BB962C8B-B14F-4D97-AF65-F5344CB8AC3E}">
        <p14:creationId xmlns:p14="http://schemas.microsoft.com/office/powerpoint/2010/main" val="8329547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04333" y="415927"/>
            <a:ext cx="7711017" cy="777874"/>
          </a:xfrm>
        </p:spPr>
        <p:txBody>
          <a:bodyPr>
            <a:normAutofit fontScale="90000"/>
          </a:bodyPr>
          <a:lstStyle/>
          <a:p>
            <a:r>
              <a:rPr lang="ru-RU" sz="3200" b="1" dirty="0">
                <a:latin typeface="+mn-lt"/>
              </a:rPr>
              <a:t>Правила поведения при автомобильной аварии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0" y="1613958"/>
            <a:ext cx="7886700" cy="5142442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dirty="0" smtClean="0">
                <a:solidFill>
                  <a:srgbClr val="C00000"/>
                </a:solidFill>
              </a:rPr>
              <a:t>Действия после аварии.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dirty="0" smtClean="0"/>
              <a:t>Определитесь</a:t>
            </a:r>
            <a:r>
              <a:rPr lang="ru-RU" dirty="0"/>
              <a:t>, в каком месте автомобиля и в каком положении Вы находитесь, не горит ли автомобиль и не подтекает ли бензин (особенно при опрокидывании). Если двери заклинены, покиньте салон автомобиля через окна, открыв их или разбив тяжелыми подручными предметами. Выбравшись из машины, отойдите от нее как можно дальше - возможен </a:t>
            </a:r>
            <a:r>
              <a:rPr lang="ru-RU" dirty="0" smtClean="0"/>
              <a:t>взрыв.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0101996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0603" y="4449408"/>
            <a:ext cx="5402793" cy="230699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04333" y="415927"/>
            <a:ext cx="7711017" cy="777874"/>
          </a:xfrm>
        </p:spPr>
        <p:txBody>
          <a:bodyPr>
            <a:normAutofit fontScale="90000"/>
          </a:bodyPr>
          <a:lstStyle/>
          <a:p>
            <a:r>
              <a:rPr lang="ru-RU" sz="3200" b="1" dirty="0">
                <a:latin typeface="+mn-lt"/>
              </a:rPr>
              <a:t>Правила поведения при автомобильной аварии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0" y="1613958"/>
            <a:ext cx="7886700" cy="5142442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dirty="0" smtClean="0"/>
              <a:t>В </a:t>
            </a:r>
            <a:r>
              <a:rPr lang="ru-RU" dirty="0"/>
              <a:t>отличии от водителя, возможности пассажира ограничены. Могут сложиться ситуация, когда выживание в автокатастрофе просто невозможно. Однако специалисты настаивают: даже простые рекомендации о том, как группироваться и как контролировать себя за секунду до аварии могут спасти жизнь </a:t>
            </a:r>
            <a:r>
              <a:rPr lang="ru-RU" dirty="0" smtClean="0"/>
              <a:t>или </a:t>
            </a:r>
            <a:r>
              <a:rPr lang="ru-RU" dirty="0"/>
              <a:t>избежать тяжелых травм.</a:t>
            </a:r>
          </a:p>
        </p:txBody>
      </p:sp>
    </p:spTree>
    <p:extLst>
      <p:ext uri="{BB962C8B-B14F-4D97-AF65-F5344CB8AC3E}">
        <p14:creationId xmlns:p14="http://schemas.microsoft.com/office/powerpoint/2010/main" val="240133788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04333" y="415927"/>
            <a:ext cx="7711017" cy="777874"/>
          </a:xfrm>
        </p:spPr>
        <p:txBody>
          <a:bodyPr>
            <a:normAutofit/>
          </a:bodyPr>
          <a:lstStyle/>
          <a:p>
            <a:r>
              <a:rPr lang="ru-RU" sz="3200" b="1" dirty="0">
                <a:latin typeface="+mn-lt"/>
              </a:rPr>
              <a:t>Как снизить риск ДТП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0" y="1613958"/>
            <a:ext cx="7886700" cy="5142442"/>
          </a:xfrm>
        </p:spPr>
        <p:txBody>
          <a:bodyPr>
            <a:normAutofit lnSpcReduction="10000"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dirty="0">
                <a:solidFill>
                  <a:srgbClr val="C00000"/>
                </a:solidFill>
              </a:rPr>
              <a:t>1. Пристегнутый ремень безопасности </a:t>
            </a:r>
            <a:r>
              <a:rPr lang="ru-RU" dirty="0"/>
              <a:t>- самое базовое правило безопасности для всех, которое большинство водителей и пассажиров продолжают беспечно игнорировать. В то же время такой простой механизм погашает инерцию тела человека, и спасает от удара. Ведь именно травмы, полученные от столкновения с приборной доской и рулем чаще других оказываются смертельными. Кроме того, при перевороте машины ремень безопасности почти всегда спасает от переломов, травм головы и повреждения позвоночника.</a:t>
            </a:r>
          </a:p>
        </p:txBody>
      </p:sp>
    </p:spTree>
    <p:extLst>
      <p:ext uri="{BB962C8B-B14F-4D97-AF65-F5344CB8AC3E}">
        <p14:creationId xmlns:p14="http://schemas.microsoft.com/office/powerpoint/2010/main" val="25699052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t="18750" b="21805"/>
          <a:stretch/>
        </p:blipFill>
        <p:spPr>
          <a:xfrm>
            <a:off x="1921934" y="4301067"/>
            <a:ext cx="6195702" cy="2455333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04333" y="415927"/>
            <a:ext cx="7711017" cy="777874"/>
          </a:xfrm>
        </p:spPr>
        <p:txBody>
          <a:bodyPr>
            <a:normAutofit/>
          </a:bodyPr>
          <a:lstStyle/>
          <a:p>
            <a:r>
              <a:rPr lang="ru-RU" sz="3200" b="1" dirty="0">
                <a:latin typeface="+mn-lt"/>
              </a:rPr>
              <a:t>Как снизить риск ДТП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0" y="1613958"/>
            <a:ext cx="7886700" cy="5142442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dirty="0">
                <a:solidFill>
                  <a:srgbClr val="C00000"/>
                </a:solidFill>
              </a:rPr>
              <a:t>2. Самое безопасное место в автомобиле </a:t>
            </a:r>
            <a:r>
              <a:rPr lang="ru-RU" dirty="0"/>
              <a:t>- за креслом водителя. Чуть менее безопасна, по статистике, правая сторону заднего ряда сидений. Водитель автоматически попадает в зону повышенного риска при ДТП. И, наконец, самое опасное место в машине - это переднее кресло пассажира.</a:t>
            </a:r>
          </a:p>
        </p:txBody>
      </p:sp>
    </p:spTree>
    <p:extLst>
      <p:ext uri="{BB962C8B-B14F-4D97-AF65-F5344CB8AC3E}">
        <p14:creationId xmlns:p14="http://schemas.microsoft.com/office/powerpoint/2010/main" val="14833626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04333" y="415927"/>
            <a:ext cx="7711017" cy="777874"/>
          </a:xfrm>
        </p:spPr>
        <p:txBody>
          <a:bodyPr>
            <a:normAutofit/>
          </a:bodyPr>
          <a:lstStyle/>
          <a:p>
            <a:r>
              <a:rPr lang="ru-RU" sz="3200" b="1" dirty="0">
                <a:latin typeface="+mn-lt"/>
              </a:rPr>
              <a:t>Как снизить риск ДТП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0" y="1613958"/>
            <a:ext cx="7886700" cy="5142442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dirty="0" smtClean="0">
                <a:solidFill>
                  <a:srgbClr val="C00000"/>
                </a:solidFill>
              </a:rPr>
              <a:t>3. Потеря </a:t>
            </a:r>
            <a:r>
              <a:rPr lang="ru-RU" dirty="0">
                <a:solidFill>
                  <a:srgbClr val="C00000"/>
                </a:solidFill>
              </a:rPr>
              <a:t>координации водителя </a:t>
            </a:r>
            <a:r>
              <a:rPr lang="ru-RU" dirty="0"/>
              <a:t>от </a:t>
            </a:r>
            <a:r>
              <a:rPr lang="ru-RU" dirty="0" smtClean="0"/>
              <a:t>усталости или </a:t>
            </a:r>
            <a:r>
              <a:rPr lang="ru-RU" dirty="0"/>
              <a:t>из-за кратковременного сна - причина едва ли не самые страшных и жестоких автокатастроф. Во время долгой дороги старайтесь постоянно говорить с тем, кто находится за рулем, следить за его состоянием, не допускать к управлению машиной лиц даже с минимальным содержанием алкоголя в крови, людей в угнетенном эмоциональном состоянии, </a:t>
            </a:r>
            <a:r>
              <a:rPr lang="ru-RU" dirty="0" smtClean="0"/>
              <a:t>изнеможденных </a:t>
            </a:r>
            <a:r>
              <a:rPr lang="ru-RU" dirty="0"/>
              <a:t>физически.</a:t>
            </a:r>
          </a:p>
        </p:txBody>
      </p:sp>
    </p:spTree>
    <p:extLst>
      <p:ext uri="{BB962C8B-B14F-4D97-AF65-F5344CB8AC3E}">
        <p14:creationId xmlns:p14="http://schemas.microsoft.com/office/powerpoint/2010/main" val="2255984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04333" y="415927"/>
            <a:ext cx="7711017" cy="777874"/>
          </a:xfrm>
        </p:spPr>
        <p:txBody>
          <a:bodyPr>
            <a:normAutofit/>
          </a:bodyPr>
          <a:lstStyle/>
          <a:p>
            <a:r>
              <a:rPr lang="ru-RU" sz="3200" b="1" dirty="0">
                <a:latin typeface="+mn-lt"/>
              </a:rPr>
              <a:t>Первое в истории ДТП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0" y="1825624"/>
            <a:ext cx="7886700" cy="4879975"/>
          </a:xfrm>
        </p:spPr>
        <p:txBody>
          <a:bodyPr>
            <a:normAutofit lnSpcReduction="10000"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ru-RU" dirty="0" smtClean="0">
                <a:solidFill>
                  <a:srgbClr val="C00000"/>
                </a:solidFill>
              </a:rPr>
              <a:t>30 </a:t>
            </a:r>
            <a:r>
              <a:rPr lang="ru-RU" dirty="0">
                <a:solidFill>
                  <a:srgbClr val="C00000"/>
                </a:solidFill>
              </a:rPr>
              <a:t>мая 1896 </a:t>
            </a:r>
            <a:r>
              <a:rPr lang="ru-RU" dirty="0"/>
              <a:t>года </a:t>
            </a:r>
            <a:r>
              <a:rPr lang="ru-RU" dirty="0" smtClean="0"/>
              <a:t>произошло </a:t>
            </a:r>
            <a:r>
              <a:rPr lang="ru-RU" dirty="0"/>
              <a:t>первое официально зарегистрированное ДТП. </a:t>
            </a:r>
            <a:r>
              <a:rPr lang="ru-RU" dirty="0" smtClean="0"/>
              <a:t>В </a:t>
            </a:r>
            <a:r>
              <a:rPr lang="ru-RU" dirty="0"/>
              <a:t>Нью-Йорке столкнулись электромобиль и велосипедист. Последний отделался легким испугом и переломом ноги</a:t>
            </a:r>
            <a:r>
              <a:rPr lang="ru-RU" dirty="0" smtClean="0"/>
              <a:t>.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ru-RU" dirty="0"/>
              <a:t>Первое в мире дорожно транспортное происшествие с летальным </a:t>
            </a:r>
            <a:r>
              <a:rPr lang="ru-RU" dirty="0" smtClean="0"/>
              <a:t>исходом было </a:t>
            </a:r>
            <a:r>
              <a:rPr lang="ru-RU" dirty="0"/>
              <a:t>зарегистрировано </a:t>
            </a:r>
            <a:r>
              <a:rPr lang="ru-RU" dirty="0" smtClean="0">
                <a:solidFill>
                  <a:srgbClr val="C00000"/>
                </a:solidFill>
              </a:rPr>
              <a:t>17 августа 1896 года </a:t>
            </a:r>
            <a:r>
              <a:rPr lang="ru-RU" dirty="0" smtClean="0"/>
              <a:t>в Лондоне. Во время презентации нового автомобиля была на сбита 44-летняя женщина, которая вышла на проезжую часть несмотря на все запрещающие знаки.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0598259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7668" y="4233336"/>
            <a:ext cx="3877732" cy="387773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04333" y="415927"/>
            <a:ext cx="7711017" cy="777874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latin typeface="+mn-lt"/>
              </a:rPr>
              <a:t>Если </a:t>
            </a:r>
            <a:r>
              <a:rPr lang="ru-RU" sz="3200" b="1" dirty="0">
                <a:latin typeface="+mn-lt"/>
              </a:rPr>
              <a:t>ДТП неизбежно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0" y="1613958"/>
            <a:ext cx="7886700" cy="5142442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dirty="0">
                <a:solidFill>
                  <a:srgbClr val="C00000"/>
                </a:solidFill>
              </a:rPr>
              <a:t>Лобовой удар </a:t>
            </a:r>
            <a:r>
              <a:rPr lang="ru-RU" dirty="0"/>
              <a:t>- самая распространенная модель аварий. Для того, чтобы спастись в аварии «лоб-в-лоб» или при столкновении с неподвижной преградой, следует, насколько хватает сил, упереться руками и ногами в плоскости перед собой, пол, панель управления. Голову обязательно нужно втянуть в плечи, подбородок - прижать к груди. На заднем сиденье можно также упереться плечом в спинку переднего сиденья.</a:t>
            </a:r>
          </a:p>
        </p:txBody>
      </p:sp>
    </p:spTree>
    <p:extLst>
      <p:ext uri="{BB962C8B-B14F-4D97-AF65-F5344CB8AC3E}">
        <p14:creationId xmlns:p14="http://schemas.microsoft.com/office/powerpoint/2010/main" val="102234048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9800" y="4360334"/>
            <a:ext cx="4726280" cy="2658533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04333" y="415927"/>
            <a:ext cx="7711017" cy="777874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latin typeface="+mn-lt"/>
              </a:rPr>
              <a:t>Если </a:t>
            </a:r>
            <a:r>
              <a:rPr lang="ru-RU" sz="3200" b="1" dirty="0">
                <a:latin typeface="+mn-lt"/>
              </a:rPr>
              <a:t>ДТП неизбежно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0" y="1613958"/>
            <a:ext cx="7886700" cy="5142442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dirty="0">
                <a:solidFill>
                  <a:srgbClr val="C00000"/>
                </a:solidFill>
              </a:rPr>
              <a:t> Удар сзади </a:t>
            </a:r>
            <a:r>
              <a:rPr lang="ru-RU" dirty="0"/>
              <a:t>чаще других ДТП приводит к смертельным или инвалидизирующим переломам шейных позвонков. В таких случаях хорошо отрегулированные подголовники буквально спасают жизнь. Если же их нет, то наезд сзади можно ощутить меньше, если быстро сползти ниже, и упереться затылком в спинку сиденья.</a:t>
            </a:r>
          </a:p>
        </p:txBody>
      </p:sp>
    </p:spTree>
    <p:extLst>
      <p:ext uri="{BB962C8B-B14F-4D97-AF65-F5344CB8AC3E}">
        <p14:creationId xmlns:p14="http://schemas.microsoft.com/office/powerpoint/2010/main" val="134685997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04333" y="415927"/>
            <a:ext cx="7711017" cy="777874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latin typeface="+mn-lt"/>
              </a:rPr>
              <a:t>Если </a:t>
            </a:r>
            <a:r>
              <a:rPr lang="ru-RU" sz="3200" b="1" dirty="0">
                <a:latin typeface="+mn-lt"/>
              </a:rPr>
              <a:t>ДТП неизбежно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0" y="1613958"/>
            <a:ext cx="7886700" cy="5142442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dirty="0">
                <a:solidFill>
                  <a:srgbClr val="C00000"/>
                </a:solidFill>
              </a:rPr>
              <a:t>Удар сбоку </a:t>
            </a:r>
            <a:r>
              <a:rPr lang="ru-RU" dirty="0"/>
              <a:t>бывает очень травматичен даже при небольшой его силе, так как импульс не амортизируется деформацией капота или багажника. Упритесь ногами в пол, а голову защищайте руками, максимально втянув ее в плечи. На заднем сиденье можно схватиться за спинку переднего.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3174" y="4638157"/>
            <a:ext cx="6773333" cy="21182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265207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b="14996"/>
          <a:stretch/>
        </p:blipFill>
        <p:spPr>
          <a:xfrm>
            <a:off x="694266" y="3448793"/>
            <a:ext cx="7509933" cy="34684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04333" y="415927"/>
            <a:ext cx="7711017" cy="777874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latin typeface="+mn-lt"/>
              </a:rPr>
              <a:t>Если </a:t>
            </a:r>
            <a:r>
              <a:rPr lang="ru-RU" sz="3200" b="1" dirty="0">
                <a:latin typeface="+mn-lt"/>
              </a:rPr>
              <a:t>ДТП неизбежно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0" y="1613958"/>
            <a:ext cx="7886700" cy="5142442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dirty="0">
                <a:solidFill>
                  <a:srgbClr val="C00000"/>
                </a:solidFill>
              </a:rPr>
              <a:t>Опрокидывание автомобиля </a:t>
            </a:r>
            <a:r>
              <a:rPr lang="ru-RU" dirty="0"/>
              <a:t>требует защиты головы и шеи. На заднем сиденье, например, целесообразно перевернуться в горизонтальное положение и изо всех сил схватиться за спинку переднего кресла.</a:t>
            </a:r>
          </a:p>
        </p:txBody>
      </p:sp>
    </p:spTree>
    <p:extLst>
      <p:ext uri="{BB962C8B-B14F-4D97-AF65-F5344CB8AC3E}">
        <p14:creationId xmlns:p14="http://schemas.microsoft.com/office/powerpoint/2010/main" val="407517563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04333" y="415927"/>
            <a:ext cx="7711017" cy="777874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latin typeface="+mn-lt"/>
              </a:rPr>
              <a:t>Если </a:t>
            </a:r>
            <a:r>
              <a:rPr lang="ru-RU" sz="3200" b="1" dirty="0">
                <a:latin typeface="+mn-lt"/>
              </a:rPr>
              <a:t>ДТП неизбежно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0" y="1613958"/>
            <a:ext cx="7886700" cy="5142442"/>
          </a:xfrm>
        </p:spPr>
        <p:txBody>
          <a:bodyPr>
            <a:normAutofit lnSpcReduction="10000"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dirty="0">
                <a:solidFill>
                  <a:srgbClr val="C00000"/>
                </a:solidFill>
              </a:rPr>
              <a:t>Затопление машины </a:t>
            </a:r>
            <a:r>
              <a:rPr lang="ru-RU" dirty="0"/>
              <a:t>- это, чаще всего, испытание для ловкости и выдержки водителя и пассажиров. В то время, когда автомобиль еще не под водой, критически важно открывать все окна и двери, и максимально быстро выбираться наружу. Если же транспортное средство уже ушло под воду, и давление воды не дает открыть двери, важно проявить спокойствие, и дождаться, пока в салоне почти не окажется воздуха. Только тогда у пострадавших появиться возможность, глубоко вдохнув, открыть двери или окна, и осуществить всплытие.</a:t>
            </a:r>
          </a:p>
        </p:txBody>
      </p:sp>
    </p:spTree>
    <p:extLst>
      <p:ext uri="{BB962C8B-B14F-4D97-AF65-F5344CB8AC3E}">
        <p14:creationId xmlns:p14="http://schemas.microsoft.com/office/powerpoint/2010/main" val="92163607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04333" y="415927"/>
            <a:ext cx="7711017" cy="777874"/>
          </a:xfrm>
        </p:spPr>
        <p:txBody>
          <a:bodyPr>
            <a:normAutofit fontScale="90000"/>
          </a:bodyPr>
          <a:lstStyle/>
          <a:p>
            <a:r>
              <a:rPr lang="ru-RU" sz="3200" b="1" dirty="0" smtClean="0">
                <a:latin typeface="+mn-lt"/>
              </a:rPr>
              <a:t>Личная безопасность при движении в общественном транспорте</a:t>
            </a:r>
            <a:endParaRPr lang="ru-RU" sz="3200" b="1" dirty="0"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0" y="1613958"/>
            <a:ext cx="7886700" cy="5142442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dirty="0"/>
              <a:t>Находясь в общественном транспорте, при отсутствии свободных сидячих мест постарайтесь встать в центре салона, держась за поручень для большей устойчивости. Обратите внимание на расположение аварийных и запасных выходов. Электрическое питание трамваев и троллейбусов создает дополнительную угрозу поражения человека электричеством (особенно в дождливую погоду), поэтому наиболее безопасными являются сидячие места. Если обнаружилось, что салон находится под напряжением - покиньте его. </a:t>
            </a:r>
          </a:p>
        </p:txBody>
      </p:sp>
    </p:spTree>
    <p:extLst>
      <p:ext uri="{BB962C8B-B14F-4D97-AF65-F5344CB8AC3E}">
        <p14:creationId xmlns:p14="http://schemas.microsoft.com/office/powerpoint/2010/main" val="324623321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04333" y="415927"/>
            <a:ext cx="7711017" cy="777874"/>
          </a:xfrm>
        </p:spPr>
        <p:txBody>
          <a:bodyPr>
            <a:normAutofit fontScale="90000"/>
          </a:bodyPr>
          <a:lstStyle/>
          <a:p>
            <a:r>
              <a:rPr lang="ru-RU" sz="3200" b="1" dirty="0" smtClean="0">
                <a:latin typeface="+mn-lt"/>
              </a:rPr>
              <a:t>Личная безопасность при движении в общественном транспорте</a:t>
            </a:r>
            <a:endParaRPr lang="ru-RU" sz="3200" b="1" dirty="0"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0" y="1613958"/>
            <a:ext cx="7886700" cy="5142442"/>
          </a:xfrm>
        </p:spPr>
        <p:txBody>
          <a:bodyPr>
            <a:normAutofit fontScale="92500"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dirty="0"/>
              <a:t>При аварии у выходов возможна паника и давка. В этом случае воспользуйтесь аварийным выходом, выдернув специальный шнур и выдавив стекло. В случае пожара в салоне сообщите об этом водителю, откройте двери (с помощью аварийного открывания), аварийные выходы или разбейте окно. При наличии в салоне огнетушителя примите меры к ликвидации очага пожара. Защитите органы дыхания от дыма платком, шарфом или другими элементами одежды. Выбирайтесь из салона наружу пригнувшись и не касаясь металлических частей, так как в трамвае и троллейбусе возможно поражение электричеством</a:t>
            </a:r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0126720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13935" y="999067"/>
            <a:ext cx="6664059" cy="831469"/>
          </a:xfrm>
        </p:spPr>
        <p:txBody>
          <a:bodyPr>
            <a:normAutofit/>
          </a:bodyPr>
          <a:lstStyle/>
          <a:p>
            <a:pPr algn="l"/>
            <a:r>
              <a:rPr lang="ru-RU" sz="4400" b="1" dirty="0" smtClean="0">
                <a:latin typeface="+mn-lt"/>
              </a:rPr>
              <a:t>СПАСИБО ЗА ВНИМАНИЕ!</a:t>
            </a:r>
            <a:endParaRPr lang="en-US" sz="4400" b="1" dirty="0">
              <a:latin typeface="+mn-lt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1219203" y="3115733"/>
            <a:ext cx="6664059" cy="265853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400" b="1" dirty="0" smtClean="0">
                <a:latin typeface="+mn-lt"/>
              </a:rPr>
              <a:t>Соблюдайте</a:t>
            </a:r>
          </a:p>
          <a:p>
            <a:r>
              <a:rPr lang="ru-RU" sz="4400" b="1" dirty="0">
                <a:latin typeface="+mn-lt"/>
              </a:rPr>
              <a:t>п</a:t>
            </a:r>
            <a:r>
              <a:rPr lang="ru-RU" sz="4400" b="1" dirty="0" smtClean="0">
                <a:latin typeface="+mn-lt"/>
              </a:rPr>
              <a:t>равила </a:t>
            </a:r>
          </a:p>
          <a:p>
            <a:r>
              <a:rPr lang="ru-RU" sz="4400" b="1" dirty="0">
                <a:latin typeface="+mn-lt"/>
              </a:rPr>
              <a:t>д</a:t>
            </a:r>
            <a:r>
              <a:rPr lang="ru-RU" sz="4400" b="1" dirty="0" smtClean="0">
                <a:latin typeface="+mn-lt"/>
              </a:rPr>
              <a:t>орожного </a:t>
            </a:r>
            <a:r>
              <a:rPr lang="ru-RU" sz="4400" b="1" dirty="0" smtClean="0">
                <a:latin typeface="+mn-lt"/>
              </a:rPr>
              <a:t>движения!</a:t>
            </a:r>
            <a:endParaRPr lang="en-US" sz="4400" b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504890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04333" y="415927"/>
            <a:ext cx="7711017" cy="777874"/>
          </a:xfrm>
        </p:spPr>
        <p:txBody>
          <a:bodyPr>
            <a:normAutofit/>
          </a:bodyPr>
          <a:lstStyle/>
          <a:p>
            <a:r>
              <a:rPr lang="ru-RU" sz="3200" b="1" dirty="0">
                <a:latin typeface="+mn-lt"/>
              </a:rPr>
              <a:t>Виды ДТП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lnSpc>
                <a:spcPct val="100000"/>
              </a:lnSpc>
              <a:buFont typeface="Wingdings" panose="05000000000000000000" pitchFamily="2" charset="2"/>
              <a:buChar char="ü"/>
            </a:pPr>
            <a:r>
              <a:rPr lang="ru-RU" dirty="0" smtClean="0"/>
              <a:t> Столкновение</a:t>
            </a:r>
            <a:endParaRPr lang="ru-RU" dirty="0"/>
          </a:p>
          <a:p>
            <a:pPr>
              <a:lnSpc>
                <a:spcPct val="100000"/>
              </a:lnSpc>
              <a:buFont typeface="Wingdings" panose="05000000000000000000" pitchFamily="2" charset="2"/>
              <a:buChar char="ü"/>
            </a:pPr>
            <a:r>
              <a:rPr lang="ru-RU" dirty="0" smtClean="0"/>
              <a:t> Опрокидывание, переворот ТС</a:t>
            </a:r>
            <a:endParaRPr lang="ru-RU" dirty="0"/>
          </a:p>
          <a:p>
            <a:pPr>
              <a:lnSpc>
                <a:spcPct val="100000"/>
              </a:lnSpc>
              <a:buFont typeface="Wingdings" panose="05000000000000000000" pitchFamily="2" charset="2"/>
              <a:buChar char="ü"/>
            </a:pPr>
            <a:r>
              <a:rPr lang="ru-RU" dirty="0" smtClean="0"/>
              <a:t> Наезд </a:t>
            </a:r>
            <a:r>
              <a:rPr lang="ru-RU" dirty="0"/>
              <a:t>на стоящее ТС</a:t>
            </a:r>
          </a:p>
          <a:p>
            <a:pPr>
              <a:lnSpc>
                <a:spcPct val="100000"/>
              </a:lnSpc>
              <a:buFont typeface="Wingdings" panose="05000000000000000000" pitchFamily="2" charset="2"/>
              <a:buChar char="ü"/>
            </a:pPr>
            <a:r>
              <a:rPr lang="ru-RU" dirty="0" smtClean="0"/>
              <a:t> Наезд </a:t>
            </a:r>
            <a:r>
              <a:rPr lang="ru-RU" dirty="0"/>
              <a:t>на препятствие</a:t>
            </a:r>
          </a:p>
          <a:p>
            <a:pPr>
              <a:lnSpc>
                <a:spcPct val="100000"/>
              </a:lnSpc>
              <a:buFont typeface="Wingdings" panose="05000000000000000000" pitchFamily="2" charset="2"/>
              <a:buChar char="ü"/>
            </a:pPr>
            <a:r>
              <a:rPr lang="ru-RU" dirty="0" smtClean="0"/>
              <a:t> Наезд </a:t>
            </a:r>
            <a:r>
              <a:rPr lang="ru-RU" dirty="0"/>
              <a:t>на пешехода</a:t>
            </a:r>
          </a:p>
          <a:p>
            <a:pPr>
              <a:lnSpc>
                <a:spcPct val="100000"/>
              </a:lnSpc>
              <a:buFont typeface="Wingdings" panose="05000000000000000000" pitchFamily="2" charset="2"/>
              <a:buChar char="ü"/>
            </a:pPr>
            <a:r>
              <a:rPr lang="ru-RU" dirty="0" smtClean="0"/>
              <a:t> Наезд </a:t>
            </a:r>
            <a:r>
              <a:rPr lang="ru-RU" dirty="0"/>
              <a:t>на велосипедиста</a:t>
            </a:r>
          </a:p>
          <a:p>
            <a:pPr>
              <a:lnSpc>
                <a:spcPct val="100000"/>
              </a:lnSpc>
              <a:buFont typeface="Wingdings" panose="05000000000000000000" pitchFamily="2" charset="2"/>
              <a:buChar char="ü"/>
            </a:pPr>
            <a:r>
              <a:rPr lang="ru-RU" dirty="0" smtClean="0"/>
              <a:t> Наезд </a:t>
            </a:r>
            <a:r>
              <a:rPr lang="ru-RU" dirty="0"/>
              <a:t>на гужевой транспорт</a:t>
            </a:r>
          </a:p>
          <a:p>
            <a:pPr>
              <a:lnSpc>
                <a:spcPct val="100000"/>
              </a:lnSpc>
              <a:buFont typeface="Wingdings" panose="05000000000000000000" pitchFamily="2" charset="2"/>
              <a:buChar char="ü"/>
            </a:pPr>
            <a:r>
              <a:rPr lang="ru-RU" dirty="0" smtClean="0"/>
              <a:t> Наезд на животных</a:t>
            </a:r>
            <a:endParaRPr lang="ru-RU" dirty="0"/>
          </a:p>
          <a:p>
            <a:pPr>
              <a:lnSpc>
                <a:spcPct val="100000"/>
              </a:lnSpc>
              <a:buFont typeface="Wingdings" panose="05000000000000000000" pitchFamily="2" charset="2"/>
              <a:buChar char="ü"/>
            </a:pPr>
            <a:r>
              <a:rPr lang="ru-RU" dirty="0" smtClean="0"/>
              <a:t> Прочие </a:t>
            </a:r>
            <a:r>
              <a:rPr lang="ru-RU" dirty="0"/>
              <a:t>происшествия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44508" y="1825625"/>
            <a:ext cx="4238625" cy="5010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03196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04333" y="415927"/>
            <a:ext cx="7711017" cy="777874"/>
          </a:xfrm>
        </p:spPr>
        <p:txBody>
          <a:bodyPr>
            <a:normAutofit/>
          </a:bodyPr>
          <a:lstStyle/>
          <a:p>
            <a:r>
              <a:rPr lang="ru-RU" sz="3200" b="1" dirty="0">
                <a:latin typeface="+mn-lt"/>
              </a:rPr>
              <a:t>Столкновение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0" y="1613958"/>
            <a:ext cx="7886700" cy="4351338"/>
          </a:xfrm>
        </p:spPr>
        <p:txBody>
          <a:bodyPr/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dirty="0"/>
              <a:t>Происшествие, при котором движущиеся транспортные средства столкнулись между собой или с движущимся поездом (</a:t>
            </a:r>
            <a:r>
              <a:rPr lang="ru-RU" dirty="0" smtClean="0"/>
              <a:t>локомотивом) </a:t>
            </a:r>
            <a:r>
              <a:rPr lang="ru-RU" dirty="0"/>
              <a:t>(около </a:t>
            </a:r>
            <a:r>
              <a:rPr lang="ru-RU" dirty="0" smtClean="0"/>
              <a:t>25% </a:t>
            </a:r>
            <a:r>
              <a:rPr lang="ru-RU" dirty="0"/>
              <a:t>всех ДТП).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dirty="0"/>
              <a:t>К этому виду относятся также столкновения с внезапно остановившимся транспортным </a:t>
            </a:r>
            <a:r>
              <a:rPr lang="ru-RU" dirty="0" smtClean="0"/>
              <a:t>средством.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28119" y="4318199"/>
            <a:ext cx="5270148" cy="29644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3246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b="7856"/>
          <a:stretch/>
        </p:blipFill>
        <p:spPr>
          <a:xfrm>
            <a:off x="2145241" y="3280833"/>
            <a:ext cx="5029200" cy="3475567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04333" y="415927"/>
            <a:ext cx="7711017" cy="777874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latin typeface="+mn-lt"/>
              </a:rPr>
              <a:t>Опрокидывание (переворот)</a:t>
            </a:r>
            <a:endParaRPr lang="ru-RU" sz="3200" b="1" dirty="0"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0" y="1613958"/>
            <a:ext cx="7886700" cy="4351338"/>
          </a:xfrm>
        </p:spPr>
        <p:txBody>
          <a:bodyPr/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dirty="0" smtClean="0"/>
              <a:t>Происшествие</a:t>
            </a:r>
            <a:r>
              <a:rPr lang="ru-RU" dirty="0"/>
              <a:t>, при котором движущееся </a:t>
            </a:r>
            <a:r>
              <a:rPr lang="ru-RU" dirty="0" smtClean="0"/>
              <a:t>         транс­портное </a:t>
            </a:r>
            <a:r>
              <a:rPr lang="ru-RU" dirty="0"/>
              <a:t>средство </a:t>
            </a:r>
            <a:r>
              <a:rPr lang="ru-RU" dirty="0" smtClean="0"/>
              <a:t>опрокинулось или перевернулось. </a:t>
            </a:r>
            <a:r>
              <a:rPr lang="ru-RU" dirty="0"/>
              <a:t>Доля подобных </a:t>
            </a:r>
            <a:r>
              <a:rPr lang="ru-RU" dirty="0" smtClean="0"/>
              <a:t>ДТП составляет </a:t>
            </a:r>
            <a:r>
              <a:rPr lang="ru-RU" dirty="0"/>
              <a:t>почти 14 </a:t>
            </a:r>
            <a:r>
              <a:rPr lang="ru-RU" dirty="0" smtClean="0"/>
              <a:t>%.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6480443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04333" y="415927"/>
            <a:ext cx="7711017" cy="777874"/>
          </a:xfrm>
        </p:spPr>
        <p:txBody>
          <a:bodyPr>
            <a:normAutofit/>
          </a:bodyPr>
          <a:lstStyle/>
          <a:p>
            <a:r>
              <a:rPr lang="ru-RU" sz="3200" b="1" dirty="0">
                <a:latin typeface="+mn-lt"/>
              </a:rPr>
              <a:t>Наезд на стоящее транспортное средство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0" y="1613958"/>
            <a:ext cx="7886700" cy="4351338"/>
          </a:xfrm>
        </p:spPr>
        <p:txBody>
          <a:bodyPr/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dirty="0"/>
              <a:t>Происшествие, при котором движущееся транспортное средство наехало на стоящее транспортное средство или на прицеп (примерно 2,5 % всех ДТП).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2200" y="3065045"/>
            <a:ext cx="6680200" cy="4131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01509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04333" y="415927"/>
            <a:ext cx="7711017" cy="777874"/>
          </a:xfrm>
        </p:spPr>
        <p:txBody>
          <a:bodyPr>
            <a:normAutofit/>
          </a:bodyPr>
          <a:lstStyle/>
          <a:p>
            <a:r>
              <a:rPr lang="ru-RU" sz="3200" b="1" dirty="0">
                <a:latin typeface="+mn-lt"/>
              </a:rPr>
              <a:t>Наезд на препятствие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0" y="1613958"/>
            <a:ext cx="7886700" cy="4351338"/>
          </a:xfrm>
        </p:spPr>
        <p:txBody>
          <a:bodyPr/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dirty="0"/>
              <a:t>Происшествие, при котором транспортное средство наехало или ударилось о неподвижный предмет (опора моста, столб, дерево, мачта, </a:t>
            </a:r>
            <a:r>
              <a:rPr lang="ru-RU" dirty="0" smtClean="0"/>
              <a:t>ограждение, дом </a:t>
            </a:r>
            <a:r>
              <a:rPr lang="ru-RU" dirty="0"/>
              <a:t>и т. д.). </a:t>
            </a:r>
            <a:endParaRPr lang="ru-RU" dirty="0" smtClean="0"/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dirty="0" smtClean="0"/>
              <a:t>Доля </a:t>
            </a:r>
            <a:r>
              <a:rPr lang="ru-RU" dirty="0"/>
              <a:t>подобных происшествий в общем количестве ДТП — </a:t>
            </a:r>
            <a:r>
              <a:rPr lang="ru-RU" dirty="0" smtClean="0"/>
              <a:t>6,5-8,5 </a:t>
            </a:r>
            <a:r>
              <a:rPr lang="ru-RU" dirty="0"/>
              <a:t>%.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4600" y="3984422"/>
            <a:ext cx="4563533" cy="27428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513937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04333" y="415927"/>
            <a:ext cx="7711017" cy="777874"/>
          </a:xfrm>
        </p:spPr>
        <p:txBody>
          <a:bodyPr>
            <a:normAutofit/>
          </a:bodyPr>
          <a:lstStyle/>
          <a:p>
            <a:r>
              <a:rPr lang="ru-RU" sz="3200" b="1" dirty="0">
                <a:latin typeface="+mn-lt"/>
              </a:rPr>
              <a:t>Наезд на </a:t>
            </a:r>
            <a:r>
              <a:rPr lang="ru-RU" sz="3200" b="1" dirty="0" smtClean="0">
                <a:latin typeface="+mn-lt"/>
              </a:rPr>
              <a:t>пешехода</a:t>
            </a:r>
            <a:endParaRPr lang="ru-RU" sz="3200" b="1" dirty="0"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0" y="1613958"/>
            <a:ext cx="7886700" cy="4351338"/>
          </a:xfrm>
        </p:spPr>
        <p:txBody>
          <a:bodyPr/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dirty="0"/>
              <a:t>Происшествие, при котором транспортное средство наехало на человека или он сам натолкнулся на движущееся транспортное средство (в городах - до 55 % всех ДТП</a:t>
            </a:r>
            <a:r>
              <a:rPr lang="ru-RU" dirty="0" smtClean="0"/>
              <a:t>).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2316" y="3619500"/>
            <a:ext cx="6115050" cy="3238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873442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259</TotalTime>
  <Words>1962</Words>
  <Application>Microsoft Office PowerPoint</Application>
  <PresentationFormat>Экран (4:3)</PresentationFormat>
  <Paragraphs>99</Paragraphs>
  <Slides>37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37</vt:i4>
      </vt:variant>
    </vt:vector>
  </HeadingPairs>
  <TitlesOfParts>
    <vt:vector size="42" baseType="lpstr">
      <vt:lpstr>Arial</vt:lpstr>
      <vt:lpstr>Calibri</vt:lpstr>
      <vt:lpstr>Calibri Light</vt:lpstr>
      <vt:lpstr>Wingdings</vt:lpstr>
      <vt:lpstr>Office Theme</vt:lpstr>
      <vt:lpstr>Безопасные действия при дорожно-транспортных происшествиях</vt:lpstr>
      <vt:lpstr>Дорожно-транспортное происшествие</vt:lpstr>
      <vt:lpstr>Первое в истории ДТП</vt:lpstr>
      <vt:lpstr>Виды ДТП</vt:lpstr>
      <vt:lpstr>Столкновение</vt:lpstr>
      <vt:lpstr>Опрокидывание (переворот)</vt:lpstr>
      <vt:lpstr>Наезд на стоящее транспортное средство</vt:lpstr>
      <vt:lpstr>Наезд на препятствие</vt:lpstr>
      <vt:lpstr>Наезд на пешехода</vt:lpstr>
      <vt:lpstr>Наезд на велосипедиста</vt:lpstr>
      <vt:lpstr>Наезд на гужевой транспорт</vt:lpstr>
      <vt:lpstr>Наезд на животное</vt:lpstr>
      <vt:lpstr>Прочие происшествия</vt:lpstr>
      <vt:lpstr>Основные причины ДТП</vt:lpstr>
      <vt:lpstr>Причины ДТП</vt:lpstr>
      <vt:lpstr>Причины ДТП</vt:lpstr>
      <vt:lpstr>Причины ДТП</vt:lpstr>
      <vt:lpstr>Причины ДТП</vt:lpstr>
      <vt:lpstr>Причины ДТП</vt:lpstr>
      <vt:lpstr>Причины ДТП</vt:lpstr>
      <vt:lpstr>Причины ДТП</vt:lpstr>
      <vt:lpstr>Причины ДТП</vt:lpstr>
      <vt:lpstr>Причины ДТП</vt:lpstr>
      <vt:lpstr>Правила поведения при автомобильной аварии</vt:lpstr>
      <vt:lpstr>Правила поведения при автомобильной аварии</vt:lpstr>
      <vt:lpstr>Правила поведения при автомобильной аварии</vt:lpstr>
      <vt:lpstr>Как снизить риск ДТП</vt:lpstr>
      <vt:lpstr>Как снизить риск ДТП</vt:lpstr>
      <vt:lpstr>Как снизить риск ДТП</vt:lpstr>
      <vt:lpstr>Если ДТП неизбежно</vt:lpstr>
      <vt:lpstr>Если ДТП неизбежно</vt:lpstr>
      <vt:lpstr>Если ДТП неизбежно</vt:lpstr>
      <vt:lpstr>Если ДТП неизбежно</vt:lpstr>
      <vt:lpstr>Если ДТП неизбежно</vt:lpstr>
      <vt:lpstr>Личная безопасность при движении в общественном транспорте</vt:lpstr>
      <vt:lpstr>Личная безопасность при движении в общественном транспорте</vt:lpstr>
      <vt:lpstr>СПАСИБО ЗА ВНИМАНИЕ!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PRESENTATION</dc:title>
  <dc:creator>User</dc:creator>
  <cp:lastModifiedBy>admin</cp:lastModifiedBy>
  <cp:revision>45</cp:revision>
  <dcterms:created xsi:type="dcterms:W3CDTF">2019-02-21T15:01:25Z</dcterms:created>
  <dcterms:modified xsi:type="dcterms:W3CDTF">2023-09-20T12:16:51Z</dcterms:modified>
</cp:coreProperties>
</file>