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66" r:id="rId13"/>
    <p:sldId id="260" r:id="rId14"/>
    <p:sldId id="271" r:id="rId15"/>
    <p:sldId id="270" r:id="rId16"/>
    <p:sldId id="272" r:id="rId17"/>
    <p:sldId id="273" r:id="rId18"/>
    <p:sldId id="275" r:id="rId19"/>
    <p:sldId id="277" r:id="rId20"/>
    <p:sldId id="279" r:id="rId21"/>
    <p:sldId id="280" r:id="rId22"/>
    <p:sldId id="281" r:id="rId23"/>
    <p:sldId id="282" r:id="rId24"/>
    <p:sldId id="286" r:id="rId25"/>
    <p:sldId id="283" r:id="rId26"/>
    <p:sldId id="284" r:id="rId27"/>
    <p:sldId id="274" r:id="rId28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54B"/>
    <a:srgbClr val="C80000"/>
    <a:srgbClr val="FF2653"/>
    <a:srgbClr val="FF38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46"/>
  </p:normalViewPr>
  <p:slideViewPr>
    <p:cSldViewPr snapToGrid="0" snapToObjects="1">
      <p:cViewPr varScale="1">
        <p:scale>
          <a:sx n="113" d="100"/>
          <a:sy n="113" d="100"/>
        </p:scale>
        <p:origin x="3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2CB448F-F882-7C4D-92D7-623EE1B400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2B2566-8C62-184D-B275-33ACD67AC5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6953" y="2084388"/>
            <a:ext cx="6119447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6F817AD-31D5-AB4A-85EA-417A0661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76953" y="4564063"/>
            <a:ext cx="6119447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64E0B51-B3AA-1144-A063-2A3C971B8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2A1E8C0-E1CE-954C-B2CB-C05BA0D5F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1156FDF-34A5-0442-B78E-E7762A6EF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07355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8D3AA6-48F6-F84E-8111-C40BF947E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1FEF053-8BE6-ED48-958D-898AB4D685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ED61FDA-06F4-C847-A56C-FCC6181FA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5B4C558-1774-164B-880D-6744A5EF9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861481-5C69-4B42-A9C9-36A832C59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83422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7460B4D-307E-B945-882B-76215B5583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7CA844D-631E-FD44-9332-840B3340DB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8ADCC4A-9E84-144E-984E-C97F4252E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0E2099-85EB-B547-9C9A-45DA72482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D6183D3-2539-5743-8423-ED6848731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0148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7F1D66-6361-8840-9201-28A3BF113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33C8F4-1806-7C4E-9400-C9F841BF8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82940C4-AD79-D849-9E43-A1DE71862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EB8E307-C7FD-E34C-A7BC-461EB3617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601DDD0-6F6E-1D49-B70E-77188BDEA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11107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08C270-98FB-6140-BF94-7AA7CA5D5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2D7A7C9-F376-2041-96F0-5674DD9A17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B653E32-BB31-2E41-8CF3-4009BB28C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9F983B4-36A8-DC4F-9146-4605B2E24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583717-A577-AC4F-B6BB-F11BAD63D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643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C327A4-35B1-1B4B-A514-622FC7E5F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4ED258E-6754-F444-9A58-FEF78F38A6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886CC7C-7F13-E845-A05E-17F1C6A169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215B477-03BD-B949-BFE5-A4123D2DB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D4FB8DD-2F31-3E43-A246-2F9CAC7F5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3F3B8F-E351-2440-A42F-D685549E5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90931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9C8511-C2FD-DF4C-9E66-694E4D21A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FDAB3C-868E-894A-A3AC-960B965A2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341F29A-1AD9-A841-928E-A6DE1025B1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E48D2D0-EB5F-BA4E-AB92-38FBF22826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3DBBD36-8369-DC41-90CA-36C7935757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FC76484-078E-104E-9CCF-0D9858BE5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D538203-14E4-A04C-85DA-FE2E22E32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640C32C-617E-F54D-998E-B37835758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5777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25E110-BE2B-704D-8CFE-9F815FEAB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EA2C854-C8C3-8F4F-BB8D-2028EDD6B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D7923D6-5F97-C84A-8A34-BA6991FF9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906C1A0-6CA3-6744-BA01-DB49040F6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7369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2C4DB2F-7A0B-9241-B39E-55B15166A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9CB8837A-D75C-B640-A709-86407D6BC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A484B8D-311C-0D41-932A-D74CBE379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3321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D8BEDD-0E8E-8D41-9D99-F674E1174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A928049-5577-8542-99D7-DFCAFC3C8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74CD359-5513-6B43-9F56-586CDBD69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2009B72-D2E8-AE45-A3C6-7E3E72892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C54E05A-F433-C142-9DAD-1E7546FAE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C31AE38-3C29-A846-B2E6-72C9E12B7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58278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B37A15-C0B6-914D-90B8-2B1330CAB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C994C2C-F8A5-C94C-AD09-9C50CB855D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342352F-9505-DD42-8D3A-AC51C3CEE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485408E-0288-C043-9509-500EAE466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D54EF4B-C4B7-D844-A2E1-0AB99E74C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4BF933F-BF6B-DB43-834A-411F60D88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41457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99A8344-2F52-D246-8430-D2473C72FC5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DD1AF6FE-CCCC-4948-AE3F-A4B5ED20C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185" y="365125"/>
            <a:ext cx="5931877" cy="959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x-non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1E42BA8-053F-A64E-BA8E-D23D3DCB1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F97E7D-E98B-094E-9EF3-2684553811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B7090-2264-994E-9633-7B7BFE31621B}" type="datetimeFigureOut">
              <a:rPr lang="x-none" smtClean="0"/>
              <a:t>30.10.2023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0BCDFF8-EFE1-3B43-84DF-46B998FF0F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BD3EE6-5817-CA42-A142-0B55BA111B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FA20B-BCC5-2347-AD70-A9408FFC7DA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7111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8DFDD6-109A-794B-9A25-31B897FAFC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11286" y="1762655"/>
            <a:ext cx="6119447" cy="3435879"/>
          </a:xfrm>
        </p:spPr>
        <p:txBody>
          <a:bodyPr>
            <a:normAutofit/>
          </a:bodyPr>
          <a:lstStyle/>
          <a:p>
            <a:r>
              <a:rPr lang="ru-RU" sz="8000" b="1" dirty="0">
                <a:solidFill>
                  <a:srgbClr val="C80000"/>
                </a:solidFill>
                <a:latin typeface="Calibri" panose="020F0502020204030204" pitchFamily="34" charset="0"/>
              </a:rPr>
              <a:t>Правила дорожного движения</a:t>
            </a:r>
            <a:endParaRPr lang="x-none" sz="8000" b="1" dirty="0">
              <a:solidFill>
                <a:srgbClr val="C80000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7546" y="1828799"/>
            <a:ext cx="2968625" cy="42333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33" y="254794"/>
            <a:ext cx="3225800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8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Пешеход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7533" y="1825625"/>
            <a:ext cx="826346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Пешеход</a:t>
            </a:r>
            <a:r>
              <a:rPr lang="ru-RU" sz="3200" dirty="0" smtClean="0"/>
              <a:t> </a:t>
            </a:r>
            <a:r>
              <a:rPr lang="ru-RU" sz="3200" dirty="0"/>
              <a:t>- лицо, находящееся вне транспортного средства на дороге либо на пешеходной или велопешеходной дорожке и не производящее на них работу. К пешеходам приравниваются лица, передвигающиеся в инвалидных колясках, ведущие средство индивидуальной мобильности, велосипед, мопед, мотоцикл, везущие санки, тележку, детскую или инвалидную </a:t>
            </a:r>
            <a:r>
              <a:rPr lang="ru-RU" sz="3200" dirty="0" smtClean="0"/>
              <a:t>коляску.</a:t>
            </a:r>
            <a:endParaRPr lang="ru-RU" dirty="0">
              <a:solidFill>
                <a:srgbClr val="C8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8392" y="1563624"/>
            <a:ext cx="3448507" cy="431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5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Пассажир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3359" y="1825625"/>
            <a:ext cx="778764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Пассажир</a:t>
            </a:r>
            <a:r>
              <a:rPr lang="ru-RU" sz="3200" dirty="0" smtClean="0"/>
              <a:t> </a:t>
            </a:r>
            <a:r>
              <a:rPr lang="ru-RU" sz="3200" dirty="0"/>
              <a:t>- лицо, кроме водителя, находящееся в транспортном средстве (на нем), а также лицо, которое входит в транспортное средство (садится на него) или выходит из транспортного средства (сходит с него).</a:t>
            </a:r>
            <a:endParaRPr lang="ru-RU" dirty="0">
              <a:solidFill>
                <a:srgbClr val="C8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959" y="1560956"/>
            <a:ext cx="3338505" cy="408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0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Дорожное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движение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0367" y="1825625"/>
            <a:ext cx="636117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</a:rPr>
              <a:t>Дорожное движение </a:t>
            </a:r>
            <a:r>
              <a:rPr lang="ru-RU" sz="3200" dirty="0" smtClean="0"/>
              <a:t>– это совокупность </a:t>
            </a:r>
            <a:r>
              <a:rPr lang="ru-RU" sz="3200" dirty="0"/>
              <a:t>общественных отношений, возникающих в процессе перемещения людей и грузов с помощью транспортных средств или без таковых в пределах </a:t>
            </a:r>
            <a:r>
              <a:rPr lang="ru-RU" sz="3200" dirty="0" smtClean="0"/>
              <a:t>дорог.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0092" y="2516198"/>
            <a:ext cx="4752307" cy="297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6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Дорога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776" y="1825625"/>
            <a:ext cx="10860023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b="1" dirty="0">
                <a:solidFill>
                  <a:srgbClr val="FF0000"/>
                </a:solidFill>
              </a:rPr>
              <a:t>Дорога</a:t>
            </a:r>
            <a:r>
              <a:rPr lang="ru-RU" sz="3200" dirty="0"/>
              <a:t> </a:t>
            </a:r>
            <a:r>
              <a:rPr lang="ru-RU" sz="3200" dirty="0" smtClean="0"/>
              <a:t>- </a:t>
            </a:r>
            <a:r>
              <a:rPr lang="ru-RU" sz="3200" dirty="0"/>
              <a:t>это обустроенная или приспособленная и используемая для движения транспортных средств полоса земли либо поверхность искусственного сооружения (моста).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30" y="3200401"/>
            <a:ext cx="5486401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948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Дорога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776" y="1825625"/>
            <a:ext cx="10860023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/>
              <a:t>Дорога состоит из</a:t>
            </a:r>
            <a:r>
              <a:rPr lang="ru-RU" sz="3200" dirty="0" smtClean="0"/>
              <a:t>:</a:t>
            </a:r>
            <a:endParaRPr lang="ru-RU" sz="32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/>
              <a:t>одной или нескольких </a:t>
            </a:r>
            <a:r>
              <a:rPr lang="ru-RU" sz="3200" dirty="0" smtClean="0"/>
              <a:t>                                                      проезжих </a:t>
            </a:r>
            <a:r>
              <a:rPr lang="ru-RU" sz="3200" dirty="0"/>
              <a:t>частей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/>
              <a:t>трамвайных </a:t>
            </a:r>
            <a:r>
              <a:rPr lang="ru-RU" sz="3200" dirty="0"/>
              <a:t>путей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/>
              <a:t>тротуаров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/>
              <a:t>обочины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/>
              <a:t>разделительных полос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5852" y="1825625"/>
            <a:ext cx="7137358" cy="41987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560629" y="5439747"/>
            <a:ext cx="632581" cy="584652"/>
          </a:xfrm>
          <a:prstGeom prst="rect">
            <a:avLst/>
          </a:prstGeom>
          <a:solidFill>
            <a:srgbClr val="29A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520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Регулирование дорожного движения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9264" y="1825625"/>
            <a:ext cx="10384536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Регулирование дорожного движения заключается в поддержании на определенном уровне показателей транспортных и пешеходных потоков, обеспечивающих эффективность и безопасность дорожного движения.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436" y="4001294"/>
            <a:ext cx="74485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5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Регулирование дорожного движения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134" y="1825625"/>
            <a:ext cx="10625666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Регулирование осуществляется применением систем технических средств, </a:t>
            </a:r>
            <a:r>
              <a:rPr lang="ru-RU" dirty="0" smtClean="0"/>
              <a:t>к которым </a:t>
            </a:r>
            <a:r>
              <a:rPr lang="ru-RU" dirty="0"/>
              <a:t>относятся </a:t>
            </a:r>
            <a:r>
              <a:rPr lang="ru-RU" dirty="0">
                <a:solidFill>
                  <a:srgbClr val="FF0000"/>
                </a:solidFill>
              </a:rPr>
              <a:t>дорожные знаки</a:t>
            </a:r>
            <a:r>
              <a:rPr lang="ru-RU" dirty="0"/>
              <a:t>, </a:t>
            </a:r>
            <a:r>
              <a:rPr lang="ru-RU" dirty="0">
                <a:solidFill>
                  <a:srgbClr val="FF0000"/>
                </a:solidFill>
              </a:rPr>
              <a:t>дорожная разметка</a:t>
            </a:r>
            <a:r>
              <a:rPr lang="ru-RU" dirty="0"/>
              <a:t>, </a:t>
            </a:r>
            <a:r>
              <a:rPr lang="ru-RU" dirty="0">
                <a:solidFill>
                  <a:srgbClr val="FF0000"/>
                </a:solidFill>
              </a:rPr>
              <a:t>светофоры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0000"/>
                </a:solidFill>
              </a:rPr>
              <a:t>направляющие </a:t>
            </a:r>
            <a:r>
              <a:rPr lang="ru-RU" dirty="0">
                <a:solidFill>
                  <a:srgbClr val="FF0000"/>
                </a:solidFill>
              </a:rPr>
              <a:t>островки</a:t>
            </a:r>
            <a:r>
              <a:rPr lang="ru-RU" dirty="0"/>
              <a:t>, </a:t>
            </a:r>
            <a:r>
              <a:rPr lang="ru-RU" dirty="0">
                <a:solidFill>
                  <a:srgbClr val="FF0000"/>
                </a:solidFill>
              </a:rPr>
              <a:t>пешеходные ограждения</a:t>
            </a:r>
            <a:r>
              <a:rPr lang="ru-RU" dirty="0"/>
              <a:t>. Регулирование </a:t>
            </a:r>
            <a:r>
              <a:rPr lang="ru-RU" dirty="0" smtClean="0"/>
              <a:t>дорожного движения </a:t>
            </a:r>
            <a:r>
              <a:rPr lang="ru-RU" dirty="0"/>
              <a:t>также осуществляется с помощью сигналов </a:t>
            </a:r>
            <a:r>
              <a:rPr lang="ru-RU" dirty="0">
                <a:solidFill>
                  <a:srgbClr val="FF0000"/>
                </a:solidFill>
              </a:rPr>
              <a:t>регулировщика</a:t>
            </a:r>
            <a:r>
              <a:rPr lang="ru-RU" dirty="0"/>
              <a:t> </a:t>
            </a:r>
            <a:r>
              <a:rPr lang="ru-RU" dirty="0" smtClean="0"/>
              <a:t>и предупредительных </a:t>
            </a:r>
            <a:r>
              <a:rPr lang="ru-RU" dirty="0"/>
              <a:t>сигналов, подаваемых водителем.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51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4546"/>
            <a:ext cx="12192000" cy="37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30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Дорожная разметка 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134" y="1825625"/>
            <a:ext cx="10625666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FF0000"/>
                </a:solidFill>
              </a:rPr>
              <a:t>Дорожная разметка </a:t>
            </a:r>
            <a:r>
              <a:rPr lang="ru-RU" dirty="0" smtClean="0"/>
              <a:t>представляет </a:t>
            </a:r>
            <a:r>
              <a:rPr lang="ru-RU" dirty="0"/>
              <a:t>собой линии, стрелки, надписи и другие обозначения, которые наносятся на различные элементы дороги; большинство линий дорожной разметки имеют белый цвет. Например, линия белого цвета на проезжей части, прерывистая или сплошная, разделяет встречные потоки автомашин.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148" b="9509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8390" b="15054"/>
          <a:stretch/>
        </p:blipFill>
        <p:spPr>
          <a:xfrm>
            <a:off x="1375908" y="4206240"/>
            <a:ext cx="907844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647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Дорожные знаки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81331" y="1838131"/>
            <a:ext cx="7193901" cy="501986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FF0000"/>
                </a:solidFill>
              </a:rPr>
              <a:t>Дорожные </a:t>
            </a:r>
            <a:r>
              <a:rPr lang="ru-RU" b="1" dirty="0" smtClean="0">
                <a:solidFill>
                  <a:srgbClr val="FF0000"/>
                </a:solidFill>
              </a:rPr>
              <a:t>знаки </a:t>
            </a:r>
            <a:r>
              <a:rPr lang="ru-RU" dirty="0"/>
              <a:t>служат для регулирования дорожного движения, для передачи его участникам необходимой информации </a:t>
            </a:r>
            <a:r>
              <a:rPr lang="ru-RU" dirty="0" smtClean="0"/>
              <a:t>о различных </a:t>
            </a:r>
            <a:r>
              <a:rPr lang="ru-RU" dirty="0"/>
              <a:t>дорожных ситуациях. Насчитывается более 200 знаков. Для того чтобы облегчить их распознавание, они разделены на 8 групп. К каждой группе относятся знаки, передающие информацию одинакового предназначения.</a:t>
            </a: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185" y="2062065"/>
            <a:ext cx="3852004" cy="385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7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91"/>
          <a:stretch/>
        </p:blipFill>
        <p:spPr>
          <a:xfrm>
            <a:off x="511566" y="1"/>
            <a:ext cx="113729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2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История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дорожного движения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6600" y="1825625"/>
            <a:ext cx="8077199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История правил дорожного движения берет свое начало в Древнем Риме. По  указу  Цезаря в 50-х годах до н. э. на некоторых улицах города было введено одностороннее движение. С восхода солнца и до конца «рабочего дня» был запрещён проезд частных повозок, колесниц и экипажей.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Приезжие были обязаны оставлять свой транспорт за чертой города и передвигаться по Риму пешком либо наняв паланкин.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960" y="1720703"/>
            <a:ext cx="2730106" cy="513729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15554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Светофор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0600" y="1962785"/>
            <a:ext cx="6480048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/>
              <a:t>Для регулирования очередности пропуска участников дорожного движения через определенный участок дороги применяются </a:t>
            </a:r>
            <a:r>
              <a:rPr lang="ru-RU" sz="3200" b="1" dirty="0" smtClean="0">
                <a:solidFill>
                  <a:srgbClr val="FF0000"/>
                </a:solidFill>
              </a:rPr>
              <a:t>светофоры</a:t>
            </a:r>
            <a:r>
              <a:rPr lang="ru-RU" sz="3200" dirty="0" smtClean="0"/>
              <a:t>.</a:t>
            </a:r>
            <a:endParaRPr lang="ru-RU" sz="3200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294" y="1570056"/>
            <a:ext cx="3230594" cy="460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1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Светофор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7784" y="1770761"/>
            <a:ext cx="779068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/>
              <a:t>Первый светофор стоял в центре города Лондона на столбе высотой 6 метров. Управлял им специально приставленный человек. С помощью системы ремней он поднимал и опускал стрелку прибора. Потом стрелку заменил фонарь, работавший на светильном газе. В фонаре были зелёные и красные стёкла, а жёлтые </a:t>
            </a:r>
            <a:r>
              <a:rPr lang="ru-RU" sz="3000" dirty="0" smtClean="0"/>
              <a:t>ещё не </a:t>
            </a:r>
            <a:r>
              <a:rPr lang="ru-RU" sz="3000" dirty="0"/>
              <a:t>придумали.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26" t="1932" r="18725"/>
          <a:stretch/>
        </p:blipFill>
        <p:spPr>
          <a:xfrm>
            <a:off x="8467344" y="768096"/>
            <a:ext cx="2788920" cy="5571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516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Светофор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7784" y="1770761"/>
            <a:ext cx="779068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/>
              <a:t>Первый электрический светофор появился в США,  в городе Кливленде, в 1914 году.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/>
              <a:t>Он  имел лишь два сигнала — красный и зелёный — и управлялся вручную. Жёлтый сигнал заменял предупреждающий свисток полицейского.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024" y="327355"/>
            <a:ext cx="3223583" cy="653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8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Светофор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7784" y="1770761"/>
            <a:ext cx="707745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/>
              <a:t>Первый в нашей стране светофор появился в </a:t>
            </a:r>
            <a:r>
              <a:rPr lang="ru-RU" sz="3000" dirty="0">
                <a:solidFill>
                  <a:srgbClr val="FF0000"/>
                </a:solidFill>
              </a:rPr>
              <a:t>Ленинграде</a:t>
            </a:r>
            <a:r>
              <a:rPr lang="ru-RU" sz="3000" dirty="0"/>
              <a:t>, на пересечении проспектов 25 Октября и Володарского, сейчас это проспекты Невский и Литейный. Технический регулировщик, так его поначалу называли, был установлен </a:t>
            </a:r>
            <a:r>
              <a:rPr lang="ru-RU" sz="3000" dirty="0">
                <a:solidFill>
                  <a:srgbClr val="FF0000"/>
                </a:solidFill>
              </a:rPr>
              <a:t>15 </a:t>
            </a:r>
            <a:r>
              <a:rPr lang="ru-RU" sz="3000" dirty="0" smtClean="0">
                <a:solidFill>
                  <a:srgbClr val="FF0000"/>
                </a:solidFill>
              </a:rPr>
              <a:t>января </a:t>
            </a:r>
            <a:r>
              <a:rPr lang="ru-RU" sz="3000" dirty="0">
                <a:solidFill>
                  <a:srgbClr val="FF0000"/>
                </a:solidFill>
              </a:rPr>
              <a:t>1930 года</a:t>
            </a:r>
            <a:r>
              <a:rPr lang="ru-RU" sz="3000" dirty="0" smtClean="0"/>
              <a:t>. </a:t>
            </a:r>
            <a:r>
              <a:rPr lang="ru-RU" dirty="0"/>
              <a:t>Круглые сигналы трех цветов указывали, когда двигаться, то пешеходам, то автомобилям.</a:t>
            </a:r>
            <a:endParaRPr lang="ru-RU" sz="3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806" y="1097280"/>
            <a:ext cx="3333214" cy="513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36" y="31053"/>
            <a:ext cx="10535412" cy="682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6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Регулировщик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632" y="1587880"/>
            <a:ext cx="7077456" cy="481291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b="1" dirty="0">
                <a:solidFill>
                  <a:srgbClr val="FF0000"/>
                </a:solidFill>
              </a:rPr>
              <a:t>Регулировщик </a:t>
            </a:r>
            <a:r>
              <a:rPr lang="ru-RU" sz="3000" dirty="0"/>
              <a:t>— это «живой» светофор, и сигналы регулировщика также обязательны для выполнения, как и сигналы привычного светофора. Сигналы регулировщика в одинаковой степени относятся как к автомобилистам, так и к пешеходам. Положение рук регулировщика, его корпуса, а также дополнительные жесты либо запрещают, либо разрешают движение в том или ином направлении.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8078" y="1111500"/>
            <a:ext cx="6968346" cy="574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6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564" y="0"/>
            <a:ext cx="74533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148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34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066" y="755780"/>
            <a:ext cx="9626726" cy="655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545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История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дорожного движения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6600" y="1825625"/>
            <a:ext cx="8077199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История российских правил дорожного движения началась при Иване III (XV век), который утвердил общие правила пользования почтовыми трактами с перекладными лошадьми, позволяющие быстро преодолевать большие расстояния.</a:t>
            </a:r>
          </a:p>
          <a:p>
            <a:endParaRPr lang="ru-RU" dirty="0"/>
          </a:p>
        </p:txBody>
      </p:sp>
      <p:pic>
        <p:nvPicPr>
          <p:cNvPr id="5" name="Picture 2" descr="https://srv2.imgonline.com.ua/result_img/imgonline-com-ua-Transparent-backgr-kBfg92zK7eCZ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89466" y="1436719"/>
            <a:ext cx="3039531" cy="573236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597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История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дорожного движения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6600" y="1825625"/>
            <a:ext cx="807719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Император Петр I издал в 1683 году указ, запрещающий быструю езду по Москве, езду без возниц и на невзнузданных лошадях, а также запрещающий кучерам бить прохожих хлыстами, ввел правила разъезда с правой стороны. В 1718 году в Санкт-Петербурге Петр Великий учредил генерал-полицмейстерское управление, на которую была возложена ответственность за безопасность </a:t>
            </a:r>
            <a:r>
              <a:rPr lang="ru-RU" dirty="0" smtClean="0"/>
              <a:t>дорожного </a:t>
            </a:r>
            <a:r>
              <a:rPr lang="ru-RU" dirty="0"/>
              <a:t>движения.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2468" y="1446018"/>
            <a:ext cx="3368594" cy="541198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01558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История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дорожного движения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615" y="1825625"/>
            <a:ext cx="728618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 указе императрицы Анны Иоанновны от 1730 года говорилось: «Извозчикам и прочим всяких чинов людям ездить, имея лошадей в упряжи, со всяким опасением и осторожностью, смирно. А тех, кто не будет соблюдать сих правил, — бить кнутом и ссылать на каторгу».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33586"/>
            <a:ext cx="4067615" cy="531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435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История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дорожного движения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2601" y="1825625"/>
            <a:ext cx="75184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С 1 января 1961 </a:t>
            </a:r>
            <a:r>
              <a:rPr lang="ru-RU" sz="3200" dirty="0" smtClean="0"/>
              <a:t>года </a:t>
            </a:r>
            <a:r>
              <a:rPr lang="ru-RU" sz="3200" dirty="0"/>
              <a:t>на территории России начали действовать единые правила дорожного движения, принятые на основе Женевской конвенции о дорожном движении 1949 </a:t>
            </a:r>
            <a:r>
              <a:rPr lang="ru-RU" sz="3200" dirty="0" smtClean="0"/>
              <a:t>году. </a:t>
            </a:r>
            <a:endParaRPr lang="ru-RU" sz="32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19" y="1727200"/>
            <a:ext cx="3024459" cy="455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Правила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дорожного движения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92601" y="1825625"/>
            <a:ext cx="75184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В России п</a:t>
            </a:r>
            <a:r>
              <a:rPr lang="ru-RU" sz="3200" dirty="0" smtClean="0"/>
              <a:t>равила </a:t>
            </a:r>
            <a:r>
              <a:rPr lang="ru-RU" sz="3200" dirty="0"/>
              <a:t>д</a:t>
            </a:r>
            <a:r>
              <a:rPr lang="ru-RU" sz="3200" dirty="0" smtClean="0"/>
              <a:t>орожного </a:t>
            </a:r>
            <a:r>
              <a:rPr lang="ru-RU" sz="3200" dirty="0"/>
              <a:t>д</a:t>
            </a:r>
            <a:r>
              <a:rPr lang="ru-RU" sz="3200" dirty="0" smtClean="0"/>
              <a:t>вижения </a:t>
            </a:r>
            <a:r>
              <a:rPr lang="ru-RU" sz="3200" dirty="0"/>
              <a:t>устанавливают единый порядок дорожного движения на всей территории страны. И в целях безопасности этот порядок должны соблюдать все участники дорожного </a:t>
            </a:r>
            <a:r>
              <a:rPr lang="ru-RU" sz="3200" dirty="0" smtClean="0"/>
              <a:t>движения.</a:t>
            </a:r>
            <a:endParaRPr lang="ru-RU" dirty="0"/>
          </a:p>
        </p:txBody>
      </p:sp>
      <p:pic>
        <p:nvPicPr>
          <p:cNvPr id="1026" name="Picture 2" descr="https://static.onlinetrade.ru/img/items/m/kniga_pravila_dorozhnogo_dvizheniya_na_2023_god_plyus_avtorskie_kommentarii_i_illyustratsii_s_uchetom_popravok_ot_01.03.2023_goda_zhulnev_n.ya_1675449052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1734" y="1657879"/>
            <a:ext cx="4519084" cy="451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454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Участники дорожного движения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7533" y="1825625"/>
            <a:ext cx="826346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Участник </a:t>
            </a:r>
            <a:r>
              <a:rPr lang="ru-RU" sz="3200" dirty="0"/>
              <a:t>дорожного движения - лицо, принимающее непосредственное участие в процессе дорожного движения в качестве </a:t>
            </a:r>
            <a:r>
              <a:rPr lang="ru-RU" sz="3200" dirty="0">
                <a:solidFill>
                  <a:srgbClr val="C80000"/>
                </a:solidFill>
              </a:rPr>
              <a:t>водителя транспортного средства, пешехода, пассажира транспортного </a:t>
            </a:r>
            <a:r>
              <a:rPr lang="ru-RU" sz="3200" dirty="0" smtClean="0">
                <a:solidFill>
                  <a:srgbClr val="C80000"/>
                </a:solidFill>
              </a:rPr>
              <a:t>средства.</a:t>
            </a:r>
            <a:endParaRPr lang="ru-RU" dirty="0">
              <a:solidFill>
                <a:srgbClr val="C8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267" y="1324708"/>
            <a:ext cx="8001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584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85" y="365125"/>
            <a:ext cx="5959882" cy="95958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Водитель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6672" y="1907921"/>
            <a:ext cx="629716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Водитель</a:t>
            </a:r>
            <a:r>
              <a:rPr lang="ru-RU" sz="3200" dirty="0" smtClean="0"/>
              <a:t> </a:t>
            </a:r>
            <a:r>
              <a:rPr lang="ru-RU" sz="3200" dirty="0"/>
              <a:t>- лицо, управляющее каким-либо транспортным средством, погонщик, ведущий по дороге вьючных, верховых животных или стадо. К водителю приравнивается обучающий вождению.</a:t>
            </a:r>
            <a:endParaRPr lang="ru-RU" dirty="0">
              <a:solidFill>
                <a:srgbClr val="C8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34184"/>
            <a:ext cx="5289465" cy="396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736</Words>
  <Application>Microsoft Office PowerPoint</Application>
  <PresentationFormat>Широкоэкранный</PresentationFormat>
  <Paragraphs>52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Правила дорожного движения</vt:lpstr>
      <vt:lpstr> История дорожного движения  </vt:lpstr>
      <vt:lpstr> История дорожного движения  </vt:lpstr>
      <vt:lpstr> История дорожного движения  </vt:lpstr>
      <vt:lpstr> История дорожного движения  </vt:lpstr>
      <vt:lpstr> История дорожного движения  </vt:lpstr>
      <vt:lpstr> Правила дорожного движения  </vt:lpstr>
      <vt:lpstr> Участники дорожного движения </vt:lpstr>
      <vt:lpstr> Водитель </vt:lpstr>
      <vt:lpstr> Пешеход </vt:lpstr>
      <vt:lpstr> Пассажир </vt:lpstr>
      <vt:lpstr> Дорожное движение </vt:lpstr>
      <vt:lpstr> Дорога </vt:lpstr>
      <vt:lpstr> Дорога </vt:lpstr>
      <vt:lpstr> Регулирование дорожного движения  </vt:lpstr>
      <vt:lpstr> Регулирование дорожного движения  </vt:lpstr>
      <vt:lpstr> Дорожная разметка  </vt:lpstr>
      <vt:lpstr> Дорожные знаки </vt:lpstr>
      <vt:lpstr>Презентация PowerPoint</vt:lpstr>
      <vt:lpstr> Светофор </vt:lpstr>
      <vt:lpstr> Светофор </vt:lpstr>
      <vt:lpstr> Светофор </vt:lpstr>
      <vt:lpstr> Светофор </vt:lpstr>
      <vt:lpstr>Презентация PowerPoint</vt:lpstr>
      <vt:lpstr> Регулировщик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admin</cp:lastModifiedBy>
  <cp:revision>44</cp:revision>
  <dcterms:created xsi:type="dcterms:W3CDTF">2023-07-27T11:14:49Z</dcterms:created>
  <dcterms:modified xsi:type="dcterms:W3CDTF">2023-10-30T11:30:33Z</dcterms:modified>
</cp:coreProperties>
</file>