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82" r:id="rId4"/>
    <p:sldId id="283" r:id="rId5"/>
    <p:sldId id="280" r:id="rId6"/>
    <p:sldId id="303" r:id="rId7"/>
    <p:sldId id="284" r:id="rId8"/>
    <p:sldId id="281" r:id="rId9"/>
    <p:sldId id="287" r:id="rId10"/>
    <p:sldId id="286" r:id="rId11"/>
    <p:sldId id="285" r:id="rId12"/>
    <p:sldId id="288" r:id="rId13"/>
    <p:sldId id="289" r:id="rId14"/>
    <p:sldId id="290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2" r:id="rId25"/>
    <p:sldId id="301" r:id="rId26"/>
    <p:sldId id="306" r:id="rId27"/>
    <p:sldId id="307" r:id="rId28"/>
    <p:sldId id="308" r:id="rId29"/>
    <p:sldId id="313" r:id="rId30"/>
    <p:sldId id="291" r:id="rId31"/>
    <p:sldId id="310" r:id="rId32"/>
    <p:sldId id="312" r:id="rId33"/>
    <p:sldId id="305" r:id="rId34"/>
    <p:sldId id="316" r:id="rId35"/>
    <p:sldId id="314" r:id="rId36"/>
    <p:sldId id="315" r:id="rId3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5A8B"/>
    <a:srgbClr val="105A5B"/>
    <a:srgbClr val="1376BA"/>
    <a:srgbClr val="1C86C0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6" autoAdjust="0"/>
    <p:restoredTop sz="95596" autoAdjust="0"/>
  </p:normalViewPr>
  <p:slideViewPr>
    <p:cSldViewPr>
      <p:cViewPr varScale="1">
        <p:scale>
          <a:sx n="106" d="100"/>
          <a:sy n="106" d="100"/>
        </p:scale>
        <p:origin x="18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B4A7300C-AB71-4DE2-8340-E9E4965534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23247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B21197-A516-4D11-9543-AA1C8B70F9BE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0192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6097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8468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1778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4741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6610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00346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6848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6767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2152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19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7268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9488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3447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66823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0075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4287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9170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038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18575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016968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75896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29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26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6869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71032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82159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6811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8813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34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16006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B21197-A516-4D11-9543-AA1C8B70F9BE}" type="slidenum">
              <a:rPr lang="en-US" altLang="ru-RU"/>
              <a:pPr/>
              <a:t>36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4058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5038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6725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754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6992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406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E5032-5AD6-4570-8A08-0AD78978ABDB}" type="slidenum">
              <a:rPr lang="en-US" altLang="ru-RU"/>
              <a:pPr/>
              <a:t>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3502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304800"/>
            <a:ext cx="7772400" cy="704850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altLang="ru-RU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990600"/>
            <a:ext cx="7772400" cy="685800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ru-RU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243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81750" y="457200"/>
            <a:ext cx="200025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457200"/>
            <a:ext cx="584835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1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13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4264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667000"/>
            <a:ext cx="3581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00600" y="2667000"/>
            <a:ext cx="3581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35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62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17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32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29288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5980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57200"/>
            <a:ext cx="7315200" cy="71596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667000"/>
            <a:ext cx="73152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3124200"/>
            <a:ext cx="6629400" cy="704850"/>
          </a:xfrm>
        </p:spPr>
        <p:txBody>
          <a:bodyPr/>
          <a:lstStyle/>
          <a:p>
            <a:r>
              <a:rPr lang="ru-RU" alt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Безопасные действия при авариях на коммунальных системах жизнеобеспечения</a:t>
            </a:r>
            <a:endParaRPr lang="en-US" alt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488861"/>
            <a:ext cx="4191000" cy="2369139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 аварий в</a:t>
            </a:r>
            <a:b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системах водоснабжения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Внешние механические повреждения.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Гидравлический удар(резкое повышение давления в трубопроводе с движущейся жидкостью при внезапном уменьшении скорости потока).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Нарушение технологии монтажа.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Заводской дефект.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Износ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13639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100" y="4419600"/>
            <a:ext cx="2667000" cy="2667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аварии в системе водоснабжения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Разрушение трубопровода и оборудования тепловых сетей.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Разрыв отопительных приборов.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Ожоговый травматизм.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Длительное прекращение тепло- и водоснабжения.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Затопление жилища и порча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36934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2299" b="47126"/>
          <a:stretch/>
        </p:blipFill>
        <p:spPr>
          <a:xfrm>
            <a:off x="2650548" y="4953000"/>
            <a:ext cx="3766704" cy="1905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аварий в системах водоснабжения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Устойчивость работы системы водоснабжения заключается в том, чтобы в любых условиях обеспечить подачу необходимого количества воды. Для этого следует оборудовать определенное количество отключающих и переключающих устройств, обеспечивающих подачу воды в любой трубопровод, минуя поврежденный. </a:t>
            </a:r>
          </a:p>
        </p:txBody>
      </p:sp>
    </p:spTree>
    <p:extLst>
      <p:ext uri="{BB962C8B-B14F-4D97-AF65-F5344CB8AC3E}">
        <p14:creationId xmlns:p14="http://schemas.microsoft.com/office/powerpoint/2010/main" val="331351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варии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 аварии в системе водоотведения относится факт нарушения режима работы эксплуатации сетей и их закупорка, приводящие к прекращению отведения сточных вод, массовому сбросу неочищенных сточных вод в водоемы или на рельеф, подвалы жилых домов.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733800"/>
            <a:ext cx="813954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7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260" t="1629" r="2175" b="2223"/>
          <a:stretch/>
        </p:blipFill>
        <p:spPr>
          <a:xfrm>
            <a:off x="2590800" y="4204315"/>
            <a:ext cx="3962400" cy="2687145"/>
          </a:xfrm>
          <a:prstGeom prst="rect">
            <a:avLst/>
          </a:prstGeom>
          <a:ln>
            <a:noFill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Ветхие коммуникации.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Ошибки при монтаже канализационной системы.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Некачественный ремонт, выполненный ранее на участке водоотведения.</a:t>
            </a: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ыбросы в канализационные системы.</a:t>
            </a: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едостаток технического обслуживания</a:t>
            </a:r>
          </a:p>
        </p:txBody>
      </p:sp>
    </p:spTree>
    <p:extLst>
      <p:ext uri="{BB962C8B-B14F-4D97-AF65-F5344CB8AC3E}">
        <p14:creationId xmlns:p14="http://schemas.microsoft.com/office/powerpoint/2010/main" val="135053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Загрязнение окружающей среды.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Одним из наиболее серьезных последствий прорыва канализации является загрязнение окружающей среды. При прорыве канализации в окружающую среду выбрасываются опасные вещества и бактерии, которые могут навредить здоровью человека и животных, а также испортить природную среду на длительный период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16754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Риски заболеваний.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 результате прорыва канализации может возникнуть риск заболеваний у людей и животных, которые живут в зоне загрязнения. Попадание вирусов и бактерий в почву, воду и воздух может стать причиной появления различных инфекционных заболеваний, таких как дизентерия, холера, брюшной тиф и другие. </a:t>
            </a:r>
          </a:p>
        </p:txBody>
      </p:sp>
    </p:spTree>
    <p:extLst>
      <p:ext uri="{BB962C8B-B14F-4D97-AF65-F5344CB8AC3E}">
        <p14:creationId xmlns:p14="http://schemas.microsoft.com/office/powerpoint/2010/main" val="242578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Подтопления и повреждения зданий.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Прорыв канализации может привести к подтоплению и повреждению зданий, находящихся в зоне залива. Подтопления могут стать причиной разрушения фундаментов, повреждения стен и перекрытий, а также ухудшения качества воздуха в помещениях. </a:t>
            </a:r>
          </a:p>
        </p:txBody>
      </p:sp>
    </p:spTree>
    <p:extLst>
      <p:ext uri="{BB962C8B-B14F-4D97-AF65-F5344CB8AC3E}">
        <p14:creationId xmlns:p14="http://schemas.microsoft.com/office/powerpoint/2010/main" val="197376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Проблемы с водоснабжением.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Прорыв канализации может привести к проблемам с водоснабжением. В случае, если зона прорыва находится близко к источнику воды, то загрязненная вода может попасть в водопроводную систему и загрязнить все водоемы, связанные с этим источником. </a:t>
            </a:r>
          </a:p>
        </p:txBody>
      </p:sp>
    </p:spTree>
    <p:extLst>
      <p:ext uri="{BB962C8B-B14F-4D97-AF65-F5344CB8AC3E}">
        <p14:creationId xmlns:p14="http://schemas.microsoft.com/office/powerpoint/2010/main" val="375087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Проверять систему регулярно: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Когда канализация очень старая, она может стать более уязвимой к прорывам. Необходимо проводить регулярные проверки для обнаружения любых потенциальных проблем, причем не только для тех участков, которые приводят к наибольшим стокам. </a:t>
            </a:r>
          </a:p>
        </p:txBody>
      </p:sp>
    </p:spTree>
    <p:extLst>
      <p:ext uri="{BB962C8B-B14F-4D97-AF65-F5344CB8AC3E}">
        <p14:creationId xmlns:p14="http://schemas.microsoft.com/office/powerpoint/2010/main" val="160129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Коммунальные системы, обеспечивающие оптимальные условия проживания населения, включают в себя </a:t>
            </a:r>
            <a:r>
              <a:rPr lang="ru-RU" altLang="ko-KR" sz="2800" dirty="0" err="1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водо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 – и газоснабжение, канализацию, электроэнергетические и тепловые сети. Они так же, как и любой технический объект подвержены поломках, износу, что приводит к авариям. Подобные внештатные ситуации крайне редко приводят к человеческим жертвам, но они способны значительно затруднить жизнь граждан.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Выполнять профилактические работы: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Компания, обслуживающая систему канализации, должна заменять старое оборудование и чистить систему. Это поможет предотвратить проблемы, прежде чем они возникнут. </a:t>
            </a:r>
          </a:p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Немедленно устранять любые потенциальные угрозы: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Если обнаружены любые потенциальные угрозы, необходимо немедленно привлекать специалистов, чтобы предотвратить прорыв канализации. </a:t>
            </a:r>
          </a:p>
        </p:txBody>
      </p:sp>
    </p:spTree>
    <p:extLst>
      <p:ext uri="{BB962C8B-B14F-4D97-AF65-F5344CB8AC3E}">
        <p14:creationId xmlns:p14="http://schemas.microsoft.com/office/powerpoint/2010/main" val="2087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аварий в системе водоотведения (канализации)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b="1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Адаптация зданий: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Для некоторых зданий проблема прорыва канализации может быть особенно серьезной. Однако, если здание адаптировано, шансы на прорыв канализации будут снижены. Адаптация может включать в себя изменения, увеличение размера труб и т.д.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572000"/>
            <a:ext cx="3632447" cy="235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варии в системе теплоснабжения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 аварии в системе теплоснабжения относится отказ элементов систем, сетей и источников теплоснабжения, повлекший прекращение подачи тепловой энергии потребителям и абонентам на отопление и горячее водоснабжение на период более 8 часов.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5297" b="5524"/>
          <a:stretch/>
        </p:blipFill>
        <p:spPr>
          <a:xfrm flipH="1">
            <a:off x="3657600" y="4230210"/>
            <a:ext cx="1936759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8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 аварий в системе теплоснабжения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Образование «воздушных мешков» в радиаторах;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Скопление шлама и продуктов коррозии;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Разрушение тепловой изоляции обогревателей, что вызывает увеличение </a:t>
            </a:r>
            <a:r>
              <a:rPr lang="ru-RU" altLang="ko-KR" sz="2800" dirty="0" err="1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теплопотерь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 и снижение температуры теплоносителя;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Недостаточная плотностью соединения труб и батарей отопления;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Несвоевременная заменой теплоносителя и выход из строя элементов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280226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системе теплоснабжения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отключение отопления в жилых домах, детских и образовательных учреждениях, на производственных предприятиях;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промерзание теплотрасс с их последующим разрушением вследствие понижения температуры теплоносителя;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подтопление зданий.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3810000"/>
            <a:ext cx="5525033" cy="31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аварий в системе теплоснабжения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3058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оддерживать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 исправном состоянии всё оборудование,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конструкции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тепловых сетей, проводя их своевременный осмотр и профилактический ремонт; </a:t>
            </a: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 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наблюдать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за работой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контрольно-измерительной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аппаратуры и других элементов оборудования, своевременно устраняя все замеченные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дефекты;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 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удалять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своевременно воздух из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теплопроводов, поддерживая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постоянно необходимое избыточное давление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системах потребителей; </a:t>
            </a:r>
          </a:p>
        </p:txBody>
      </p:sp>
    </p:spTree>
    <p:extLst>
      <p:ext uri="{BB962C8B-B14F-4D97-AF65-F5344CB8AC3E}">
        <p14:creationId xmlns:p14="http://schemas.microsoft.com/office/powerpoint/2010/main" val="26279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Аварии на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коммунальных газопроводах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534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Аварии на коммунальных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газопроводах характеризуются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разрушением или разрывом, как в самом сооружении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, так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и в разводящих сетях, относящимся к жилым домам или предприятиям.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Опасны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аварии тем, что утечка газа способна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приводить к взрыву и сокрушительным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разрушениям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. 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8802"/>
          <a:stretch/>
        </p:blipFill>
        <p:spPr>
          <a:xfrm>
            <a:off x="2895600" y="4575388"/>
            <a:ext cx="3089267" cy="228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аварий на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коммунальных газопроводах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534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Халатность работников газовой службы.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Профессиональные просчеты при установке газового оборудования( неисправные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трубы,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баллоны, колонки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).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Коррозия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труб.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Некачественная сварка газовых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труб.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 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3886200"/>
            <a:ext cx="388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на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коммунальных газопроводах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534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Последствия аварий на коммунальных газопроводах могут быть в виде разрушения объектов и сооружений (одного и более) промышленных, сельскохозяйственных предприятий и предприятий коммунального и общественного назначения.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4242686"/>
            <a:ext cx="3924300" cy="261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543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Поведение при аварии на газопроводе и утечке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газа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Немедленно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перекрыть подачу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газа.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включать и (!!) не выключать </a:t>
            </a:r>
            <a:r>
              <a:rPr lang="ru-RU" altLang="ko-KR" sz="2800" dirty="0" err="1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электоприборы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 , любое прохождение искры может привести к взрыву ( лучше обесточить всю квартиру, отключив электропитание на распределительном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щитке).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курить , не включать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свет.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Незамедлительно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проветрить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квартиру.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Вызвав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аварийную службу , немедленно покинуть помещение и известить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соседей.</a:t>
            </a:r>
          </a:p>
        </p:txBody>
      </p:sp>
    </p:spTree>
    <p:extLst>
      <p:ext uri="{BB962C8B-B14F-4D97-AF65-F5344CB8AC3E}">
        <p14:creationId xmlns:p14="http://schemas.microsoft.com/office/powerpoint/2010/main" val="10892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Виды объектов жизнеобеспечения населения: </a:t>
            </a:r>
          </a:p>
          <a:p>
            <a:pPr marL="0" indent="0">
              <a:spcBef>
                <a:spcPts val="0"/>
              </a:spcBef>
              <a:buNone/>
            </a:pP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объекты водоснабжения;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канализации; 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очистки сточных вод; 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теплоснабжения; 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электроснабжения; 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гидротехнические сооружения.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473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варии в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сетях централизованного энергоснабжения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 числу аварий на электроэнергетических системах относятся: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аварии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автономных электростанциях с долговременным перерывом электроснабжения всех потребителей;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аварии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электроэнергетических системах (сетях) с долговременным перерывом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электроснабжения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основных потребителей или обширных территорий;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выход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из строя транспортных электроконтактных сетей.</a:t>
            </a:r>
            <a:endParaRPr lang="ru-RU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7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 аварий в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сетях централизованного энергоснабжения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стихийные погодные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явления;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перегрузки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сети (потребление электричества возрастает выше расчетных норм);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износ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оборудования;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человеческий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фактор (невнимание персонала, терроризм, воровство кабеля и т.п.);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механические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повреждения в результате строительных и ремонтных работ </a:t>
            </a:r>
            <a:endParaRPr lang="ru-RU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4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162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Последствия аварий в         сетях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централизованного энергоснабжения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угроза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выхода из-под контроля производств с непрерывным циклом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промышленности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, грозящая техногенными авариями и катастрофами;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угроза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отключения медицинского оборудования в больницах;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остановка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работы всех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предприятий;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отсутствие связи;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бытовые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неудобства</a:t>
            </a:r>
            <a:endParaRPr lang="ru-RU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3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543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Меры предупреждения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аварий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сетях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централизованного энергоснабжения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Регулярное техническое обслуживание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оборудования.</a:t>
            </a:r>
            <a:endParaRPr lang="en-US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Устранение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неполадок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вовремя.</a:t>
            </a:r>
            <a:endParaRPr lang="en-US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 допускать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перегрузки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сети.</a:t>
            </a:r>
            <a:endParaRPr lang="en-US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Обучение персонала</a:t>
            </a:r>
            <a:r>
              <a:rPr lang="en-US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правильному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использованию электрооборудования и правилам безопасности работы с ним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.</a:t>
            </a:r>
            <a:r>
              <a:rPr lang="en-US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 </a:t>
            </a:r>
            <a:endParaRPr lang="ru-RU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19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5438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Подготовительные 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действия к возможным коммунальным авариям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057400"/>
            <a:ext cx="8153400" cy="4343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Держите дома запас спичек, свечей. Время от времени проверяйте и пополняйте его.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Необходимо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также иметь в наличии фонарики, запасные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батарейки.</a:t>
            </a:r>
            <a:endParaRPr lang="ru-RU" altLang="ko-KR" sz="2800" dirty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таких ситуациях поможет и запас чистой воды, а также долго не портящихся продуктов.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Список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всех аварийных служб держите на видном месте, о котором знают все члены семьи, либо занесите их в список важных контактов в телефоне.</a:t>
            </a:r>
            <a:endParaRPr lang="ru-RU" altLang="ko-KR" sz="2800" dirty="0" smtClean="0">
              <a:latin typeface="Calibri" panose="020F0502020204030204" pitchFamily="34" charset="0"/>
              <a:ea typeface="굴림" panose="020B0600000101010101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02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573" y="0"/>
            <a:ext cx="56328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429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2934" y="3733800"/>
            <a:ext cx="6629400" cy="704850"/>
          </a:xfrm>
        </p:spPr>
        <p:txBody>
          <a:bodyPr/>
          <a:lstStyle/>
          <a:p>
            <a: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b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b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en-US" alt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16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247857"/>
            <a:ext cx="4648200" cy="2610143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 объектам коммунально-бытового назначения относятся объекты коммунальной инфраструктуры: 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котельные,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водонапорные башни,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тепловые, водопроводные и электрические сети.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888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444" y="5065390"/>
            <a:ext cx="2338511" cy="1763018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Понятие «авария» подразумевает под собой нарушение деятельности технического объекта, разрушение сооружений, коммуникаций, неконтролируемый взрыв или выброс опасных веществ. В силу различных факторов коммунальные системы жизнеобеспечения могут выйти из строя, работать неправильно или не на полную мощность.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70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6250"/>
          <a:stretch/>
        </p:blipFill>
        <p:spPr>
          <a:xfrm>
            <a:off x="4171749" y="4572000"/>
            <a:ext cx="4057851" cy="2286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b="1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Авария на коммунальных системах жизнеобеспечения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– опасное техногенное происшествие на сетях жилищно-коммунального хозяйства, создающее на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объекте и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определенной территории угрозу жизни и здоровью людей, вызывающая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сбой в </a:t>
            </a:r>
            <a:r>
              <a:rPr lang="ru-RU" altLang="ko-KR" sz="2800" dirty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обеспечении населения </a:t>
            </a: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жилищно-коммунальными услугами.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767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Коммунальные системы жизнеобеспечения 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Все многочисленные аварии на коммунальных объектах разделяют на следующие основные группы: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в системах водоснабжения (холодное, горячее водоснабжение);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канализационных системах (водоотведение);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тепловых сетях (отопление);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коммунальных газопроводах (газоснабжение);</a:t>
            </a:r>
          </a:p>
          <a:p>
            <a:pPr>
              <a:spcBef>
                <a:spcPts val="0"/>
              </a:spcBef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на сетях централизованного энергоснабжения (электроснабжение).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126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Аварии в системах водоснабжения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Аварией в системе водоснабжения является опасное техногенное происшествие, приводящее к ограничению или прекращению водоснабжения и водоотведения, создающее на централизованных системах водоснабжения и водоотведения, отдельных объектах таких систем, в том числе на водопроводных и канализационных сетях, угрозу жизни и здоровью людей или приводящее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к нанесению ущерба окружающей среде.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589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7086600" cy="792163"/>
          </a:xfrm>
          <a:effectLst>
            <a:outerShdw dist="12700" algn="ctr" rotWithShape="0">
              <a:schemeClr val="bg2"/>
            </a:outerShdw>
          </a:effectLst>
        </p:spPr>
        <p:txBody>
          <a:bodyPr/>
          <a:lstStyle/>
          <a:p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Аварии в системах водоснабжения</a:t>
            </a:r>
            <a:endParaRPr lang="en-US" alt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0"/>
            <a:ext cx="8153400" cy="4343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ko-KR" sz="2800" dirty="0" smtClean="0">
                <a:latin typeface="Calibri" panose="020F0502020204030204" pitchFamily="34" charset="0"/>
                <a:ea typeface="굴림" panose="020B0600000101010101" pitchFamily="34" charset="-127"/>
                <a:cs typeface="Arial" panose="020B0604020202020204" pitchFamily="34" charset="0"/>
              </a:rPr>
              <a:t>Аварии в системах водоснабжения нарушают обеспечение населения водой или делают воду непригодной для питья. Подача воды прекращается не только из-за аварии непосредственно на каком-либо трубопроводе, но и при отключении электроэнергии, а резервный источник, как правило, отсутствует. Подземные трубопроводы разрушаются во время землетрясений, оползней и, большей частью, от коррозии и ветхости.</a:t>
            </a:r>
            <a:endParaRPr lang="en-US" altLang="ko-KR" sz="1400" dirty="0">
              <a:latin typeface="Verdana" panose="020B0604030504040204" pitchFamily="34" charset="0"/>
              <a:ea typeface="굴림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351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 9">
      <a:dk1>
        <a:srgbClr val="4D4D4D"/>
      </a:dk1>
      <a:lt1>
        <a:srgbClr val="FFFFFF"/>
      </a:lt1>
      <a:dk2>
        <a:srgbClr val="4D4D4D"/>
      </a:dk2>
      <a:lt2>
        <a:srgbClr val="0072C3"/>
      </a:lt2>
      <a:accent1>
        <a:srgbClr val="4DDAFE"/>
      </a:accent1>
      <a:accent2>
        <a:srgbClr val="0084CB"/>
      </a:accent2>
      <a:accent3>
        <a:srgbClr val="FFFFFF"/>
      </a:accent3>
      <a:accent4>
        <a:srgbClr val="404040"/>
      </a:accent4>
      <a:accent5>
        <a:srgbClr val="B2EAFE"/>
      </a:accent5>
      <a:accent6>
        <a:srgbClr val="0077B8"/>
      </a:accent6>
      <a:hlink>
        <a:srgbClr val="009CD5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1FAA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3BAE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105A5B"/>
        </a:lt2>
        <a:accent1>
          <a:srgbClr val="167C7E"/>
        </a:accent1>
        <a:accent2>
          <a:srgbClr val="1C9495"/>
        </a:accent2>
        <a:accent3>
          <a:srgbClr val="FFFFFF"/>
        </a:accent3>
        <a:accent4>
          <a:srgbClr val="404040"/>
        </a:accent4>
        <a:accent5>
          <a:srgbClr val="ABBFC0"/>
        </a:accent5>
        <a:accent6>
          <a:srgbClr val="188687"/>
        </a:accent6>
        <a:hlink>
          <a:srgbClr val="28ACB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5">
        <a:dk1>
          <a:srgbClr val="4D4D4D"/>
        </a:dk1>
        <a:lt1>
          <a:srgbClr val="FFFFFF"/>
        </a:lt1>
        <a:dk2>
          <a:srgbClr val="4D4D4D"/>
        </a:dk2>
        <a:lt2>
          <a:srgbClr val="165A8B"/>
        </a:lt2>
        <a:accent1>
          <a:srgbClr val="27759B"/>
        </a:accent1>
        <a:accent2>
          <a:srgbClr val="3991B5"/>
        </a:accent2>
        <a:accent3>
          <a:srgbClr val="FFFFFF"/>
        </a:accent3>
        <a:accent4>
          <a:srgbClr val="404040"/>
        </a:accent4>
        <a:accent5>
          <a:srgbClr val="ACBDCB"/>
        </a:accent5>
        <a:accent6>
          <a:srgbClr val="3383A4"/>
        </a:accent6>
        <a:hlink>
          <a:srgbClr val="40A3E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6">
        <a:dk1>
          <a:srgbClr val="4D4D4D"/>
        </a:dk1>
        <a:lt1>
          <a:srgbClr val="FFFFFF"/>
        </a:lt1>
        <a:dk2>
          <a:srgbClr val="4D4D4D"/>
        </a:dk2>
        <a:lt2>
          <a:srgbClr val="42A5BC"/>
        </a:lt2>
        <a:accent1>
          <a:srgbClr val="0B70D4"/>
        </a:accent1>
        <a:accent2>
          <a:srgbClr val="61D9E4"/>
        </a:accent2>
        <a:accent3>
          <a:srgbClr val="FFFFFF"/>
        </a:accent3>
        <a:accent4>
          <a:srgbClr val="404040"/>
        </a:accent4>
        <a:accent5>
          <a:srgbClr val="AABBE6"/>
        </a:accent5>
        <a:accent6>
          <a:srgbClr val="57C4CF"/>
        </a:accent6>
        <a:hlink>
          <a:srgbClr val="2091E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7">
        <a:dk1>
          <a:srgbClr val="4D4D4D"/>
        </a:dk1>
        <a:lt1>
          <a:srgbClr val="FFFFFF"/>
        </a:lt1>
        <a:dk2>
          <a:srgbClr val="4D4D4D"/>
        </a:dk2>
        <a:lt2>
          <a:srgbClr val="05D3FC"/>
        </a:lt2>
        <a:accent1>
          <a:srgbClr val="1C50E2"/>
        </a:accent1>
        <a:accent2>
          <a:srgbClr val="0390F5"/>
        </a:accent2>
        <a:accent3>
          <a:srgbClr val="FFFFFF"/>
        </a:accent3>
        <a:accent4>
          <a:srgbClr val="404040"/>
        </a:accent4>
        <a:accent5>
          <a:srgbClr val="ABB3EE"/>
        </a:accent5>
        <a:accent6>
          <a:srgbClr val="0282DE"/>
        </a:accent6>
        <a:hlink>
          <a:srgbClr val="5E9AF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8">
        <a:dk1>
          <a:srgbClr val="4D4D4D"/>
        </a:dk1>
        <a:lt1>
          <a:srgbClr val="FFFFFF"/>
        </a:lt1>
        <a:dk2>
          <a:srgbClr val="4D4D4D"/>
        </a:dk2>
        <a:lt2>
          <a:srgbClr val="05D3FC"/>
        </a:lt2>
        <a:accent1>
          <a:srgbClr val="1C50E2"/>
        </a:accent1>
        <a:accent2>
          <a:srgbClr val="5E90FC"/>
        </a:accent2>
        <a:accent3>
          <a:srgbClr val="FFFFFF"/>
        </a:accent3>
        <a:accent4>
          <a:srgbClr val="404040"/>
        </a:accent4>
        <a:accent5>
          <a:srgbClr val="ABB3EE"/>
        </a:accent5>
        <a:accent6>
          <a:srgbClr val="5482E4"/>
        </a:accent6>
        <a:hlink>
          <a:srgbClr val="0390F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9">
        <a:dk1>
          <a:srgbClr val="4D4D4D"/>
        </a:dk1>
        <a:lt1>
          <a:srgbClr val="FFFFFF"/>
        </a:lt1>
        <a:dk2>
          <a:srgbClr val="4D4D4D"/>
        </a:dk2>
        <a:lt2>
          <a:srgbClr val="0072C3"/>
        </a:lt2>
        <a:accent1>
          <a:srgbClr val="4DDAFE"/>
        </a:accent1>
        <a:accent2>
          <a:srgbClr val="0084CB"/>
        </a:accent2>
        <a:accent3>
          <a:srgbClr val="FFFFFF"/>
        </a:accent3>
        <a:accent4>
          <a:srgbClr val="404040"/>
        </a:accent4>
        <a:accent5>
          <a:srgbClr val="B2EAFE"/>
        </a:accent5>
        <a:accent6>
          <a:srgbClr val="0077B8"/>
        </a:accent6>
        <a:hlink>
          <a:srgbClr val="009CD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2764</TotalTime>
  <Words>1514</Words>
  <Application>Microsoft Office PowerPoint</Application>
  <PresentationFormat>Экран (4:3)</PresentationFormat>
  <Paragraphs>175</Paragraphs>
  <Slides>36</Slides>
  <Notes>35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Arial</vt:lpstr>
      <vt:lpstr>Arial Black</vt:lpstr>
      <vt:lpstr>Calibri</vt:lpstr>
      <vt:lpstr>굴림</vt:lpstr>
      <vt:lpstr>Microsoft Sans Serif</vt:lpstr>
      <vt:lpstr>Verdana</vt:lpstr>
      <vt:lpstr>powerpoint-template</vt:lpstr>
      <vt:lpstr>Безопасные действия при авариях на коммунальных системах жизнеобеспечения</vt:lpstr>
      <vt:lpstr>Коммунальные системы жизнеобеспечения </vt:lpstr>
      <vt:lpstr>Коммунальные системы жизнеобеспечения </vt:lpstr>
      <vt:lpstr>Коммунальные системы жизнеобеспечения </vt:lpstr>
      <vt:lpstr>Коммунальные системы жизнеобеспечения </vt:lpstr>
      <vt:lpstr>Коммунальные системы жизнеобеспечения </vt:lpstr>
      <vt:lpstr>Коммунальные системы жизнеобеспечения </vt:lpstr>
      <vt:lpstr>Аварии в системах водоснабжения</vt:lpstr>
      <vt:lpstr>Аварии в системах водоснабжения</vt:lpstr>
      <vt:lpstr>Причины аварий в системах водоснабжения</vt:lpstr>
      <vt:lpstr>Последствия аварии в системе водоснабжения </vt:lpstr>
      <vt:lpstr>Меры предупреждения аварий в системах водоснабжения</vt:lpstr>
      <vt:lpstr>Аварии в системе водоотведения (канализации)</vt:lpstr>
      <vt:lpstr>Причины аварий в системе водоотведения (канализации)</vt:lpstr>
      <vt:lpstr>Последствия аварий в системе водоотведения (канализации)</vt:lpstr>
      <vt:lpstr>Последствия аварий в системе водоотведения (канализации)</vt:lpstr>
      <vt:lpstr>Последствия аварий в системе водоотведения (канализации)</vt:lpstr>
      <vt:lpstr>Последствия аварий в системе водоотведения (канализации)</vt:lpstr>
      <vt:lpstr>Меры предупреждения аварий в системе водоотведения (канализации)</vt:lpstr>
      <vt:lpstr>Меры предупреждения аварий в системе водоотведения (канализации)</vt:lpstr>
      <vt:lpstr>Меры предупреждения аварий в системе водоотведения (канализации)</vt:lpstr>
      <vt:lpstr>Аварии в системе теплоснабжения</vt:lpstr>
      <vt:lpstr>Причины аварий в системе теплоснабжения</vt:lpstr>
      <vt:lpstr>Последствия аварий в системе теплоснабжения</vt:lpstr>
      <vt:lpstr>Меры предупреждения аварий в системе теплоснабжения</vt:lpstr>
      <vt:lpstr>Аварии на коммунальных газопроводах </vt:lpstr>
      <vt:lpstr>Причины аварий на коммунальных газопроводах </vt:lpstr>
      <vt:lpstr>Последствия аварий на коммунальных газопроводах </vt:lpstr>
      <vt:lpstr>Поведение при аварии на газопроводе и утечке газа</vt:lpstr>
      <vt:lpstr>Аварии в сетях централизованного энергоснабжения </vt:lpstr>
      <vt:lpstr>Причины аварий в сетях централизованного энергоснабжения </vt:lpstr>
      <vt:lpstr>Последствия аварий в         сетях централизованного энергоснабжения </vt:lpstr>
      <vt:lpstr>Меры предупреждения аварий в сетях централизованного энергоснабжения </vt:lpstr>
      <vt:lpstr>Подготовительные действия к возможным коммунальным авариям</vt:lpstr>
      <vt:lpstr>Презентация PowerPoint</vt:lpstr>
      <vt:lpstr>Спасибо за внимание!</vt:lpstr>
    </vt:vector>
  </TitlesOfParts>
  <Company>Templates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Аварии на коммунальных системах жизнеобеспечения</dc:title>
  <dc:creator>SmileTemplates.com</dc:creator>
  <cp:lastModifiedBy>UrDor</cp:lastModifiedBy>
  <cp:revision>175</cp:revision>
  <dcterms:created xsi:type="dcterms:W3CDTF">2007-07-20T05:06:43Z</dcterms:created>
  <dcterms:modified xsi:type="dcterms:W3CDTF">2025-02-03T17:35:41Z</dcterms:modified>
</cp:coreProperties>
</file>