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4" r:id="rId4"/>
    <p:sldId id="265" r:id="rId5"/>
    <p:sldId id="262" r:id="rId6"/>
    <p:sldId id="260" r:id="rId7"/>
    <p:sldId id="261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D621"/>
    <a:srgbClr val="003635"/>
    <a:srgbClr val="9EFF29"/>
    <a:srgbClr val="C80064"/>
    <a:srgbClr val="C33A1F"/>
    <a:srgbClr val="0000CC"/>
    <a:srgbClr val="FF2549"/>
    <a:srgbClr val="007033"/>
    <a:srgbClr val="D6370C"/>
    <a:srgbClr val="1D3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66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86696" y="1998408"/>
            <a:ext cx="8229600" cy="1688688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696" y="3716591"/>
            <a:ext cx="8229600" cy="678426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9EFF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95" y="253834"/>
            <a:ext cx="8259098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502740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536" y="539272"/>
            <a:ext cx="6695352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284" y="1268361"/>
            <a:ext cx="6717890" cy="342013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93" y="227402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131" y="1500663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131" y="1973060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7252" y="1500663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7252" y="1973060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106" y="1226943"/>
            <a:ext cx="3176693" cy="335935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Безопасная эксплуатация бытовых приборов и мест общего пользования</a:t>
            </a:r>
            <a:endParaRPr lang="en-US" b="1" dirty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</a:rPr>
              <a:t>Помните!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Никогда </a:t>
            </a:r>
            <a:r>
              <a:rPr lang="ru-RU" sz="2400" b="1" dirty="0">
                <a:solidFill>
                  <a:srgbClr val="FF0000"/>
                </a:solidFill>
              </a:rPr>
              <a:t>нельзя тушить горящие </a:t>
            </a:r>
            <a:r>
              <a:rPr lang="ru-RU" sz="2400" b="1" dirty="0" smtClean="0">
                <a:solidFill>
                  <a:srgbClr val="FF0000"/>
                </a:solidFill>
              </a:rPr>
              <a:t>электроприборы </a:t>
            </a:r>
            <a:r>
              <a:rPr lang="ru-RU" sz="2400" b="1" dirty="0">
                <a:solidFill>
                  <a:srgbClr val="FF0000"/>
                </a:solidFill>
              </a:rPr>
              <a:t>водой, подключённых </a:t>
            </a:r>
            <a:r>
              <a:rPr lang="ru-RU" sz="2400" b="1" dirty="0" smtClean="0">
                <a:solidFill>
                  <a:srgbClr val="FF0000"/>
                </a:solidFill>
              </a:rPr>
              <a:t>в электросеть </a:t>
            </a:r>
            <a:r>
              <a:rPr lang="ru-RU" sz="2400" b="1" dirty="0">
                <a:solidFill>
                  <a:srgbClr val="FF0000"/>
                </a:solidFill>
              </a:rPr>
              <a:t>!</a:t>
            </a:r>
            <a:endParaRPr lang="en-US" sz="2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</a:t>
            </a:r>
            <a:r>
              <a:rPr lang="ru-RU" b="1" dirty="0" smtClean="0">
                <a:effectLst/>
                <a:latin typeface="+mn-lt"/>
              </a:rPr>
              <a:t>   с </a:t>
            </a:r>
            <a:r>
              <a:rPr lang="ru-RU" b="1" dirty="0">
                <a:effectLst/>
                <a:latin typeface="+mn-lt"/>
              </a:rPr>
              <a:t>электричеством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3" y="2585590"/>
            <a:ext cx="7848791" cy="250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7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658" y="2758707"/>
            <a:ext cx="2598058" cy="22987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Бытовой газ </a:t>
            </a:r>
            <a:r>
              <a:rPr lang="ru-RU" sz="2400" dirty="0"/>
              <a:t>не имеет ни цвета, ни запаха, </a:t>
            </a:r>
            <a:r>
              <a:rPr lang="ru-RU" sz="2400" dirty="0" smtClean="0"/>
              <a:t>поэтому чтобы </a:t>
            </a:r>
            <a:r>
              <a:rPr lang="ru-RU" sz="2400" dirty="0"/>
              <a:t>люди могли вовремя обнаружить его утечку, в </a:t>
            </a:r>
            <a:r>
              <a:rPr lang="ru-RU" sz="2400" dirty="0" smtClean="0"/>
              <a:t>него добавляют </a:t>
            </a:r>
            <a:r>
              <a:rPr lang="ru-RU" sz="2400" dirty="0"/>
              <a:t>специальные вещества, которые </a:t>
            </a:r>
            <a:r>
              <a:rPr lang="ru-RU" sz="2400" dirty="0" smtClean="0"/>
              <a:t>имеют резкий </a:t>
            </a:r>
            <a:r>
              <a:rPr lang="ru-RU" sz="2400" dirty="0"/>
              <a:t>специфический запах, способный </a:t>
            </a:r>
            <a:r>
              <a:rPr lang="ru-RU" sz="2400" dirty="0" smtClean="0"/>
              <a:t>быстро обратить </a:t>
            </a:r>
            <a:r>
              <a:rPr lang="ru-RU" sz="2400" dirty="0"/>
              <a:t>на себя </a:t>
            </a:r>
            <a:r>
              <a:rPr lang="ru-RU" sz="2400" dirty="0" smtClean="0"/>
              <a:t>внимание.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Утечка </a:t>
            </a:r>
            <a:r>
              <a:rPr lang="ru-RU" sz="2400" dirty="0"/>
              <a:t>бытового газа может привести </a:t>
            </a:r>
            <a:r>
              <a:rPr lang="ru-RU" sz="2400" dirty="0" smtClean="0"/>
              <a:t>к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трагическим </a:t>
            </a:r>
            <a:r>
              <a:rPr lang="ru-RU" sz="2400" dirty="0"/>
              <a:t>последствиям </a:t>
            </a:r>
            <a:r>
              <a:rPr lang="ru-RU" sz="2400" dirty="0" smtClean="0"/>
              <a:t>отравлению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400" dirty="0"/>
              <a:t>человека </a:t>
            </a:r>
            <a:r>
              <a:rPr lang="ru-RU" sz="2400" dirty="0" smtClean="0"/>
              <a:t>или сильным взрывом</a:t>
            </a:r>
            <a:r>
              <a:rPr lang="ru-RU" sz="2400" dirty="0"/>
              <a:t>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с бытовым газом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275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Если вы </a:t>
            </a:r>
            <a:r>
              <a:rPr lang="ru-RU" sz="2400" dirty="0"/>
              <a:t>вдруг почувствовали запах газа в </a:t>
            </a:r>
            <a:r>
              <a:rPr lang="ru-RU" sz="2400" dirty="0" smtClean="0"/>
              <a:t>квартире, следует </a:t>
            </a:r>
            <a:r>
              <a:rPr lang="ru-RU" sz="2400" dirty="0"/>
              <a:t>сразу же выполнить </a:t>
            </a:r>
            <a:r>
              <a:rPr lang="ru-RU" sz="2400" dirty="0" smtClean="0"/>
              <a:t>определённые действия: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Закрыть краники на газовых </a:t>
            </a:r>
            <a:r>
              <a:rPr lang="ru-RU" sz="2400" dirty="0" smtClean="0"/>
              <a:t>приборах. 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Закрыть </a:t>
            </a:r>
            <a:r>
              <a:rPr lang="ru-RU" sz="2400" dirty="0"/>
              <a:t>вентиль или кран на отводе </a:t>
            </a:r>
            <a:r>
              <a:rPr lang="ru-RU" sz="2400" dirty="0" smtClean="0"/>
              <a:t>к газовым приборам.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Открыть </a:t>
            </a:r>
            <a:r>
              <a:rPr lang="ru-RU" sz="2400" dirty="0"/>
              <a:t>окна и двери, </a:t>
            </a:r>
            <a:r>
              <a:rPr lang="ru-RU" sz="2400" dirty="0" smtClean="0"/>
              <a:t>проветрить помещения.</a:t>
            </a:r>
            <a:endParaRPr lang="en-US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с бытовым газом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412" y="3098252"/>
            <a:ext cx="4018732" cy="204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60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Покинуть </a:t>
            </a:r>
            <a:r>
              <a:rPr lang="ru-RU" sz="2400" dirty="0" smtClean="0"/>
              <a:t>помещение.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Вызвать аварийную газовую службу «104». 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Дожидаться </a:t>
            </a:r>
            <a:r>
              <a:rPr lang="ru-RU" sz="2400" dirty="0"/>
              <a:t>прибытия </a:t>
            </a:r>
            <a:r>
              <a:rPr lang="ru-RU" sz="2400" dirty="0" smtClean="0"/>
              <a:t>газовой службы </a:t>
            </a:r>
            <a:r>
              <a:rPr lang="ru-RU" sz="2400" dirty="0"/>
              <a:t>на </a:t>
            </a:r>
            <a:r>
              <a:rPr lang="ru-RU" sz="2400" dirty="0" smtClean="0"/>
              <a:t>улице.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FF0000"/>
                </a:solidFill>
              </a:rPr>
              <a:t>Помните! Утечка газа приводить к взрыву</a:t>
            </a:r>
            <a:r>
              <a:rPr lang="ru-RU" sz="2600" b="1" dirty="0" smtClean="0">
                <a:solidFill>
                  <a:srgbClr val="FF0000"/>
                </a:solidFill>
              </a:rPr>
              <a:t>!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с бытовым газом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840" y="2887841"/>
            <a:ext cx="3609818" cy="2255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3048000" y="4310743"/>
            <a:ext cx="268514" cy="2685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737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КАТЕГОРИЧЕСКИ ЗАПРЕЩАЕТСЯ</a:t>
            </a:r>
            <a:r>
              <a:rPr lang="ru-RU" sz="2400" dirty="0">
                <a:solidFill>
                  <a:srgbClr val="FF0000"/>
                </a:solidFill>
              </a:rPr>
              <a:t>: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Оставлять включённую газовую </a:t>
            </a:r>
            <a:r>
              <a:rPr lang="ru-RU" sz="2400" dirty="0"/>
              <a:t>плиту без </a:t>
            </a:r>
            <a:r>
              <a:rPr lang="ru-RU" sz="2400" dirty="0" smtClean="0"/>
              <a:t>присмотра (</a:t>
            </a:r>
            <a:r>
              <a:rPr lang="ru-RU" sz="2400" dirty="0"/>
              <a:t>вода из чайника, </a:t>
            </a:r>
            <a:r>
              <a:rPr lang="ru-RU" sz="2400" dirty="0" smtClean="0"/>
              <a:t>кастрюли может </a:t>
            </a:r>
            <a:r>
              <a:rPr lang="ru-RU" sz="2400" dirty="0"/>
              <a:t>погасить огонь</a:t>
            </a:r>
            <a:r>
              <a:rPr lang="ru-RU" sz="2400" dirty="0" smtClean="0"/>
              <a:t>).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Использовать </a:t>
            </a:r>
            <a:r>
              <a:rPr lang="ru-RU" sz="2400" dirty="0"/>
              <a:t>газовую </a:t>
            </a:r>
            <a:r>
              <a:rPr lang="ru-RU" sz="2400" dirty="0" smtClean="0"/>
              <a:t>плиту для </a:t>
            </a:r>
            <a:r>
              <a:rPr lang="ru-RU" sz="2400" dirty="0"/>
              <a:t>обогрева </a:t>
            </a:r>
            <a:r>
              <a:rPr lang="ru-RU" sz="2400" dirty="0" smtClean="0"/>
              <a:t>помещения.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Сушить </a:t>
            </a:r>
            <a:r>
              <a:rPr lang="ru-RU" sz="2400" dirty="0"/>
              <a:t>над газовой </a:t>
            </a:r>
            <a:r>
              <a:rPr lang="ru-RU" sz="2400" dirty="0" smtClean="0"/>
              <a:t>плитой вещи</a:t>
            </a:r>
            <a:r>
              <a:rPr lang="ru-RU" sz="2400" dirty="0"/>
              <a:t>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с бытовым газом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922" y="3156857"/>
            <a:ext cx="3575958" cy="1986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3210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Если вы </a:t>
            </a:r>
            <a:r>
              <a:rPr lang="ru-RU" sz="2400" dirty="0"/>
              <a:t>вдруг почувствовали запах газа в подъезде, следует сразу же </a:t>
            </a:r>
            <a:r>
              <a:rPr lang="ru-RU" sz="2400" dirty="0" smtClean="0"/>
              <a:t>выполнить определённые действия:</a:t>
            </a:r>
          </a:p>
          <a:p>
            <a:pPr>
              <a:spcBef>
                <a:spcPts val="0"/>
              </a:spcBef>
            </a:pPr>
            <a:r>
              <a:rPr lang="ru-RU" sz="2600" dirty="0"/>
              <a:t>Вызвать аварийную газовую </a:t>
            </a:r>
            <a:r>
              <a:rPr lang="ru-RU" sz="2600" dirty="0" smtClean="0"/>
              <a:t>службу «104».</a:t>
            </a:r>
            <a:endParaRPr lang="ru-RU" sz="2600" dirty="0"/>
          </a:p>
          <a:p>
            <a:pPr>
              <a:spcBef>
                <a:spcPts val="0"/>
              </a:spcBef>
            </a:pPr>
            <a:r>
              <a:rPr lang="ru-RU" sz="2600" dirty="0" smtClean="0"/>
              <a:t>Постараться </a:t>
            </a:r>
            <a:r>
              <a:rPr lang="ru-RU" sz="2600" dirty="0"/>
              <a:t>определить место </a:t>
            </a:r>
            <a:r>
              <a:rPr lang="ru-RU" sz="2600" dirty="0" smtClean="0"/>
              <a:t>и источник </a:t>
            </a:r>
            <a:r>
              <a:rPr lang="ru-RU" sz="2600" dirty="0"/>
              <a:t>утечки </a:t>
            </a:r>
            <a:r>
              <a:rPr lang="ru-RU" sz="2600" dirty="0" smtClean="0"/>
              <a:t>газа.</a:t>
            </a:r>
            <a:endParaRPr lang="ru-RU" sz="2600" dirty="0"/>
          </a:p>
          <a:p>
            <a:pPr>
              <a:spcBef>
                <a:spcPts val="0"/>
              </a:spcBef>
            </a:pPr>
            <a:r>
              <a:rPr lang="ru-RU" sz="2600" dirty="0" smtClean="0"/>
              <a:t>Сообщить </a:t>
            </a:r>
            <a:r>
              <a:rPr lang="ru-RU" sz="2600" dirty="0"/>
              <a:t>об утечки газа всем </a:t>
            </a:r>
            <a:r>
              <a:rPr lang="ru-RU" sz="2600" dirty="0" smtClean="0"/>
              <a:t>жильцам подъезда.</a:t>
            </a:r>
            <a:endParaRPr lang="ru-RU" sz="2600" dirty="0"/>
          </a:p>
          <a:p>
            <a:pPr>
              <a:spcBef>
                <a:spcPts val="0"/>
              </a:spcBef>
            </a:pPr>
            <a:r>
              <a:rPr lang="ru-RU" sz="2600" dirty="0" smtClean="0"/>
              <a:t>Открыть </a:t>
            </a:r>
            <a:r>
              <a:rPr lang="ru-RU" sz="2600" dirty="0"/>
              <a:t>двери и окна в </a:t>
            </a:r>
            <a:r>
              <a:rPr lang="ru-RU" sz="2600" dirty="0" smtClean="0"/>
              <a:t>подъезде.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с бытовым газом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22" b="8546"/>
          <a:stretch/>
        </p:blipFill>
        <p:spPr>
          <a:xfrm>
            <a:off x="3189013" y="3642560"/>
            <a:ext cx="2593776" cy="144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705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дом</a:t>
            </a:r>
            <a:r>
              <a:rPr lang="ru-RU" sz="2400" dirty="0"/>
              <a:t>, квартиру вода поступает по трубам и распределяется по различным помещениям, </a:t>
            </a:r>
            <a:r>
              <a:rPr lang="ru-RU" sz="2400" dirty="0" smtClean="0"/>
              <a:t>где она </a:t>
            </a:r>
            <a:r>
              <a:rPr lang="ru-RU" sz="2400" dirty="0"/>
              <a:t>требуется ванну, кухню, туалет В этих помещения имеются специальные устройства </a:t>
            </a:r>
            <a:r>
              <a:rPr lang="ru-RU" sz="2400" dirty="0" smtClean="0"/>
              <a:t>для регулирования </a:t>
            </a:r>
            <a:r>
              <a:rPr lang="ru-RU" sz="2400" dirty="0"/>
              <a:t>её подачи и потребления краны</a:t>
            </a:r>
            <a:r>
              <a:rPr lang="ru-RU" sz="2400" dirty="0" smtClean="0"/>
              <a:t>, смесители </a:t>
            </a:r>
            <a:r>
              <a:rPr lang="ru-RU" sz="2400" dirty="0"/>
              <a:t>и </a:t>
            </a:r>
            <a:r>
              <a:rPr lang="ru-RU" sz="2400" dirty="0" smtClean="0"/>
              <a:t>т. </a:t>
            </a:r>
            <a:r>
              <a:rPr lang="ru-RU" sz="2400" dirty="0"/>
              <a:t>д</a:t>
            </a:r>
            <a:r>
              <a:rPr lang="ru-RU" sz="2400" dirty="0" smtClean="0"/>
              <a:t>. </a:t>
            </a:r>
            <a:r>
              <a:rPr lang="ru-RU" sz="2400" dirty="0"/>
              <a:t>Если соблюдать </a:t>
            </a:r>
            <a:r>
              <a:rPr lang="ru-RU" sz="2400" dirty="0" smtClean="0"/>
              <a:t>все необходимые </a:t>
            </a:r>
            <a:r>
              <a:rPr lang="ru-RU" sz="2400" dirty="0"/>
              <a:t>правила безопасности, то опасных ситуаций можно </a:t>
            </a:r>
            <a:r>
              <a:rPr lang="ru-RU" sz="2400" dirty="0" smtClean="0"/>
              <a:t>избежать.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использовании </a:t>
            </a:r>
            <a:r>
              <a:rPr lang="ru-RU" b="1" dirty="0" smtClean="0">
                <a:effectLst/>
                <a:latin typeface="+mn-lt"/>
              </a:rPr>
              <a:t>водопроводных устройств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040" y="3527471"/>
            <a:ext cx="2589922" cy="153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56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Нельзя оставлять открытый водопроводный кран без присмотра</a:t>
            </a:r>
            <a:r>
              <a:rPr lang="ru-RU" sz="2400" dirty="0" smtClean="0"/>
              <a:t>, когда </a:t>
            </a:r>
            <a:r>
              <a:rPr lang="ru-RU" sz="2400" dirty="0"/>
              <a:t>из него льётся вода.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Нельзя </a:t>
            </a:r>
            <a:r>
              <a:rPr lang="ru-RU" sz="2400" dirty="0"/>
              <a:t>оставлять открытый кран, если воду по каким то </a:t>
            </a:r>
            <a:r>
              <a:rPr lang="ru-RU" sz="2400" dirty="0" smtClean="0"/>
              <a:t>причинам отключили</a:t>
            </a:r>
            <a:r>
              <a:rPr lang="ru-RU" sz="2400" dirty="0"/>
              <a:t>. Ведь если вы забудете его закрыть </a:t>
            </a:r>
            <a:r>
              <a:rPr lang="ru-RU" sz="2400" dirty="0" smtClean="0"/>
              <a:t>и уйдёте </a:t>
            </a:r>
            <a:r>
              <a:rPr lang="ru-RU" sz="2400" dirty="0"/>
              <a:t>из дома, а </a:t>
            </a:r>
            <a:r>
              <a:rPr lang="ru-RU" sz="2400" dirty="0" smtClean="0"/>
              <a:t>в это </a:t>
            </a:r>
            <a:r>
              <a:rPr lang="ru-RU" sz="2400" dirty="0"/>
              <a:t>время подадут воду, то ваша </a:t>
            </a:r>
            <a:r>
              <a:rPr lang="ru-RU" sz="2400" dirty="0" smtClean="0"/>
              <a:t>квартира будет </a:t>
            </a:r>
            <a:r>
              <a:rPr lang="ru-RU" sz="2400" dirty="0"/>
              <a:t>затоплена.</a:t>
            </a:r>
          </a:p>
          <a:p>
            <a:pPr marL="0" indent="0">
              <a:spcBef>
                <a:spcPts val="0"/>
              </a:spcBef>
              <a:buNone/>
            </a:pP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использовании </a:t>
            </a:r>
            <a:r>
              <a:rPr lang="ru-RU" b="1" dirty="0" smtClean="0">
                <a:effectLst/>
                <a:latin typeface="+mn-lt"/>
              </a:rPr>
              <a:t>водопроводных устройств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549" y="3479230"/>
            <a:ext cx="4636400" cy="15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9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/>
              <a:t>Нельзя </a:t>
            </a:r>
            <a:r>
              <a:rPr lang="ru-RU" sz="2400" dirty="0"/>
              <a:t>мусор бросать в унитаз, так как трубы канализации при </a:t>
            </a:r>
            <a:r>
              <a:rPr lang="ru-RU" sz="2400" dirty="0" smtClean="0"/>
              <a:t>этом могут </a:t>
            </a:r>
            <a:r>
              <a:rPr lang="ru-RU" sz="2400" dirty="0"/>
              <a:t>быстро засориться, и грязная вода канализации попадёт в </a:t>
            </a:r>
            <a:r>
              <a:rPr lang="ru-RU" sz="2400" dirty="0" smtClean="0"/>
              <a:t>дом.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Если </a:t>
            </a:r>
            <a:r>
              <a:rPr lang="ru-RU" sz="2400" dirty="0"/>
              <a:t>вы увидите, что где либо подтекает вода (в кранах</a:t>
            </a:r>
            <a:r>
              <a:rPr lang="ru-RU" sz="2400" dirty="0" smtClean="0"/>
              <a:t>, отопительной </a:t>
            </a:r>
            <a:r>
              <a:rPr lang="ru-RU" sz="2400" dirty="0"/>
              <a:t>системе, водопроводе) немедленно расскажите об </a:t>
            </a:r>
            <a:r>
              <a:rPr lang="ru-RU" sz="2400" dirty="0" smtClean="0"/>
              <a:t>этом взрослым </a:t>
            </a:r>
            <a:r>
              <a:rPr lang="ru-RU" sz="2400" dirty="0"/>
              <a:t>и покажите место неисправности.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использовании </a:t>
            </a:r>
            <a:r>
              <a:rPr lang="ru-RU" b="1" dirty="0" smtClean="0">
                <a:effectLst/>
                <a:latin typeface="+mn-lt"/>
              </a:rPr>
              <a:t>водопроводных устройств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76" t="26666" r="11440" b="13727"/>
          <a:stretch/>
        </p:blipFill>
        <p:spPr>
          <a:xfrm flipH="1">
            <a:off x="3178628" y="3466496"/>
            <a:ext cx="2902857" cy="167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423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536" y="2586507"/>
            <a:ext cx="4545766" cy="25569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</a:t>
            </a:r>
            <a:r>
              <a:rPr lang="ru-RU" sz="2400" dirty="0"/>
              <a:t>каждом доме в наше время имеется компьютер Это очень полезная </a:t>
            </a:r>
            <a:r>
              <a:rPr lang="ru-RU" sz="2400" dirty="0" smtClean="0"/>
              <a:t>и необходимая </a:t>
            </a:r>
            <a:r>
              <a:rPr lang="ru-RU" sz="2400" dirty="0"/>
              <a:t>вещь, но если вы нарушаете </a:t>
            </a:r>
            <a:r>
              <a:rPr lang="ru-RU" sz="2400" dirty="0" smtClean="0"/>
              <a:t>правила </a:t>
            </a:r>
            <a:r>
              <a:rPr lang="ru-RU" sz="2400" dirty="0"/>
              <a:t>обращения с ним, то </a:t>
            </a:r>
            <a:r>
              <a:rPr lang="ru-RU" sz="2400" dirty="0" smtClean="0"/>
              <a:t>можете подвергнуть </a:t>
            </a:r>
            <a:r>
              <a:rPr lang="ru-RU" sz="2400" dirty="0"/>
              <a:t>опасности ваше </a:t>
            </a:r>
            <a:r>
              <a:rPr lang="ru-RU" sz="2400" dirty="0" smtClean="0"/>
              <a:t>здоровье.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работе </a:t>
            </a:r>
            <a:r>
              <a:rPr lang="ru-RU" b="1" dirty="0" smtClean="0">
                <a:effectLst/>
                <a:latin typeface="+mn-lt"/>
              </a:rPr>
              <a:t>                  с </a:t>
            </a:r>
            <a:r>
              <a:rPr lang="ru-RU" b="1" dirty="0">
                <a:effectLst/>
                <a:latin typeface="+mn-lt"/>
              </a:rPr>
              <a:t>компьютером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0952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Быт - это </a:t>
            </a:r>
            <a:r>
              <a:rPr lang="ru-RU" sz="2400" b="1" dirty="0">
                <a:solidFill>
                  <a:srgbClr val="FF0000"/>
                </a:solidFill>
              </a:rPr>
              <a:t>повседневный уклад жизни </a:t>
            </a:r>
            <a:r>
              <a:rPr lang="ru-RU" sz="2400" b="1" dirty="0" smtClean="0">
                <a:solidFill>
                  <a:srgbClr val="FF0000"/>
                </a:solidFill>
              </a:rPr>
              <a:t>человека.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Ко всем </a:t>
            </a:r>
            <a:r>
              <a:rPr lang="ru-RU" sz="2400" dirty="0"/>
              <a:t>нашим домам для создания хороших благоприятных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бытовых условий подключено электричество, горячая 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холодная вода, а также </a:t>
            </a:r>
            <a:r>
              <a:rPr lang="ru-RU" sz="2400" dirty="0" smtClean="0"/>
              <a:t>газ. </a:t>
            </a:r>
            <a:r>
              <a:rPr lang="ru-RU" sz="2400" dirty="0"/>
              <a:t>В домах, где много этажей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работает </a:t>
            </a:r>
            <a:r>
              <a:rPr lang="ru-RU" sz="2400" dirty="0" smtClean="0"/>
              <a:t>лифт. </a:t>
            </a:r>
            <a:r>
              <a:rPr lang="ru-RU" sz="2400" dirty="0"/>
              <a:t>В каждом доме и квартире есть множество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различных устройств и бытовых приборов, которые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обеспечивают бесперебойное использование воды, газа 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Электричества.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844" y="3178629"/>
            <a:ext cx="3306935" cy="196487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/>
              <a:t>Оптимальное </a:t>
            </a:r>
            <a:r>
              <a:rPr lang="ru-RU" sz="2400" dirty="0"/>
              <a:t>время препровождения за компьютером </a:t>
            </a:r>
            <a:r>
              <a:rPr lang="ru-RU" sz="2400" dirty="0" smtClean="0"/>
              <a:t>подростками с </a:t>
            </a:r>
            <a:r>
              <a:rPr lang="ru-RU" sz="2400" dirty="0"/>
              <a:t>15 лет </a:t>
            </a:r>
            <a:r>
              <a:rPr lang="ru-RU" sz="2400" dirty="0" smtClean="0"/>
              <a:t>составляет 1-2 </a:t>
            </a:r>
            <a:r>
              <a:rPr lang="ru-RU" sz="2400" dirty="0"/>
              <a:t>часа в </a:t>
            </a:r>
            <a:r>
              <a:rPr lang="ru-RU" sz="2400" dirty="0" smtClean="0"/>
              <a:t>сутки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Во </a:t>
            </a:r>
            <a:r>
              <a:rPr lang="ru-RU" sz="2400" dirty="0"/>
              <a:t>время работы за компьютером следить за осанкой </a:t>
            </a:r>
            <a:r>
              <a:rPr lang="ru-RU" sz="2400" dirty="0" smtClean="0"/>
              <a:t>не сутулиться.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К</a:t>
            </a:r>
            <a:r>
              <a:rPr lang="ru-RU" sz="2400" dirty="0" smtClean="0"/>
              <a:t>онтролируйте </a:t>
            </a:r>
            <a:r>
              <a:rPr lang="ru-RU" sz="2400" dirty="0"/>
              <a:t>освещенность </a:t>
            </a:r>
            <a:r>
              <a:rPr lang="ru-RU" sz="2400" dirty="0" smtClean="0"/>
              <a:t>помещения. </a:t>
            </a:r>
            <a:r>
              <a:rPr lang="ru-RU" sz="2400" dirty="0"/>
              <a:t>Свет </a:t>
            </a:r>
            <a:r>
              <a:rPr lang="ru-RU" sz="2400" dirty="0" smtClean="0"/>
              <a:t>должен быть </a:t>
            </a:r>
            <a:r>
              <a:rPr lang="ru-RU" sz="2400" dirty="0"/>
              <a:t>довольно ярким не создавать блики на </a:t>
            </a:r>
            <a:r>
              <a:rPr lang="ru-RU" sz="2400" dirty="0" smtClean="0"/>
              <a:t>мониторе.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М</a:t>
            </a:r>
            <a:r>
              <a:rPr lang="ru-RU" sz="2400" dirty="0" smtClean="0"/>
              <a:t>онитор </a:t>
            </a:r>
            <a:r>
              <a:rPr lang="ru-RU" sz="2400" dirty="0"/>
              <a:t>должен </a:t>
            </a:r>
            <a:r>
              <a:rPr lang="ru-RU" sz="2400" dirty="0" smtClean="0"/>
              <a:t>находиться                                                           на </a:t>
            </a:r>
            <a:r>
              <a:rPr lang="ru-RU" sz="2400" dirty="0"/>
              <a:t>расстоянии не менее </a:t>
            </a:r>
            <a:r>
              <a:rPr lang="ru-RU" sz="2400" dirty="0" smtClean="0"/>
              <a:t>60 см.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работе </a:t>
            </a:r>
            <a:r>
              <a:rPr lang="ru-RU" b="1" dirty="0" smtClean="0">
                <a:effectLst/>
                <a:latin typeface="+mn-lt"/>
              </a:rPr>
              <a:t>                  с </a:t>
            </a:r>
            <a:r>
              <a:rPr lang="ru-RU" b="1" dirty="0">
                <a:effectLst/>
                <a:latin typeface="+mn-lt"/>
              </a:rPr>
              <a:t>компьютером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170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/>
              <a:t>Периодически делайте </a:t>
            </a:r>
            <a:r>
              <a:rPr lang="ru-RU" sz="2400" dirty="0"/>
              <a:t>разминку для </a:t>
            </a:r>
            <a:r>
              <a:rPr lang="ru-RU" sz="2400" dirty="0" smtClean="0"/>
              <a:t>глаз.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Ч</a:t>
            </a:r>
            <a:r>
              <a:rPr lang="ru-RU" sz="2400" dirty="0" smtClean="0"/>
              <a:t>аще проветривайте помещение. 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П</a:t>
            </a:r>
            <a:r>
              <a:rPr lang="ru-RU" sz="2400" dirty="0" smtClean="0"/>
              <a:t>ри </a:t>
            </a:r>
            <a:r>
              <a:rPr lang="ru-RU" sz="2400" dirty="0"/>
              <a:t>возникновении необычной ситуации </a:t>
            </a:r>
            <a:r>
              <a:rPr lang="ru-RU" sz="2400" dirty="0" smtClean="0"/>
              <a:t>с компьютером (посторонние </a:t>
            </a:r>
            <a:r>
              <a:rPr lang="ru-RU" sz="2400" dirty="0"/>
              <a:t>звуки, запах</a:t>
            </a:r>
            <a:r>
              <a:rPr lang="ru-RU" sz="2400" dirty="0" smtClean="0"/>
              <a:t>) незамедлительно выключить компьютер.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П</a:t>
            </a:r>
            <a:r>
              <a:rPr lang="ru-RU" sz="2400" dirty="0" smtClean="0"/>
              <a:t>осле работы за компьютером                                                  умойтесь прохладной водой.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работе </a:t>
            </a:r>
            <a:r>
              <a:rPr lang="ru-RU" b="1" dirty="0" smtClean="0">
                <a:effectLst/>
                <a:latin typeface="+mn-lt"/>
              </a:rPr>
              <a:t>                  с </a:t>
            </a:r>
            <a:r>
              <a:rPr lang="ru-RU" b="1" dirty="0">
                <a:effectLst/>
                <a:latin typeface="+mn-lt"/>
              </a:rPr>
              <a:t>компьютером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43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523" y="2665590"/>
            <a:ext cx="2955306" cy="247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6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Средствами бытовой </a:t>
            </a:r>
            <a:r>
              <a:rPr lang="ru-RU" sz="2400" dirty="0"/>
              <a:t>химии называются различные моющие средства, а </a:t>
            </a:r>
            <a:r>
              <a:rPr lang="ru-RU" sz="2400" dirty="0" smtClean="0"/>
              <a:t>также растворители</a:t>
            </a:r>
            <a:r>
              <a:rPr lang="ru-RU" sz="2400" dirty="0"/>
              <a:t>, лаки, краски, аэрозольные баллоны и горючие </a:t>
            </a:r>
            <a:r>
              <a:rPr lang="ru-RU" sz="2400" dirty="0" smtClean="0"/>
              <a:t>вещества. </a:t>
            </a:r>
            <a:r>
              <a:rPr lang="ru-RU" sz="2400" dirty="0"/>
              <a:t>Эти средства </a:t>
            </a:r>
            <a:r>
              <a:rPr lang="ru-RU" sz="2400" dirty="0" smtClean="0"/>
              <a:t>нам очень </a:t>
            </a:r>
            <a:r>
              <a:rPr lang="ru-RU" sz="2400" dirty="0"/>
              <a:t>нужны в повседневной жизни, но многие из них имеют ядовитые свойства </a:t>
            </a:r>
            <a:r>
              <a:rPr lang="ru-RU" sz="2400" dirty="0" smtClean="0"/>
              <a:t>и весьма </a:t>
            </a:r>
            <a:r>
              <a:rPr lang="ru-RU" sz="2400" dirty="0"/>
              <a:t>опасны для человека, если конечно не соблюдать некоторые </a:t>
            </a:r>
            <a:r>
              <a:rPr lang="ru-RU" sz="2400" dirty="0" smtClean="0"/>
              <a:t>обязательные правила </a:t>
            </a:r>
            <a:r>
              <a:rPr lang="ru-RU" sz="2400" dirty="0"/>
              <a:t>их хранения и </a:t>
            </a:r>
            <a:r>
              <a:rPr lang="ru-RU" sz="2400" dirty="0" smtClean="0"/>
              <a:t>использования.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со средствами бытовой химии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75" b="7110"/>
          <a:stretch/>
        </p:blipFill>
        <p:spPr>
          <a:xfrm flipH="1">
            <a:off x="2617893" y="3457929"/>
            <a:ext cx="3865797" cy="168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35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/>
              <a:t>Использовать </a:t>
            </a:r>
            <a:r>
              <a:rPr lang="ru-RU" sz="2400" dirty="0"/>
              <a:t>средства лишь по назначению в соответствии </a:t>
            </a:r>
            <a:r>
              <a:rPr lang="ru-RU" sz="2400" dirty="0" smtClean="0"/>
              <a:t>с рекомендациями</a:t>
            </a:r>
            <a:r>
              <a:rPr lang="ru-RU" sz="2400" dirty="0"/>
              <a:t>, написанными на </a:t>
            </a:r>
            <a:r>
              <a:rPr lang="ru-RU" sz="2400" dirty="0" smtClean="0"/>
              <a:t>этикетке.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Н</a:t>
            </a:r>
            <a:r>
              <a:rPr lang="ru-RU" sz="2400" dirty="0" smtClean="0"/>
              <a:t>икогда </a:t>
            </a:r>
            <a:r>
              <a:rPr lang="ru-RU" sz="2400" dirty="0"/>
              <a:t>не </a:t>
            </a:r>
            <a:r>
              <a:rPr lang="ru-RU" sz="2400" dirty="0" smtClean="0"/>
              <a:t>пользуйтесь </a:t>
            </a:r>
            <a:r>
              <a:rPr lang="ru-RU" sz="2400" dirty="0"/>
              <a:t>незнакомыми препаратами бытовой </a:t>
            </a:r>
            <a:r>
              <a:rPr lang="ru-RU" sz="2400" dirty="0" smtClean="0"/>
              <a:t>химии.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С</a:t>
            </a:r>
            <a:r>
              <a:rPr lang="ru-RU" sz="2400" dirty="0" smtClean="0"/>
              <a:t>редства </a:t>
            </a:r>
            <a:r>
              <a:rPr lang="ru-RU" sz="2400" dirty="0"/>
              <a:t>бытовой химии обязательно хранить отдельно от </a:t>
            </a:r>
            <a:r>
              <a:rPr lang="ru-RU" sz="2400" dirty="0" smtClean="0"/>
              <a:t>пищевых продуктов</a:t>
            </a:r>
            <a:r>
              <a:rPr lang="ru-RU" sz="2400" dirty="0"/>
              <a:t>, </a:t>
            </a:r>
            <a:r>
              <a:rPr lang="ru-RU" sz="2400" dirty="0" smtClean="0"/>
              <a:t>лекарств.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/>
              <a:t>С</a:t>
            </a:r>
            <a:r>
              <a:rPr lang="ru-RU" sz="2400" dirty="0" smtClean="0"/>
              <a:t>редства </a:t>
            </a:r>
            <a:r>
              <a:rPr lang="ru-RU" sz="2400" dirty="0"/>
              <a:t>хранить в сухих и хорошо проветриваемых </a:t>
            </a:r>
            <a:r>
              <a:rPr lang="ru-RU" sz="2400" dirty="0" smtClean="0"/>
              <a:t>помещениях. </a:t>
            </a:r>
          </a:p>
          <a:p>
            <a:pPr>
              <a:spcBef>
                <a:spcPts val="0"/>
              </a:spcBef>
            </a:pPr>
            <a:r>
              <a:rPr lang="ru-RU" sz="2400" dirty="0">
                <a:solidFill>
                  <a:srgbClr val="FF0000"/>
                </a:solidFill>
              </a:rPr>
              <a:t>П</a:t>
            </a:r>
            <a:r>
              <a:rPr lang="ru-RU" sz="2400" dirty="0" smtClean="0">
                <a:solidFill>
                  <a:srgbClr val="FF0000"/>
                </a:solidFill>
              </a:rPr>
              <a:t>ить </a:t>
            </a:r>
            <a:r>
              <a:rPr lang="ru-RU" sz="2400" dirty="0">
                <a:solidFill>
                  <a:srgbClr val="FF0000"/>
                </a:solidFill>
              </a:rPr>
              <a:t>жидкости из незнакомых бутылок и </a:t>
            </a:r>
            <a:r>
              <a:rPr lang="ru-RU" sz="2400" dirty="0" smtClean="0">
                <a:solidFill>
                  <a:srgbClr val="FF0000"/>
                </a:solidFill>
              </a:rPr>
              <a:t>ёмкостей </a:t>
            </a:r>
            <a:r>
              <a:rPr lang="ru-RU" sz="2400" dirty="0">
                <a:solidFill>
                  <a:srgbClr val="FF0000"/>
                </a:solidFill>
              </a:rPr>
              <a:t>опасно для </a:t>
            </a:r>
            <a:r>
              <a:rPr lang="ru-RU" sz="2400" dirty="0" smtClean="0">
                <a:solidFill>
                  <a:srgbClr val="FF0000"/>
                </a:solidFill>
              </a:rPr>
              <a:t>жизни!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со средствами бытовой химии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2166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40" t="16612" r="8349" b="16340"/>
          <a:stretch/>
        </p:blipFill>
        <p:spPr>
          <a:xfrm>
            <a:off x="2206523" y="3465847"/>
            <a:ext cx="4484563" cy="167221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домашних </a:t>
            </a:r>
            <a:r>
              <a:rPr lang="ru-RU" sz="2400" dirty="0"/>
              <a:t>условиях мы иногда пользуемся </a:t>
            </a:r>
            <a:r>
              <a:rPr lang="ru-RU" sz="2400" dirty="0" smtClean="0"/>
              <a:t>разнообразными </a:t>
            </a:r>
            <a:r>
              <a:rPr lang="ru-RU" sz="2400" dirty="0"/>
              <a:t>инструментами</a:t>
            </a:r>
            <a:r>
              <a:rPr lang="ru-RU" sz="2400" dirty="0" smtClean="0"/>
              <a:t>, предназначенными </a:t>
            </a:r>
            <a:r>
              <a:rPr lang="ru-RU" sz="2400" dirty="0"/>
              <a:t>для выполнения мелких домашних работ ножом, отвёрткой</a:t>
            </a:r>
            <a:r>
              <a:rPr lang="ru-RU" sz="2400" dirty="0" smtClean="0"/>
              <a:t>, ножницами</a:t>
            </a:r>
            <a:r>
              <a:rPr lang="ru-RU" sz="2400" dirty="0"/>
              <a:t>, канцелярским ножом и другими острыми и </a:t>
            </a:r>
            <a:r>
              <a:rPr lang="ru-RU" sz="2400" dirty="0" smtClean="0"/>
              <a:t> режущими предметами. Чтобы не </a:t>
            </a:r>
            <a:r>
              <a:rPr lang="ru-RU" sz="2400" dirty="0"/>
              <a:t>нанести травму себе </a:t>
            </a:r>
            <a:r>
              <a:rPr lang="ru-RU" sz="2400" dirty="0" smtClean="0"/>
              <a:t>и окружающим </a:t>
            </a:r>
            <a:r>
              <a:rPr lang="ru-RU" sz="2400" dirty="0"/>
              <a:t>нужно соблюдать ряд </a:t>
            </a:r>
            <a:r>
              <a:rPr lang="ru-RU" sz="2400" dirty="0" smtClean="0"/>
              <a:t>правил.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с колющими и режущими предметами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1181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На рабочем месте режущие и колющие предметы располагайте на видном месте.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 Рабочее место перед работой освободите от всех посторонних и ненужных предметов и инструментов. 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Режущие </a:t>
            </a:r>
            <a:r>
              <a:rPr lang="ru-RU" sz="2400" dirty="0"/>
              <a:t>поверхности и острые кромки инструментов должны быть направлены в сторону, противоположную телу.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 Пальцы рук, удерживающие обрабатываемый предмет, держите на достаточном удалении от режущих кромок.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с колющими и режущими предметами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9228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Все острые, колющие и режущие предметы обязательно класть на </a:t>
            </a:r>
            <a:r>
              <a:rPr lang="ru-RU" sz="2400" dirty="0" smtClean="0"/>
              <a:t>свои места </a:t>
            </a:r>
            <a:r>
              <a:rPr lang="ru-RU" sz="2400" dirty="0"/>
              <a:t>(ножницы, канцелярские ножи, иголки, булавки, гвозди и </a:t>
            </a:r>
            <a:r>
              <a:rPr lang="ru-RU" sz="2400" dirty="0" smtClean="0"/>
              <a:t>т.д.).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Храните острые и режущие предметы в чехлах, которые закрывают </a:t>
            </a:r>
            <a:r>
              <a:rPr lang="ru-RU" sz="2400" dirty="0" smtClean="0"/>
              <a:t>их рабочие части.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При работе с режущим инструментом, имеющим электрический привод (электродрели, электропилы), необходимо соблюдать повышенную осторожность с учетом скорости вращения деталей.</a:t>
            </a:r>
          </a:p>
          <a:p>
            <a:pPr>
              <a:spcBef>
                <a:spcPts val="0"/>
              </a:spcBef>
            </a:pPr>
            <a:endParaRPr lang="ru-RU" sz="2400" dirty="0" smtClean="0"/>
          </a:p>
          <a:p>
            <a:pPr>
              <a:spcBef>
                <a:spcPts val="0"/>
              </a:spcBef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с колющими и режущими предметами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9782"/>
            <a:ext cx="9144000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Т</a:t>
            </a:r>
            <a:r>
              <a:rPr lang="ru-RU" b="1" dirty="0" smtClean="0">
                <a:effectLst/>
                <a:latin typeface="+mn-lt"/>
              </a:rPr>
              <a:t>елефоны вызова экстренных служб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0" t="24034" r="3049" b="5365"/>
          <a:stretch/>
        </p:blipFill>
        <p:spPr>
          <a:xfrm>
            <a:off x="97972" y="1531258"/>
            <a:ext cx="8948057" cy="341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2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23119"/>
            <a:ext cx="9144000" cy="10215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себя!</a:t>
            </a:r>
            <a:b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644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Каждый день мы умываемся </a:t>
            </a:r>
            <a:r>
              <a:rPr lang="ru-RU" sz="2400" dirty="0"/>
              <a:t>и </a:t>
            </a:r>
            <a:r>
              <a:rPr lang="ru-RU" sz="2400" dirty="0" smtClean="0"/>
              <a:t>принимаем душ. Моем </a:t>
            </a:r>
            <a:r>
              <a:rPr lang="ru-RU" sz="2400" dirty="0"/>
              <a:t>посуду и </a:t>
            </a:r>
            <a:r>
              <a:rPr lang="ru-RU" sz="2400" dirty="0" smtClean="0"/>
              <a:t>набираем </a:t>
            </a:r>
            <a:r>
              <a:rPr lang="ru-RU" sz="2400" dirty="0"/>
              <a:t>в чайник воду для </a:t>
            </a:r>
            <a:r>
              <a:rPr lang="ru-RU" sz="2400" dirty="0" smtClean="0"/>
              <a:t>чего используем </a:t>
            </a:r>
            <a:r>
              <a:rPr lang="ru-RU" sz="2400" dirty="0"/>
              <a:t>краны и смесители, установленные в </a:t>
            </a:r>
            <a:r>
              <a:rPr lang="ru-RU" sz="2400" dirty="0" smtClean="0"/>
              <a:t>ванной и </a:t>
            </a:r>
            <a:r>
              <a:rPr lang="ru-RU" sz="2400" dirty="0"/>
              <a:t>на </a:t>
            </a:r>
            <a:r>
              <a:rPr lang="ru-RU" sz="2400" dirty="0" smtClean="0"/>
              <a:t>кухне. </a:t>
            </a:r>
            <a:r>
              <a:rPr lang="ru-RU" sz="2400" dirty="0"/>
              <a:t>С помощью кранов мы </a:t>
            </a:r>
            <a:r>
              <a:rPr lang="ru-RU" sz="2400" dirty="0" smtClean="0"/>
              <a:t>подбираем температуру </a:t>
            </a:r>
            <a:r>
              <a:rPr lang="ru-RU" sz="2400" dirty="0"/>
              <a:t>воды и напор </a:t>
            </a:r>
            <a:r>
              <a:rPr lang="ru-RU" sz="2400" dirty="0" smtClean="0"/>
              <a:t>струи.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Мы постоянно пользуемся </a:t>
            </a:r>
            <a:r>
              <a:rPr lang="ru-RU" sz="2400" dirty="0"/>
              <a:t>разнообразными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электрическими приборами такими как утюг, телевизор,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светильники, микроволновая печь, </a:t>
            </a:r>
            <a:r>
              <a:rPr lang="ru-RU" sz="2400" dirty="0" smtClean="0"/>
              <a:t>компьютер. </a:t>
            </a:r>
            <a:r>
              <a:rPr lang="ru-RU" sz="2400" dirty="0"/>
              <a:t>Для </a:t>
            </a:r>
            <a:r>
              <a:rPr lang="ru-RU" sz="2400" dirty="0" smtClean="0"/>
              <a:t>этого в </a:t>
            </a:r>
            <a:r>
              <a:rPr lang="ru-RU" sz="2400" dirty="0"/>
              <a:t>квартире проведена электропроводка, а в </a:t>
            </a:r>
            <a:r>
              <a:rPr lang="ru-RU" sz="2400" dirty="0" smtClean="0"/>
              <a:t>специально отведённых </a:t>
            </a:r>
            <a:r>
              <a:rPr lang="ru-RU" sz="2400" dirty="0"/>
              <a:t>местах установлены </a:t>
            </a:r>
            <a:r>
              <a:rPr lang="ru-RU" sz="2400" dirty="0" smtClean="0"/>
              <a:t>розетки и включатели.</a:t>
            </a:r>
            <a:endParaRPr lang="en-US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92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486" y="1043092"/>
            <a:ext cx="8246070" cy="386776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Все это </a:t>
            </a:r>
            <a:r>
              <a:rPr lang="ru-RU" sz="2400" dirty="0"/>
              <a:t>для нас является обыденными </a:t>
            </a:r>
            <a:r>
              <a:rPr lang="ru-RU" sz="2400" dirty="0" smtClean="0"/>
              <a:t>и привычными </a:t>
            </a:r>
            <a:r>
              <a:rPr lang="ru-RU" sz="2400" dirty="0"/>
              <a:t>вещами Однако при </a:t>
            </a:r>
            <a:r>
              <a:rPr lang="ru-RU" sz="2400" dirty="0" smtClean="0"/>
              <a:t>определённых условиях </a:t>
            </a:r>
            <a:r>
              <a:rPr lang="ru-RU" sz="2400" dirty="0"/>
              <a:t>при использовании таких хорошо </a:t>
            </a:r>
            <a:r>
              <a:rPr lang="ru-RU" sz="2400" dirty="0" smtClean="0"/>
              <a:t>знакомых вам </a:t>
            </a:r>
            <a:r>
              <a:rPr lang="ru-RU" sz="2400" dirty="0"/>
              <a:t>приборов и оборудования могут </a:t>
            </a:r>
            <a:r>
              <a:rPr lang="ru-RU" sz="2400" dirty="0" smtClean="0"/>
              <a:t>возникнуть непредвиденные </a:t>
            </a:r>
            <a:r>
              <a:rPr lang="ru-RU" sz="2400" dirty="0"/>
              <a:t>опасные ситуации для вас, </a:t>
            </a:r>
            <a:r>
              <a:rPr lang="ru-RU" sz="2400" dirty="0" smtClean="0"/>
              <a:t>ваших близких </a:t>
            </a:r>
            <a:r>
              <a:rPr lang="ru-RU" sz="2400" dirty="0"/>
              <a:t>и для вашего </a:t>
            </a:r>
            <a:r>
              <a:rPr lang="ru-RU" sz="2400" dirty="0" smtClean="0"/>
              <a:t>дома.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Подобные опасные </a:t>
            </a:r>
            <a:r>
              <a:rPr lang="ru-RU" sz="2400" dirty="0"/>
              <a:t>ситуации могут возникать </a:t>
            </a:r>
            <a:r>
              <a:rPr lang="ru-RU" sz="2400" dirty="0" smtClean="0"/>
              <a:t>по двум причинам.  </a:t>
            </a:r>
            <a:r>
              <a:rPr lang="ru-RU" sz="2400" dirty="0"/>
              <a:t>В первом случае вы сами </a:t>
            </a:r>
            <a:r>
              <a:rPr lang="ru-RU" sz="2400" dirty="0" smtClean="0"/>
              <a:t>можете создать </a:t>
            </a:r>
            <a:r>
              <a:rPr lang="ru-RU" sz="2400" dirty="0"/>
              <a:t>такую </a:t>
            </a:r>
            <a:r>
              <a:rPr lang="ru-RU" sz="2400" dirty="0" smtClean="0"/>
              <a:t>опасную ситуацию</a:t>
            </a:r>
            <a:r>
              <a:rPr lang="ru-RU" sz="2400" dirty="0"/>
              <a:t>, когда </a:t>
            </a:r>
            <a:r>
              <a:rPr lang="ru-RU" sz="2400" dirty="0" smtClean="0"/>
              <a:t>нарушаете правила </a:t>
            </a:r>
            <a:r>
              <a:rPr lang="ru-RU" sz="2400" dirty="0"/>
              <a:t>безопасного использования оборудования </a:t>
            </a:r>
            <a:r>
              <a:rPr lang="ru-RU" sz="2400" dirty="0" smtClean="0"/>
              <a:t>и бытовых </a:t>
            </a:r>
            <a:r>
              <a:rPr lang="ru-RU" sz="2400" dirty="0"/>
              <a:t>приборов Во втором случае </a:t>
            </a:r>
            <a:r>
              <a:rPr lang="ru-RU" sz="2400" dirty="0" smtClean="0"/>
              <a:t>может возникнуть </a:t>
            </a:r>
            <a:r>
              <a:rPr lang="ru-RU" sz="2400" dirty="0"/>
              <a:t>опасная ситуация независимо от </a:t>
            </a:r>
            <a:r>
              <a:rPr lang="ru-RU" sz="2400" dirty="0" smtClean="0"/>
              <a:t>вас.</a:t>
            </a:r>
            <a:endParaRPr lang="en-US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9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пожар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(в результате неисправности электропроводки или электротехники, неосторожного обращения с огнём);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взрыв га</a:t>
            </a:r>
            <a:r>
              <a:rPr lang="ru-RU" sz="2400" dirty="0">
                <a:solidFill>
                  <a:srgbClr val="FF0000"/>
                </a:solidFill>
              </a:rPr>
              <a:t>за </a:t>
            </a:r>
            <a:r>
              <a:rPr lang="ru-RU" sz="2400" dirty="0"/>
              <a:t>(в результате утечки газа, из-за оставленной не выключенной плиты);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затопление</a:t>
            </a:r>
            <a:r>
              <a:rPr lang="ru-RU" sz="2400" dirty="0"/>
              <a:t> (в результате неисправности водопровода или из-за не выключенной стиральной машины);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отравление</a:t>
            </a:r>
            <a:r>
              <a:rPr lang="ru-RU" sz="2400" dirty="0"/>
              <a:t>  (газом или химическими препаратами);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Опасные ситуации в доме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3728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поражение </a:t>
            </a:r>
            <a:r>
              <a:rPr lang="ru-RU" sz="2400" b="1" dirty="0">
                <a:solidFill>
                  <a:srgbClr val="FF0000"/>
                </a:solidFill>
              </a:rPr>
              <a:t>электрическим током </a:t>
            </a:r>
            <a:r>
              <a:rPr lang="ru-RU" sz="2400" dirty="0"/>
              <a:t>(из-за нарушения правил безопасности при пользовании электроприборов и электрооборудования);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разрушение строительных конструкций </a:t>
            </a:r>
            <a:r>
              <a:rPr lang="ru-RU" sz="2400" dirty="0"/>
              <a:t>(в результате землетрясения или взрыва)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Опасные ситуации в доме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053" y="3312299"/>
            <a:ext cx="2692015" cy="179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5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небрежность</a:t>
            </a:r>
            <a:r>
              <a:rPr lang="ru-RU" sz="2400" dirty="0"/>
              <a:t> (незакрытый кран, забытый включенный утюг, кипящий чайник, заливающий газовую плиту);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неправильное обращение с техникой и бытовыми приборами</a:t>
            </a:r>
            <a:r>
              <a:rPr lang="ru-RU" sz="2400" dirty="0"/>
              <a:t>;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неосторожное обращение с огнём и химическими </a:t>
            </a:r>
            <a:r>
              <a:rPr lang="ru-RU" sz="2400" b="1" dirty="0" smtClean="0">
                <a:solidFill>
                  <a:srgbClr val="FF0000"/>
                </a:solidFill>
              </a:rPr>
              <a:t>препаратами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Причины возникновения опасных ситуаций</a:t>
            </a:r>
            <a:endParaRPr lang="en-US" b="1" dirty="0">
              <a:effectLst/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893" y="3135918"/>
            <a:ext cx="3318935" cy="2006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19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Никогда не оставляйте включённый электроприбор без </a:t>
            </a:r>
            <a:r>
              <a:rPr lang="ru-RU" sz="2400" dirty="0" smtClean="0"/>
              <a:t>присмотра.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Не </a:t>
            </a:r>
            <a:r>
              <a:rPr lang="ru-RU" sz="2400" dirty="0"/>
              <a:t>пользуйтесь электроприборами, имеющими какую либо </a:t>
            </a:r>
            <a:r>
              <a:rPr lang="ru-RU" sz="2400" dirty="0" smtClean="0"/>
              <a:t>неисправность.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Не </a:t>
            </a:r>
            <a:r>
              <a:rPr lang="ru-RU" sz="2400" dirty="0"/>
              <a:t>тените вилку из розетки за </a:t>
            </a:r>
            <a:r>
              <a:rPr lang="ru-RU" sz="2400" dirty="0" smtClean="0"/>
              <a:t>провод.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Не </a:t>
            </a:r>
            <a:r>
              <a:rPr lang="ru-RU" sz="2400" dirty="0"/>
              <a:t>ремонтируй электроприборы включённые в </a:t>
            </a:r>
            <a:r>
              <a:rPr lang="ru-RU" sz="2400" dirty="0" smtClean="0"/>
              <a:t>сеть.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Нельзя </a:t>
            </a:r>
            <a:r>
              <a:rPr lang="ru-RU" sz="2400" dirty="0"/>
              <a:t>в одну розетку включать несколько </a:t>
            </a:r>
            <a:r>
              <a:rPr lang="ru-RU" sz="2400" dirty="0" smtClean="0"/>
              <a:t>электроприборов.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Не пользуйтесь электроприборами в </a:t>
            </a:r>
            <a:r>
              <a:rPr lang="ru-RU" sz="2400" dirty="0" smtClean="0"/>
              <a:t>ванной.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</a:t>
            </a:r>
            <a:r>
              <a:rPr lang="ru-RU" b="1" dirty="0" smtClean="0">
                <a:effectLst/>
                <a:latin typeface="+mn-lt"/>
              </a:rPr>
              <a:t>   с </a:t>
            </a:r>
            <a:r>
              <a:rPr lang="ru-RU" b="1" dirty="0">
                <a:effectLst/>
                <a:latin typeface="+mn-lt"/>
              </a:rPr>
              <a:t>электричеством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17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75736"/>
            <a:ext cx="8246070" cy="3867764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Необходимо строго соблюдать порядок включения электроприборов в </a:t>
            </a:r>
            <a:r>
              <a:rPr lang="ru-RU" sz="2400" dirty="0" smtClean="0"/>
              <a:t>сеть сначала </a:t>
            </a:r>
            <a:r>
              <a:rPr lang="ru-RU" sz="2400" dirty="0"/>
              <a:t>нужно подключить шнур к прибору, и лишь только потом </a:t>
            </a:r>
            <a:r>
              <a:rPr lang="ru-RU" sz="2400" dirty="0" smtClean="0"/>
              <a:t>шнур подключить </a:t>
            </a:r>
            <a:r>
              <a:rPr lang="ru-RU" sz="2400" dirty="0"/>
              <a:t>к </a:t>
            </a:r>
            <a:r>
              <a:rPr lang="ru-RU" sz="2400" dirty="0" smtClean="0"/>
              <a:t>электросети. </a:t>
            </a:r>
            <a:r>
              <a:rPr lang="ru-RU" sz="2400" dirty="0"/>
              <a:t>Отключение прибора нужно производить </a:t>
            </a:r>
            <a:r>
              <a:rPr lang="ru-RU" sz="2400" dirty="0" smtClean="0"/>
              <a:t>в обратном порядке.</a:t>
            </a:r>
          </a:p>
          <a:p>
            <a:pPr>
              <a:spcBef>
                <a:spcPts val="0"/>
              </a:spcBef>
            </a:pPr>
            <a:r>
              <a:rPr lang="ru-RU" sz="2600" dirty="0"/>
              <a:t>Запрещается прикасаться к прибору подключённом в сеть мокрыми руками, </a:t>
            </a:r>
            <a:r>
              <a:rPr lang="ru-RU" sz="2600" dirty="0" smtClean="0"/>
              <a:t>а также </a:t>
            </a:r>
            <a:r>
              <a:rPr lang="ru-RU" sz="2600" dirty="0"/>
              <a:t>пользоваться электрическими устройствами, если вы находитесь в </a:t>
            </a:r>
            <a:r>
              <a:rPr lang="ru-RU" sz="2600" dirty="0" smtClean="0"/>
              <a:t>воде.</a:t>
            </a:r>
            <a:endParaRPr lang="ru-RU" sz="2600" dirty="0"/>
          </a:p>
          <a:p>
            <a:pPr>
              <a:spcBef>
                <a:spcPts val="0"/>
              </a:spcBef>
            </a:pPr>
            <a:r>
              <a:rPr lang="ru-RU" sz="2600" dirty="0" smtClean="0"/>
              <a:t>Запрещается </a:t>
            </a:r>
            <a:r>
              <a:rPr lang="ru-RU" sz="2600" dirty="0"/>
              <a:t>открывать и залезать в </a:t>
            </a:r>
            <a:r>
              <a:rPr lang="ru-RU" sz="2600" dirty="0" err="1" smtClean="0"/>
              <a:t>электрощитки</a:t>
            </a:r>
            <a:r>
              <a:rPr lang="ru-RU" sz="2600" dirty="0" smtClean="0"/>
              <a:t>. Высокое напряжение опасно </a:t>
            </a:r>
            <a:r>
              <a:rPr lang="ru-RU" sz="2600" dirty="0"/>
              <a:t>для </a:t>
            </a:r>
            <a:r>
              <a:rPr lang="ru-RU" sz="2600" dirty="0" smtClean="0"/>
              <a:t>жизни!</a:t>
            </a:r>
            <a:endParaRPr lang="en-US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-1"/>
            <a:ext cx="5235787" cy="1043093"/>
          </a:xfrm>
          <a:prstGeom prst="rect">
            <a:avLst/>
          </a:prstGeom>
          <a:solidFill>
            <a:srgbClr val="91D6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9" y="139782"/>
            <a:ext cx="8447765" cy="76352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/>
                <a:latin typeface="+mn-lt"/>
              </a:rPr>
              <a:t>Правила безопасности при обращении </a:t>
            </a:r>
            <a:r>
              <a:rPr lang="ru-RU" b="1" dirty="0" smtClean="0">
                <a:effectLst/>
                <a:latin typeface="+mn-lt"/>
              </a:rPr>
              <a:t>   с </a:t>
            </a:r>
            <a:r>
              <a:rPr lang="ru-RU" b="1" dirty="0">
                <a:effectLst/>
                <a:latin typeface="+mn-lt"/>
              </a:rPr>
              <a:t>электричеством</a:t>
            </a:r>
            <a:endParaRPr lang="en-US" b="1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593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1306</Words>
  <Application>Microsoft Office PowerPoint</Application>
  <PresentationFormat>Экран (16:9)</PresentationFormat>
  <Paragraphs>108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Безопасная эксплуатация бытовых приборов и мест общего пользования</vt:lpstr>
      <vt:lpstr>Презентация PowerPoint</vt:lpstr>
      <vt:lpstr>Презентация PowerPoint</vt:lpstr>
      <vt:lpstr>Презентация PowerPoint</vt:lpstr>
      <vt:lpstr>Опасные ситуации в доме</vt:lpstr>
      <vt:lpstr>Опасные ситуации в доме</vt:lpstr>
      <vt:lpstr>Причины возникновения опасных ситуаций</vt:lpstr>
      <vt:lpstr>Правила безопасности при обращении    с электричеством</vt:lpstr>
      <vt:lpstr>Правила безопасности при обращении    с электричеством</vt:lpstr>
      <vt:lpstr>Правила безопасности при обращении    с электричеством</vt:lpstr>
      <vt:lpstr>Правила безопасности при обращении с бытовым газом</vt:lpstr>
      <vt:lpstr>Правила безопасности при обращении с бытовым газом</vt:lpstr>
      <vt:lpstr>Правила безопасности при обращении с бытовым газом</vt:lpstr>
      <vt:lpstr>Правила безопасности при обращении с бытовым газом</vt:lpstr>
      <vt:lpstr>Правила безопасности при обращении с бытовым газом</vt:lpstr>
      <vt:lpstr>Правила безопасности при использовании водопроводных устройств</vt:lpstr>
      <vt:lpstr>Правила безопасности при использовании водопроводных устройств</vt:lpstr>
      <vt:lpstr>Правила безопасности при использовании водопроводных устройств</vt:lpstr>
      <vt:lpstr>Правила безопасности при работе                   с компьютером</vt:lpstr>
      <vt:lpstr>Правила безопасности при работе                   с компьютером</vt:lpstr>
      <vt:lpstr>Правила безопасности при работе                   с компьютером</vt:lpstr>
      <vt:lpstr>Правила безопасности со средствами бытовой химии</vt:lpstr>
      <vt:lpstr>Правила безопасности со средствами бытовой химии</vt:lpstr>
      <vt:lpstr>Правила безопасности с колющими и режущими предметами</vt:lpstr>
      <vt:lpstr>Правила безопасности с колющими и режущими предметами</vt:lpstr>
      <vt:lpstr>Правила безопасности с колющими и режущими предметами</vt:lpstr>
      <vt:lpstr>Телефоны вызова экстренных служб</vt:lpstr>
      <vt:lpstr>Берегите себя!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2023-09-26T13:38:07Z</dcterms:modified>
</cp:coreProperties>
</file>