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60" r:id="rId5"/>
    <p:sldId id="264" r:id="rId6"/>
    <p:sldId id="262" r:id="rId7"/>
    <p:sldId id="265" r:id="rId8"/>
    <p:sldId id="266" r:id="rId9"/>
    <p:sldId id="267" r:id="rId10"/>
    <p:sldId id="268" r:id="rId11"/>
    <p:sldId id="269" r:id="rId12"/>
    <p:sldId id="270" r:id="rId13"/>
    <p:sldId id="272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3" r:id="rId27"/>
    <p:sldId id="263" r:id="rId28"/>
    <p:sldId id="286" r:id="rId29"/>
    <p:sldId id="287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4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7D5EED-1F97-4F2A-811F-B406A6F5E6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D6FCF6A-DAC1-4A22-A1C6-A0C1CA2656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69BA167-AEEE-4559-9105-E11736C78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D58F570-0948-42B2-B245-2276DF0C10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50469EB-3B43-40F1-9C8F-5C55808BB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057502E-ADA1-4703-BE6A-90EC328995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925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83F820-8511-4AEB-A7F8-C180233DD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9C0C2A1-FF7D-471E-8FA1-A25D6995C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459927C-E196-4F8B-BE78-B0265D057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919FB7E-4634-4081-90FA-BDF4F0374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C13F617-253E-4968-935B-F729E2388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935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65565FE5-936C-4D58-B110-6BD636F51A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60E107A-F4DC-4882-A245-18341C9940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379F21D-998A-494D-B1AC-CEEA66F1F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A6098C-5E07-4A5C-846B-42D1D3740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54B1240-AFF0-4266-B9D2-CDF6D91E9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725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DE1750-A55B-4A2D-8471-C9510DBF1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67A60F8-AA53-40C9-B452-00103893C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4647A2D-2165-4A86-A3DC-98D523420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5F1C277-C663-437F-A88C-1F46E74B5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C5FF699-36C2-4C91-8E88-E8F1F9526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891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6592686-7282-45C5-A1CA-1E2396489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141C1EB-8D1A-405A-90EE-EEF654850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09A63BF-95DB-451C-A393-8EB886D75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8CC378A-B188-426B-97F2-446EEF48D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1B1D353-F7BC-4B27-8F9A-142ABD17D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890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B254AE4-53C9-4448-A18C-D97E48EB6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91FA3FE-A45F-4BC9-A0BA-ED0064F8BE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D21550F-444A-4C32-ACD5-A7E2B1E697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8C50DEC-31B2-4797-BD25-9E88FE05F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9957C74-571A-4687-BAAE-8880B6DB8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CB2AE59-EF63-409D-B700-8512D8F07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06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71D196-6724-4B91-88B9-37A1AEA90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12808C6-E189-4881-A60D-ABD64CDDF5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B4CE4E8-3625-4901-941F-39E3864353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344FE26-5621-48BB-BD4F-0093C73F8C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CE617D29-96DE-4435-88B0-70690737D4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B94DCE13-EFEC-4B04-9F50-762BAB3A2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8A74D00-3619-4E6B-84AD-9D709753B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5A968D57-4D33-4B2A-BC03-C35E07DFF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29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FC0A9B-6BA3-4967-B402-E8BA2E2F2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FCB36D5-C88F-42A1-98FD-DB440AAB0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73BBD3A-F0E0-4278-A00F-9960D708F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582CA90A-4144-4C1F-998C-A9BA38F94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547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3C1FEDA-AE0F-4552-88F5-1E574F604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FCF1511-058F-4DB8-8B8E-63E8C98AD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6A0D7AC-717A-4196-B600-38426866D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459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9674CB-933E-47AA-80B1-1254834DA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F1EC3B-2DB2-407D-A200-9CEA49F98B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23CFEB9-3240-4969-9D56-8483FE09F1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9F2006B-952D-421D-BA6A-A3121AD97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B287F04-387E-42C3-8F43-31DF6689F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0AA591D-B38E-4EE4-A687-4DB4015EF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145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271156-7968-4E0B-BC72-B01A8EE05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903F869-536E-4047-B517-DEEDAEFC61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0E4CC05-2190-4B44-99F8-FD3A96F4E1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854FCE9-DED7-44ED-A344-37982091E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5B34F-EC8D-454F-9882-95A213DFD72C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CE58A79-A089-48D5-B22C-EECD8971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CFFEA4F-6BF2-4892-8445-F1D35AE8E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508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6338F6-2F64-4880-9A86-91B15CBEF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4F16AEF-67F7-40CD-BB5B-B72EAE489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461215D-997F-44B3-BB00-61FBD44F42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5B34F-EC8D-454F-9882-95A213DFD72C}" type="datetimeFigureOut">
              <a:rPr lang="ru-RU" smtClean="0"/>
              <a:t>08.09.2023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D1FF930-B53D-4CDB-9D4D-8DA857BA95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F2C8DD5-4CDC-44A1-BB3D-16F785EEE8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0477D-0D85-4578-B12D-54F946DDF8DB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3D0B3E7-1680-4C1F-BE26-F7D72BB2043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596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E19AC7-4E0F-43A5-BB44-6CD84AD142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5645" y="2435464"/>
            <a:ext cx="9868287" cy="2387600"/>
          </a:xfrm>
        </p:spPr>
        <p:txBody>
          <a:bodyPr>
            <a:noAutofit/>
          </a:bodyPr>
          <a:lstStyle/>
          <a:p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Основные </a:t>
            </a: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опасности</a:t>
            </a:r>
            <a:b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быту. </a:t>
            </a: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Предупреждение</a:t>
            </a:r>
            <a:b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бытовых </a:t>
            </a: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отравлений.</a:t>
            </a: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703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продуктами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b="1" dirty="0">
                <a:solidFill>
                  <a:srgbClr val="C00000"/>
                </a:solidFill>
              </a:rPr>
              <a:t>Важно знать</a:t>
            </a:r>
            <a:r>
              <a:rPr lang="ru-RU" b="1" dirty="0" smtClean="0">
                <a:solidFill>
                  <a:srgbClr val="C00000"/>
                </a:solidFill>
              </a:rPr>
              <a:t>!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Если </a:t>
            </a:r>
            <a:r>
              <a:rPr lang="ru-RU" dirty="0"/>
              <a:t>больной потерял сознание, у него ухудшилось зрение, затруднено глотание или не сбивается высокая температура, следует срочно вызвать неотложную помощь.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r="19881"/>
          <a:stretch/>
        </p:blipFill>
        <p:spPr>
          <a:xfrm>
            <a:off x="3865576" y="3575097"/>
            <a:ext cx="4460848" cy="328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285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Отравления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 лекарственными препаратами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500962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Отравление медикаментами может произойти по причине их передозировки, ошибочного приема, несовместимости с другими лекарствами. При легком отравлении у человека </a:t>
            </a:r>
            <a:r>
              <a:rPr lang="ru-RU" sz="2400" dirty="0" smtClean="0"/>
              <a:t>отмечается: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нарушение </a:t>
            </a:r>
            <a:r>
              <a:rPr lang="ru-RU" sz="2400" dirty="0"/>
              <a:t>координации,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головокружение</a:t>
            </a:r>
            <a:r>
              <a:rPr lang="ru-RU" sz="2400" dirty="0"/>
              <a:t>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т</a:t>
            </a:r>
            <a:r>
              <a:rPr lang="ru-RU" sz="2400" dirty="0" smtClean="0"/>
              <a:t>ошнота.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</a:t>
            </a:r>
            <a:r>
              <a:rPr lang="ru-RU" sz="2400" dirty="0" smtClean="0"/>
              <a:t>ри сильном отравлении </a:t>
            </a:r>
            <a:r>
              <a:rPr lang="ru-RU" sz="2400" dirty="0"/>
              <a:t>отмечается:</a:t>
            </a:r>
            <a:r>
              <a:rPr lang="ru-RU" sz="2400" dirty="0" smtClean="0"/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сонливость</a:t>
            </a:r>
            <a:r>
              <a:rPr lang="ru-RU" sz="2400" dirty="0"/>
              <a:t>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нарушение </a:t>
            </a:r>
            <a:r>
              <a:rPr lang="ru-RU" sz="2400" dirty="0"/>
              <a:t>ритма сердца,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рвота</a:t>
            </a:r>
            <a:r>
              <a:rPr lang="ru-RU" sz="2400" dirty="0"/>
              <a:t>. </a:t>
            </a:r>
            <a:endParaRPr lang="ru-RU" sz="24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Передозировка </a:t>
            </a:r>
            <a:r>
              <a:rPr lang="ru-RU" sz="2400" dirty="0">
                <a:solidFill>
                  <a:srgbClr val="C00000"/>
                </a:solidFill>
              </a:rPr>
              <a:t>некоторых препаратов может приводить к острым расстройствам работы внутренних органов, в сложных случаях к смерти.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2334" y="2399241"/>
            <a:ext cx="5113868" cy="2876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4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лекарственными препаратами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Вызвать медицинскую помощь.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Промыть пострадавшему желудок, провоцируя рвоту несколько раз.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Принять сорбент: активированный уголь, </a:t>
            </a:r>
            <a:r>
              <a:rPr lang="ru-RU" sz="2400" dirty="0" err="1"/>
              <a:t>Смекту</a:t>
            </a:r>
            <a:r>
              <a:rPr lang="ru-RU" sz="2400" dirty="0"/>
              <a:t>, </a:t>
            </a:r>
            <a:r>
              <a:rPr lang="ru-RU" sz="2400" dirty="0" err="1"/>
              <a:t>Полисорб</a:t>
            </a:r>
            <a:r>
              <a:rPr lang="ru-RU" sz="2400" dirty="0"/>
              <a:t>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Уложить в постель, если человек без сознания, голову следует повернуть набок.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угнетении дыхания сделать искусственное, при остановке сердца – закрытый массаж в области сердца.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6433" y="4298486"/>
            <a:ext cx="4614334" cy="255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614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22366"/>
          <a:stretch/>
        </p:blipFill>
        <p:spPr>
          <a:xfrm>
            <a:off x="2433189" y="2422039"/>
            <a:ext cx="7325621" cy="44359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лекарственными препаратами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По прибытию скорой </a:t>
            </a:r>
            <a:r>
              <a:rPr lang="ru-RU" sz="2400" dirty="0"/>
              <a:t>медицинской помощи расскажите </a:t>
            </a:r>
            <a:r>
              <a:rPr lang="ru-RU" sz="2400" dirty="0" smtClean="0"/>
              <a:t>врачу: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сколько </a:t>
            </a:r>
            <a:r>
              <a:rPr lang="ru-RU" sz="2400" dirty="0"/>
              <a:t>времени прошло с момента приёма </a:t>
            </a:r>
            <a:r>
              <a:rPr lang="ru-RU" sz="2400" dirty="0" smtClean="0"/>
              <a:t>лекарства;</a:t>
            </a:r>
            <a:endParaRPr lang="ru-RU" sz="24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к</a:t>
            </a:r>
            <a:r>
              <a:rPr lang="ru-RU" sz="2400" dirty="0" smtClean="0"/>
              <a:t>акова </a:t>
            </a:r>
            <a:r>
              <a:rPr lang="ru-RU" sz="2400" dirty="0"/>
              <a:t>была </a:t>
            </a:r>
            <a:r>
              <a:rPr lang="ru-RU" sz="2400" dirty="0" smtClean="0"/>
              <a:t>дозировка;</a:t>
            </a:r>
            <a:endParaRPr lang="ru-RU" sz="24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</a:t>
            </a:r>
            <a:r>
              <a:rPr lang="ru-RU" sz="2400" dirty="0" smtClean="0"/>
              <a:t>окажите </a:t>
            </a:r>
            <a:r>
              <a:rPr lang="ru-RU" sz="2400" dirty="0"/>
              <a:t>упаковку от </a:t>
            </a:r>
            <a:r>
              <a:rPr lang="ru-RU" sz="2400" dirty="0" smtClean="0"/>
              <a:t>препарата.</a:t>
            </a:r>
            <a:endParaRPr lang="ru-RU" sz="2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22223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Отравления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 </a:t>
            </a:r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алкоголем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2400" dirty="0"/>
              <a:t>Отравление алкоголем возникает по причине передозировки, или употребления суррогатных напитков низкого качества и имеет, как правило, острый характер. Тяжесть состояния зависит от концентрации спирта в крови и усугубляется по мере употребления алкоголя. Алкогольная интоксикация всегда приводит к нарушению дыхательных и сосудистых функций </a:t>
            </a:r>
            <a:r>
              <a:rPr lang="ru-RU" sz="2400" dirty="0" smtClean="0"/>
              <a:t>центральной нервной системы, </a:t>
            </a:r>
            <a:r>
              <a:rPr lang="ru-RU" sz="2400" dirty="0"/>
              <a:t>а также работы головного мозга.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9947" b="20209"/>
          <a:stretch/>
        </p:blipFill>
        <p:spPr>
          <a:xfrm>
            <a:off x="2456394" y="3953933"/>
            <a:ext cx="7279212" cy="290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230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2862"/>
          <a:stretch/>
        </p:blipFill>
        <p:spPr>
          <a:xfrm>
            <a:off x="3259667" y="3620536"/>
            <a:ext cx="5317067" cy="32374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Отравления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 </a:t>
            </a:r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алкоголем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Об остром отравлении алкоголем можно судить по таким </a:t>
            </a:r>
            <a:r>
              <a:rPr lang="ru-RU" sz="2400" dirty="0" smtClean="0"/>
              <a:t>симптомам: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рвота</a:t>
            </a:r>
            <a:r>
              <a:rPr lang="ru-RU" sz="2400" dirty="0"/>
              <a:t>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холодный </a:t>
            </a:r>
            <a:r>
              <a:rPr lang="ru-RU" sz="2400" dirty="0"/>
              <a:t>пот,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бледность </a:t>
            </a:r>
            <a:r>
              <a:rPr lang="ru-RU" sz="2400" dirty="0"/>
              <a:t>или покраснение кожи,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замедление </a:t>
            </a:r>
            <a:r>
              <a:rPr lang="ru-RU" sz="2400" dirty="0"/>
              <a:t>пульса и дыхания. </a:t>
            </a:r>
            <a:endParaRPr lang="ru-RU" sz="24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Но </a:t>
            </a:r>
            <a:r>
              <a:rPr lang="ru-RU" sz="2400" dirty="0"/>
              <a:t>самая большая опасность алкоголя состоит в том, что при его передозировке человек может лишиться сознания или впасть в кому. </a:t>
            </a:r>
          </a:p>
        </p:txBody>
      </p:sp>
    </p:spTree>
    <p:extLst>
      <p:ext uri="{BB962C8B-B14F-4D97-AF65-F5344CB8AC3E}">
        <p14:creationId xmlns:p14="http://schemas.microsoft.com/office/powerpoint/2010/main" val="34546202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алкоголем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Неоднократно промыть желудок солевым или содовым раствором, провоцируя рвоту.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Принять сорбент, при алкогольной интоксикации также хорошо помогает микрокристаллическая целлюлоза в таблетках.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Дать понюхать нашатырь – это прояснит сознание.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Обильное питье, в данном случае подойдет подкисленная вода.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острой интоксикации можно принять слабительное</a:t>
            </a:r>
            <a:r>
              <a:rPr lang="ru-RU" sz="2400" dirty="0" smtClean="0"/>
              <a:t>,                             </a:t>
            </a:r>
            <a:r>
              <a:rPr lang="ru-RU" sz="2400" dirty="0"/>
              <a:t>содержащее соли магния (сульфат, цитрат, гидроксид магния).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Для улучшения функций сердца рекомендуется </a:t>
            </a:r>
            <a:r>
              <a:rPr lang="ru-RU" sz="2400" dirty="0" smtClean="0"/>
              <a:t>выпить                                         </a:t>
            </a:r>
            <a:r>
              <a:rPr lang="ru-RU" sz="2400" dirty="0"/>
              <a:t>кофе, крепкий чай.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потере сознания проводится массаж сердца и </a:t>
            </a:r>
            <a:r>
              <a:rPr lang="ru-RU" sz="2400" dirty="0" smtClean="0"/>
              <a:t>                                            искусственная </a:t>
            </a:r>
            <a:r>
              <a:rPr lang="ru-RU" sz="2400" dirty="0"/>
              <a:t>вентиляция легких.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67778"/>
          <a:stretch/>
        </p:blipFill>
        <p:spPr>
          <a:xfrm>
            <a:off x="8235552" y="2547410"/>
            <a:ext cx="3588148" cy="3819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26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Отравление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ядохимикатами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Ядохимикаты – это отравляющие вещества, преимущественно фосфорорганического происхождения, применяемые в сельском хозяйстве для борьбы с сорняками, вредителями, грызунами. К таким относятся </a:t>
            </a:r>
            <a:r>
              <a:rPr lang="ru-RU" sz="2400" dirty="0" err="1"/>
              <a:t>карбофос</a:t>
            </a:r>
            <a:r>
              <a:rPr lang="ru-RU" sz="2400" dirty="0"/>
              <a:t>, хлорофос, </a:t>
            </a:r>
            <a:r>
              <a:rPr lang="ru-RU" sz="2400" dirty="0" err="1"/>
              <a:t>дихлофос</a:t>
            </a:r>
            <a:r>
              <a:rPr lang="ru-RU" sz="2400" dirty="0"/>
              <a:t>, тиофос и другие. Отравление этими ядами происходит в основном по причине халатности или при нарушении правил работы с ними.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657" y="3564532"/>
            <a:ext cx="4590686" cy="31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56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Отравление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ядохимикатами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В </a:t>
            </a:r>
            <a:r>
              <a:rPr lang="ru-RU" sz="2400" dirty="0"/>
              <a:t>организм они чаще попадают </a:t>
            </a:r>
            <a:r>
              <a:rPr lang="ru-RU" sz="2400" dirty="0" smtClean="0"/>
              <a:t>при вдыхании, </a:t>
            </a:r>
            <a:r>
              <a:rPr lang="ru-RU" sz="2400" dirty="0"/>
              <a:t>а также при попадании на кожу, приеме внутрь с обработанными ядом продуктами. Ядохимикаты очень активно воздействуют на слизистые покровы, вызывая ожоги. Симптомы отравления проявляются быстро (через 15-60 минут) повышенным слюноотделением, кашлем, потливостью, учащенным дыханием.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670" y="3529296"/>
            <a:ext cx="4462659" cy="332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4358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ядохимикатами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В</a:t>
            </a:r>
            <a:r>
              <a:rPr lang="ru-RU" sz="2400" dirty="0" smtClean="0"/>
              <a:t>ызвать </a:t>
            </a:r>
            <a:r>
              <a:rPr lang="ru-RU" sz="2400" dirty="0"/>
              <a:t>медицинскую скорую </a:t>
            </a:r>
            <a:r>
              <a:rPr lang="ru-RU" sz="2400" dirty="0" smtClean="0"/>
              <a:t>помощь.</a:t>
            </a:r>
            <a:endParaRPr lang="ru-RU" sz="2400" dirty="0"/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Д</a:t>
            </a:r>
            <a:r>
              <a:rPr lang="ru-RU" sz="2400" dirty="0" smtClean="0"/>
              <a:t>о </a:t>
            </a:r>
            <a:r>
              <a:rPr lang="ru-RU" sz="2400" dirty="0"/>
              <a:t>прибытия врачей, постараться оказать пострадавшему максимальную помощь: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если яд попал ингаляционным путем, необходимо обеспечить приток воздуха, расстегнуть одежду, обеспечить обильное питье;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при проникновении яда внутрь, следует выпить много воды, или раствора марганцовки, вызвать многократную рвоту, затем дать уголь и солевое слабительное (магнезия);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при попадании на кожу, пораженную область нужно хорошо промыть водой, можно с мылом, затем протереть нашатырем, или содовым раствором;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при попадании в глаза, следует сделать промывание раствором </a:t>
            </a:r>
            <a:r>
              <a:rPr lang="ru-RU" sz="2400" dirty="0" smtClean="0"/>
              <a:t>соды                         </a:t>
            </a:r>
            <a:r>
              <a:rPr lang="ru-RU" sz="2400" dirty="0"/>
              <a:t>(1 ч ложка/стакан воды).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3"/>
            </a:pPr>
            <a:r>
              <a:rPr lang="ru-RU" sz="2400" dirty="0"/>
              <a:t>Б</a:t>
            </a:r>
            <a:r>
              <a:rPr lang="ru-RU" sz="2400" dirty="0" smtClean="0"/>
              <a:t>ольного </a:t>
            </a:r>
            <a:r>
              <a:rPr lang="ru-RU" sz="2400" dirty="0"/>
              <a:t>уложить в постель.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 startAt="3"/>
            </a:pPr>
            <a:r>
              <a:rPr lang="ru-RU" sz="2400" dirty="0"/>
              <a:t>При остановке сердечной деятельности проводятся реанимационные процедуры.</a:t>
            </a:r>
          </a:p>
        </p:txBody>
      </p:sp>
    </p:spTree>
    <p:extLst>
      <p:ext uri="{BB962C8B-B14F-4D97-AF65-F5344CB8AC3E}">
        <p14:creationId xmlns:p14="http://schemas.microsoft.com/office/powerpoint/2010/main" val="832534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1D3484"/>
                </a:solidFill>
                <a:latin typeface="+mn-lt"/>
              </a:rPr>
              <a:t>Опасные, экстремальные и чрезвычайные ситуации в быту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Пожар;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Взрыв газа;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Падение с высоты;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Затопление;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Отравление;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Отравление угарным газом и воспламенение сажи в дымоходах (в сельских домах, отапливаемых печами);</a:t>
            </a:r>
          </a:p>
          <a:p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Поражение электрическим током;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Разрушение (обрушение) дома (в результате землетрясения, пожара, взрыва, по конструктивным причинам);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Укусы и травмы, нанесённые домашними животными;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Конфликтные ситуации с соседями;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Криминальные ситуации.</a:t>
            </a:r>
          </a:p>
        </p:txBody>
      </p:sp>
    </p:spTree>
    <p:extLst>
      <p:ext uri="{BB962C8B-B14F-4D97-AF65-F5344CB8AC3E}">
        <p14:creationId xmlns:p14="http://schemas.microsoft.com/office/powerpoint/2010/main" val="22507943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Отравление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кислотами и щелочами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Щелочи и кислоты широко применяются в быту, входят в состав некоторых чистящих средств. Наиболее часто используются неорганические кислоты: соляная, серная, хлорная, нередко уксусная кислота или эссенция. Из щелочей человек в повседневной жизни может сталкиваться с аммиаком (нашатырь), каустической содой, известью, силикатом калия, или натрия (используется для изготовления клея, жидкого стекла).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733" y="3691467"/>
            <a:ext cx="4222044" cy="3166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113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5453"/>
          <a:stretch/>
        </p:blipFill>
        <p:spPr>
          <a:xfrm>
            <a:off x="2945342" y="3549031"/>
            <a:ext cx="5402792" cy="33089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Отравление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кислотами и щелочами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Последствия отравления этими веществами очень серьезные. При попадании внутрь они приводят к сильным ожогам слизистых покровов, удушью, нарушению целостности пищеварительных органов, внутреннему кровотечению. Проглатывание большого количества кислоты приводит к разрушению эритроцитов в крови, что может повлечь за собой смерть пострадавшего.</a:t>
            </a:r>
          </a:p>
        </p:txBody>
      </p:sp>
    </p:spTree>
    <p:extLst>
      <p:ext uri="{BB962C8B-B14F-4D97-AF65-F5344CB8AC3E}">
        <p14:creationId xmlns:p14="http://schemas.microsoft.com/office/powerpoint/2010/main" val="35955534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кислотами и щелочами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6"/>
            <a:ext cx="10515600" cy="4967287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/>
              <a:t>Вызвать </a:t>
            </a:r>
            <a:r>
              <a:rPr lang="ru-RU" sz="2400" dirty="0"/>
              <a:t>медицинскую помощь – пострадавшему </a:t>
            </a:r>
            <a:r>
              <a:rPr lang="ru-RU" sz="2400" dirty="0" smtClean="0"/>
              <a:t>требуется </a:t>
            </a:r>
            <a:r>
              <a:rPr lang="ru-RU" sz="2400" dirty="0"/>
              <a:t>промывание желудка с помощью зонда и обязательная госпитализация.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/>
              <a:t>Рот </a:t>
            </a:r>
            <a:r>
              <a:rPr lang="ru-RU" sz="2400" dirty="0"/>
              <a:t>и горло прополоскать водой, которую необходимо выплюнуть.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попадании внутрь кислоты пострадавшему дают белковые продукты: молоко (не менее 2-х стаканов</a:t>
            </a:r>
            <a:r>
              <a:rPr lang="ru-RU" sz="2400" dirty="0" smtClean="0"/>
              <a:t>), </a:t>
            </a:r>
            <a:r>
              <a:rPr lang="ru-RU" sz="2400" dirty="0"/>
              <a:t>сырые яйца (2-3 штуки).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Снизить действие щелочи поможет подкисленная вода. Для этого используется сок лимона, уксус.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Пострадавшего необходимо уложить, приподняв голову и плечи. Если он без сознания, укладывать нужно набок.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сильной боли положить на живот холод – обезболивающие препараты до приезда врача желательно не принимать.</a:t>
            </a:r>
          </a:p>
        </p:txBody>
      </p:sp>
    </p:spTree>
    <p:extLst>
      <p:ext uri="{BB962C8B-B14F-4D97-AF65-F5344CB8AC3E}">
        <p14:creationId xmlns:p14="http://schemas.microsoft.com/office/powerpoint/2010/main" val="1861455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попадании ядов на кожные покровы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6"/>
            <a:ext cx="10515600" cy="5162021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/>
              <a:t>Попадание на кожу таких веществ как кислоты, ядохимикаты, пестициды, ртуть, щелочи, нефтепродукты приводит к изменению структуры кожи: </a:t>
            </a:r>
            <a:r>
              <a:rPr lang="ru-RU" sz="2400" dirty="0" smtClean="0"/>
              <a:t>ожогам и покраснению. </a:t>
            </a:r>
            <a:r>
              <a:rPr lang="ru-RU" sz="2400" dirty="0"/>
              <a:t>При обильном попадании яда может происходить поражение более глубоких слоев тканей, что влечет за собой постепенное отравление организма.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sz="2400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/>
              <a:t>Первая помощь оказывается в таком порядке: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/>
              <a:t>Яд </a:t>
            </a:r>
            <a:r>
              <a:rPr lang="ru-RU" sz="2400" dirty="0"/>
              <a:t>с кожи необходимо убрать тампоном. Если ядом пропитана одежда, ее нужно снять.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Место контакта с ядом промыть прохладной водой. Для смывания масляных ядов лучше использовать </a:t>
            </a:r>
            <a:r>
              <a:rPr lang="ru-RU" sz="2400" dirty="0" smtClean="0"/>
              <a:t>мыло.</a:t>
            </a:r>
            <a:endParaRPr lang="ru-RU" sz="2400" dirty="0"/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сильном повреждении кожи следует наложить повязку из стерильного бинта и обратиться к врачу.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Если яд попал в глаза, необходимо промыть проточной водой, закапать капли, снимающие </a:t>
            </a:r>
            <a:r>
              <a:rPr lang="ru-RU" sz="2400" dirty="0" smtClean="0"/>
              <a:t>воспаление.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206084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Отравление </a:t>
            </a:r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угарным газом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Образование газа происходит при неполном сгорании природного топлива: нефти, угля, торфа, древесины, газа и других видов ископаемых, которые используются в процессах горения. Угарный газ опасен тем, что проникая в кровь, он связывает гемоглобин, тем самым блокируя передачу кислорода к органам и вызывая гипоксию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49"/>
          <a:stretch/>
        </p:blipFill>
        <p:spPr>
          <a:xfrm>
            <a:off x="4026568" y="3114570"/>
            <a:ext cx="3295550" cy="352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025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Отравление </a:t>
            </a:r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угарным газом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Отравление </a:t>
            </a:r>
            <a:r>
              <a:rPr lang="ru-RU" sz="2400" dirty="0"/>
              <a:t>газом происходит практически незаметно, так как ядовитое соединение не имеет запаха. Пострадавший ощущает слабость, тошноту, шум в голове и ушах, головокружение. При высокой концентрации вдыхаемого газа происходит потеря сознания и может наступить летальный исход вследствие недостатка кислорода.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185583"/>
            <a:ext cx="47625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4313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угарным газом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47622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Пострадавшего необходимо удалить из области действия газа – вынести на воздух, если это невозможно — открыть все окна.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Облегчить дыхание – освободить от тесной одежды, уложить горизонтально, немного приподняв голову.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Энергично растереть тело – это поможет ускорить кровообращение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Приложить холодный компресс на область груди и голову.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Если больной в сознании, можно напоить его чаем, кофе.</a:t>
            </a:r>
          </a:p>
          <a:p>
            <a:pPr marL="457200" indent="-4572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/>
              <a:t>При потере сознания дают понюхать нашатырь, если это не помогает, проводится искусственное дыхание, а также массаж в проекции сердца.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8280" b="10191"/>
          <a:stretch/>
        </p:blipFill>
        <p:spPr>
          <a:xfrm>
            <a:off x="3555868" y="4783667"/>
            <a:ext cx="5088598" cy="207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3184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Предупреждение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бытовых отравлений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21380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В повседневной жизни человек соприкасается с различными веществами, которые при определенных обстоятельствах способны вызывать в организме отравление. Большинство отравлений имеют острый внезапный характер и в короткий срок могут привести к нарушению жизненно важных функций, а при отсутствии своевременной помощи, даже к смерти.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4074" b="11481"/>
          <a:stretch/>
        </p:blipFill>
        <p:spPr>
          <a:xfrm>
            <a:off x="3127610" y="4538132"/>
            <a:ext cx="5936779" cy="220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781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Предупреждение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бытовых отравлений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21380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/>
              <a:t>В быту наиболее распространены отравления некачественной пищей, медикаментами, алкоголем, промышленными ядами, газами. Эти вещества быстро проникают в ткани и приводят организм в состояние острой интоксикации, поэтому оказание пострадавшему своевременной помощи является первоочередной задачей при отравлении. Необходимо учитывать, что каждое токсическое вещество имеет свой принцип действия, и от этого зависит порядок оказания </a:t>
            </a:r>
            <a:r>
              <a:rPr lang="ru-RU" dirty="0" smtClean="0"/>
              <a:t>помощи.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23951" b="18889"/>
          <a:stretch/>
        </p:blipFill>
        <p:spPr>
          <a:xfrm>
            <a:off x="3840474" y="5147733"/>
            <a:ext cx="3984963" cy="171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629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E19AC7-4E0F-43A5-BB44-6CD84AD142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7979" y="2283064"/>
            <a:ext cx="9868287" cy="238760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Берегите себя!</a:t>
            </a:r>
            <a:b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57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1" y="4383024"/>
            <a:ext cx="7112000" cy="24749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Бытовое отравление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3892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Это особая </a:t>
            </a:r>
            <a:r>
              <a:rPr lang="ru-RU" sz="3200" dirty="0">
                <a:solidFill>
                  <a:srgbClr val="C00000"/>
                </a:solidFill>
              </a:rPr>
              <a:t>группа заболеваний, которая возникает в результате воздействия на организм токсинов, содержащихся в бытовой химии, продуктах питания, либо же при чрезмерном употреблении алкогольных напитков или лекарственных средств</a:t>
            </a:r>
            <a:r>
              <a:rPr lang="ru-RU" sz="3200" dirty="0" smtClean="0">
                <a:solidFill>
                  <a:srgbClr val="C00000"/>
                </a:solidFill>
              </a:rPr>
              <a:t>.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77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Какими бывают отравления?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21380"/>
            <a:ext cx="10515600" cy="4351338"/>
          </a:xfrm>
        </p:spPr>
        <p:txBody>
          <a:bodyPr>
            <a:normAutofit/>
          </a:bodyPr>
          <a:lstStyle/>
          <a:p>
            <a:r>
              <a:rPr lang="ru-RU" dirty="0"/>
              <a:t>пищевые отравления;</a:t>
            </a:r>
          </a:p>
          <a:p>
            <a:r>
              <a:rPr lang="ru-RU" dirty="0"/>
              <a:t>отравления лекарственными препаратами и алкоголем;</a:t>
            </a:r>
          </a:p>
          <a:p>
            <a:r>
              <a:rPr lang="ru-RU" dirty="0"/>
              <a:t>отравление ядохимикатами, кислотами и щелочами;</a:t>
            </a:r>
          </a:p>
          <a:p>
            <a:r>
              <a:rPr lang="ru-RU" dirty="0"/>
              <a:t>отравление угарным и светильным газом.</a:t>
            </a: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1291" y="3737550"/>
            <a:ext cx="4709418" cy="312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143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us.123rf.com/450wm/amasterpics123/amasterpics1231206/amasterpics123120600052/14033251-stressed-and-depressed-3d-man-sitting-on-white-background.jpg?ver=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53" y="1967264"/>
            <a:ext cx="4465944" cy="446594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трелка влево 5"/>
          <p:cNvSpPr/>
          <p:nvPr/>
        </p:nvSpPr>
        <p:spPr>
          <a:xfrm>
            <a:off x="4202498" y="1967264"/>
            <a:ext cx="6632812" cy="1088065"/>
          </a:xfrm>
          <a:prstGeom prst="leftArrow">
            <a:avLst/>
          </a:prstGeom>
          <a:solidFill>
            <a:srgbClr val="1D34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Органы дыхания</a:t>
            </a:r>
            <a:endParaRPr lang="ru-RU" sz="2400" b="1" dirty="0"/>
          </a:p>
        </p:txBody>
      </p:sp>
      <p:sp>
        <p:nvSpPr>
          <p:cNvPr id="10" name="Стрелка влево 9"/>
          <p:cNvSpPr/>
          <p:nvPr/>
        </p:nvSpPr>
        <p:spPr>
          <a:xfrm>
            <a:off x="4768880" y="3055329"/>
            <a:ext cx="6066430" cy="1088065"/>
          </a:xfrm>
          <a:prstGeom prst="leftArrow">
            <a:avLst/>
          </a:prstGeom>
          <a:solidFill>
            <a:srgbClr val="1D34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Желудочно-кишечный тракт</a:t>
            </a:r>
            <a:endParaRPr lang="ru-RU" sz="2400" b="1" dirty="0"/>
          </a:p>
        </p:txBody>
      </p:sp>
      <p:sp>
        <p:nvSpPr>
          <p:cNvPr id="11" name="Стрелка влево 10"/>
          <p:cNvSpPr/>
          <p:nvPr/>
        </p:nvSpPr>
        <p:spPr>
          <a:xfrm>
            <a:off x="5307966" y="4119167"/>
            <a:ext cx="5527344" cy="1088065"/>
          </a:xfrm>
          <a:prstGeom prst="leftArrow">
            <a:avLst/>
          </a:prstGeom>
          <a:solidFill>
            <a:srgbClr val="1D34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Кожные покровы</a:t>
            </a:r>
            <a:endParaRPr lang="ru-RU" sz="2400" b="1" dirty="0"/>
          </a:p>
        </p:txBody>
      </p:sp>
      <p:sp>
        <p:nvSpPr>
          <p:cNvPr id="12" name="Стрелка влево 11"/>
          <p:cNvSpPr/>
          <p:nvPr/>
        </p:nvSpPr>
        <p:spPr>
          <a:xfrm>
            <a:off x="5812934" y="5213368"/>
            <a:ext cx="5022376" cy="1088065"/>
          </a:xfrm>
          <a:prstGeom prst="leftArrow">
            <a:avLst/>
          </a:prstGeom>
          <a:solidFill>
            <a:srgbClr val="1D348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Слизистые оболочки</a:t>
            </a:r>
            <a:endParaRPr lang="ru-RU" sz="2400" b="1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Пути </a:t>
            </a:r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попадания вредоносных </a:t>
            </a:r>
            <a:r>
              <a:rPr lang="ru-RU" sz="3600" b="1" dirty="0">
                <a:solidFill>
                  <a:srgbClr val="1D3484"/>
                </a:solidFill>
                <a:latin typeface="+mn-lt"/>
              </a:rPr>
              <a:t>веществ в </a:t>
            </a:r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организм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766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691" y="3971912"/>
            <a:ext cx="2263775" cy="28860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Пищевые отравления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Причиной пищевого отравления являются патогенные микробы, которые попадают в пищеварительный тракт при несоблюдении санитарных, гигиенических правил хранения и приготовления продуктов. Стафилококки, стрептококки, сальмонеллы, палочковые бактерии при определенных условиях активно размножаются и продуцируют </a:t>
            </a:r>
            <a:r>
              <a:rPr lang="ru-RU" dirty="0" smtClean="0"/>
              <a:t>микробные клетки, </a:t>
            </a:r>
            <a:r>
              <a:rPr lang="ru-RU" dirty="0"/>
              <a:t>вызывающие симптомы интоксикации.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48971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D3484"/>
                </a:solidFill>
                <a:latin typeface="+mn-lt"/>
              </a:rPr>
              <a:t>Пищевые отравления</a:t>
            </a:r>
            <a:endParaRPr lang="ru-RU" sz="3600" b="1" dirty="0">
              <a:solidFill>
                <a:srgbClr val="1D3484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81488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600" dirty="0"/>
              <a:t>Потенциально опасные продукты, которые при несоблюдении правил приготовления, хранения или санитарной обработки могут вызывать отравления</a:t>
            </a:r>
            <a:r>
              <a:rPr lang="ru-RU" sz="2600" dirty="0" smtClean="0"/>
              <a:t>:</a:t>
            </a:r>
          </a:p>
          <a:p>
            <a:r>
              <a:rPr lang="ru-RU" sz="2600" dirty="0"/>
              <a:t>Мясо и мясные продукты;</a:t>
            </a:r>
          </a:p>
          <a:p>
            <a:r>
              <a:rPr lang="ru-RU" sz="2600" dirty="0"/>
              <a:t>Рыба и морепродукты;</a:t>
            </a:r>
          </a:p>
          <a:p>
            <a:r>
              <a:rPr lang="ru-RU" sz="2600" dirty="0"/>
              <a:t>Молоко и молочные продукты;</a:t>
            </a:r>
          </a:p>
          <a:p>
            <a:r>
              <a:rPr lang="ru-RU" sz="2600" dirty="0"/>
              <a:t>Яйца;</a:t>
            </a:r>
          </a:p>
          <a:p>
            <a:r>
              <a:rPr lang="ru-RU" sz="2600" dirty="0"/>
              <a:t>Кондитерские изделия с кремом;</a:t>
            </a:r>
          </a:p>
          <a:p>
            <a:r>
              <a:rPr lang="ru-RU" sz="2600" dirty="0"/>
              <a:t>Фрукты и овощи;</a:t>
            </a:r>
          </a:p>
          <a:p>
            <a:r>
              <a:rPr lang="ru-RU" sz="2600" dirty="0"/>
              <a:t>Грибы;</a:t>
            </a:r>
          </a:p>
          <a:p>
            <a:r>
              <a:rPr lang="ru-RU" sz="2600" dirty="0"/>
              <a:t>Домашние консервы и маринады.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0907" y="2411127"/>
            <a:ext cx="4797425" cy="431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316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продуктами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400" dirty="0" smtClean="0"/>
              <a:t>Промывание </a:t>
            </a:r>
            <a:r>
              <a:rPr lang="ru-RU" sz="2400" dirty="0"/>
              <a:t>желудка. Несмотря на присутствие рвоты, больному нужно выпить не менее литра подсоленной воды, раствора марганцовки – это ускорит выведение остатков инфицированной пищи. </a:t>
            </a:r>
            <a:endParaRPr lang="ru-RU" sz="2400" dirty="0" smtClean="0"/>
          </a:p>
          <a:p>
            <a:pPr marL="514350" indent="-514350">
              <a:buAutoNum type="arabicPeriod"/>
            </a:pPr>
            <a:r>
              <a:rPr lang="ru-RU" sz="2400" dirty="0"/>
              <a:t>После очищения кишечника можно принять сорбент: активированный </a:t>
            </a:r>
            <a:r>
              <a:rPr lang="ru-RU" sz="2400" dirty="0" smtClean="0"/>
              <a:t>уголь, </a:t>
            </a:r>
            <a:r>
              <a:rPr lang="ru-RU" sz="2400" dirty="0"/>
              <a:t>в острый период его можно принимать из расчета 1,5-2 таблетки/10 кг веса. При выраженной тошноте и рвоте рекомендуется </a:t>
            </a:r>
            <a:r>
              <a:rPr lang="ru-RU" sz="2400" dirty="0" err="1"/>
              <a:t>Полисорб</a:t>
            </a:r>
            <a:r>
              <a:rPr lang="ru-RU" sz="2400" dirty="0"/>
              <a:t>, </a:t>
            </a:r>
            <a:r>
              <a:rPr lang="ru-RU" sz="2400" dirty="0" err="1"/>
              <a:t>Полифепан</a:t>
            </a:r>
            <a:r>
              <a:rPr lang="ru-RU" sz="2400" dirty="0"/>
              <a:t> и другие </a:t>
            </a:r>
            <a:r>
              <a:rPr lang="ru-RU" sz="2400" dirty="0" err="1"/>
              <a:t>энтеросорбенты</a:t>
            </a:r>
            <a:r>
              <a:rPr lang="ru-RU" sz="2400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4153957"/>
            <a:ext cx="5391150" cy="2695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15452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13066"/>
          <a:stretch/>
        </p:blipFill>
        <p:spPr>
          <a:xfrm>
            <a:off x="3060045" y="3925476"/>
            <a:ext cx="6071910" cy="29325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1D3484"/>
                </a:solidFill>
                <a:latin typeface="+mn-lt"/>
              </a:rPr>
              <a:t>Первая помощь при отравлении продуктами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1247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ru-RU" sz="2400" dirty="0"/>
              <a:t>Для восполнения утерянной жидкости принимается </a:t>
            </a:r>
            <a:r>
              <a:rPr lang="ru-RU" sz="2400" dirty="0" err="1"/>
              <a:t>Регидрон</a:t>
            </a:r>
            <a:r>
              <a:rPr lang="ru-RU" sz="2400" dirty="0"/>
              <a:t> и его аналоги или просто минеральная негазированная вода.</a:t>
            </a:r>
          </a:p>
          <a:p>
            <a:pPr marL="514350" indent="-514350">
              <a:buAutoNum type="arabicPeriod" startAt="3"/>
            </a:pPr>
            <a:r>
              <a:rPr lang="ru-RU" sz="2400" dirty="0"/>
              <a:t>При поносе можно выпить </a:t>
            </a:r>
            <a:r>
              <a:rPr lang="ru-RU" sz="2400" dirty="0" err="1"/>
              <a:t>Смекту</a:t>
            </a:r>
            <a:r>
              <a:rPr lang="ru-RU" sz="2400" dirty="0"/>
              <a:t>, а также обволакивающие напитки: отвар льняных семян, кисель.</a:t>
            </a:r>
          </a:p>
          <a:p>
            <a:pPr marL="514350" indent="-514350">
              <a:buAutoNum type="arabicPeriod" startAt="3"/>
            </a:pPr>
            <a:r>
              <a:rPr lang="ru-RU" sz="2400" dirty="0"/>
              <a:t>Во время острых симптомов больному нельзя есть.</a:t>
            </a:r>
          </a:p>
          <a:p>
            <a:pPr marL="514350" indent="-514350">
              <a:buAutoNum type="arabicPeriod" startAt="3"/>
            </a:pPr>
            <a:r>
              <a:rPr lang="ru-RU" sz="2400" dirty="0"/>
              <a:t>При высокой температуре (свыше 38,5 °C) следует принять жаропонижающее.</a:t>
            </a:r>
          </a:p>
        </p:txBody>
      </p:sp>
    </p:spTree>
    <p:extLst>
      <p:ext uri="{BB962C8B-B14F-4D97-AF65-F5344CB8AC3E}">
        <p14:creationId xmlns:p14="http://schemas.microsoft.com/office/powerpoint/2010/main" val="26246210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1631</Words>
  <Application>Microsoft Office PowerPoint</Application>
  <PresentationFormat>Широкоэкранный</PresentationFormat>
  <Paragraphs>134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Тема Office</vt:lpstr>
      <vt:lpstr>Основные опасности  в быту.  Предупреждение  бытовых отравлений.</vt:lpstr>
      <vt:lpstr>Опасные, экстремальные и чрезвычайные ситуации в быту</vt:lpstr>
      <vt:lpstr>Бытовое отравление </vt:lpstr>
      <vt:lpstr>Какими бывают отравления?</vt:lpstr>
      <vt:lpstr>Пути попадания вредоносных веществ в организм</vt:lpstr>
      <vt:lpstr>Пищевые отравления</vt:lpstr>
      <vt:lpstr>Пищевые отравления</vt:lpstr>
      <vt:lpstr>Первая помощь при отравлении продуктами</vt:lpstr>
      <vt:lpstr>Первая помощь при отравлении продуктами</vt:lpstr>
      <vt:lpstr>Первая помощь при отравлении продуктами</vt:lpstr>
      <vt:lpstr>Отравления лекарственными препаратами</vt:lpstr>
      <vt:lpstr>Первая помощь при отравлении лекарственными препаратами</vt:lpstr>
      <vt:lpstr>Первая помощь при отравлении лекарственными препаратами</vt:lpstr>
      <vt:lpstr>Отравления алкоголем</vt:lpstr>
      <vt:lpstr>Отравления алкоголем</vt:lpstr>
      <vt:lpstr>Первая помощь при отравлении алкоголем</vt:lpstr>
      <vt:lpstr>Отравление ядохимикатами</vt:lpstr>
      <vt:lpstr>Отравление ядохимикатами</vt:lpstr>
      <vt:lpstr>Первая помощь при отравлении ядохимикатами</vt:lpstr>
      <vt:lpstr>Отравление кислотами и щелочами</vt:lpstr>
      <vt:lpstr>Отравление кислотами и щелочами</vt:lpstr>
      <vt:lpstr>Первая помощь при отравлении кислотами и щелочами</vt:lpstr>
      <vt:lpstr>Первая помощь при попадании ядов на кожные покровы</vt:lpstr>
      <vt:lpstr>Отравление угарным газом</vt:lpstr>
      <vt:lpstr>Отравление угарным газом</vt:lpstr>
      <vt:lpstr>Первая помощь при отравлении угарным газом</vt:lpstr>
      <vt:lpstr>Предупреждение бытовых отравлений</vt:lpstr>
      <vt:lpstr>Предупреждение бытовых отравлений</vt:lpstr>
      <vt:lpstr>Берегите себя!  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admin</cp:lastModifiedBy>
  <cp:revision>30</cp:revision>
  <dcterms:created xsi:type="dcterms:W3CDTF">2021-06-25T08:46:26Z</dcterms:created>
  <dcterms:modified xsi:type="dcterms:W3CDTF">2023-09-08T09:25:56Z</dcterms:modified>
</cp:coreProperties>
</file>