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2" r:id="rId5"/>
    <p:sldId id="263" r:id="rId6"/>
    <p:sldId id="264" r:id="rId7"/>
    <p:sldId id="266" r:id="rId8"/>
    <p:sldId id="265" r:id="rId9"/>
    <p:sldId id="267" r:id="rId10"/>
    <p:sldId id="268" r:id="rId11"/>
    <p:sldId id="270" r:id="rId12"/>
    <p:sldId id="271" r:id="rId13"/>
    <p:sldId id="272" r:id="rId14"/>
    <p:sldId id="269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8" r:id="rId28"/>
    <p:sldId id="287" r:id="rId29"/>
    <p:sldId id="274" r:id="rId30"/>
    <p:sldId id="290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299" r:id="rId40"/>
    <p:sldId id="300" r:id="rId41"/>
    <p:sldId id="301" r:id="rId42"/>
    <p:sldId id="302" r:id="rId4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2E4C"/>
    <a:srgbClr val="587384"/>
    <a:srgbClr val="F07877"/>
    <a:srgbClr val="006F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157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t>11/4/2024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524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t>11/4/2024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90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t>11/4/2024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0736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t>11/4/2024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0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3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8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t>11/4/2024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30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t>11/4/2024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5496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t>11/4/2024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3022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t>11/4/2024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636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t>11/4/2024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6624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30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t>11/4/2024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5395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30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t>11/4/2024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966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83654" b="67189"/>
          <a:stretch/>
        </p:blipFill>
        <p:spPr>
          <a:xfrm>
            <a:off x="1" y="4"/>
            <a:ext cx="6347012" cy="121023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67189"/>
          <a:stretch/>
        </p:blipFill>
        <p:spPr>
          <a:xfrm>
            <a:off x="6347013" y="4"/>
            <a:ext cx="2796988" cy="121023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2B0120-34BC-4D2D-A004-D755CDB5BD4A}" type="datetimeFigureOut">
              <a:rPr lang="en-US" smtClean="0"/>
              <a:t>11/4/2024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C6FA45-C57A-445D-B033-0774190700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768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887" y="2282099"/>
            <a:ext cx="7772400" cy="2387600"/>
          </a:xfrm>
        </p:spPr>
        <p:txBody>
          <a:bodyPr>
            <a:normAutofit fontScale="90000"/>
          </a:bodyPr>
          <a:lstStyle/>
          <a:p>
            <a:pPr algn="l"/>
            <a:r>
              <a:rPr lang="ru-RU" sz="6600" b="1" dirty="0">
                <a:solidFill>
                  <a:srgbClr val="112E4C"/>
                </a:solidFill>
                <a:latin typeface="+mn-lt"/>
              </a:rPr>
              <a:t>Воинская дисциплина, ее сущность и значение</a:t>
            </a:r>
            <a:endParaRPr lang="en-US" sz="6600" b="1" dirty="0">
              <a:solidFill>
                <a:srgbClr val="112E4C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772250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189" y="1207704"/>
            <a:ext cx="8393502" cy="5512280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FF0000"/>
                </a:solidFill>
              </a:rPr>
              <a:t>Воинская дисциплина обязывает каждого военнослужащего</a:t>
            </a:r>
            <a:r>
              <a:rPr lang="ru-RU" sz="2400" dirty="0" smtClean="0">
                <a:solidFill>
                  <a:srgbClr val="FF0000"/>
                </a:solidFill>
              </a:rPr>
              <a:t>:</a:t>
            </a:r>
            <a:endParaRPr lang="ru-RU" sz="2400" dirty="0">
              <a:solidFill>
                <a:srgbClr val="FF0000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/>
              <a:t>быть верным Военной </a:t>
            </a:r>
            <a:r>
              <a:rPr lang="ru-RU" sz="2400" dirty="0" smtClean="0"/>
              <a:t>присяге, </a:t>
            </a:r>
            <a:r>
              <a:rPr lang="ru-RU" sz="2400" dirty="0"/>
              <a:t>строго соблюдать Конституцию Российской Федерации, законы Российской Федерации и требования общевоинских уставов;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/>
              <a:t>выполнять </a:t>
            </a:r>
            <a:r>
              <a:rPr lang="ru-RU" sz="2400" dirty="0"/>
              <a:t>свой воинский долг умело и мужественно, добросовестно изучать военное дело, беречь государственное и военное имущество;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/>
              <a:t>беспрекословно </a:t>
            </a:r>
            <a:r>
              <a:rPr lang="ru-RU" sz="2400" dirty="0"/>
              <a:t>выполнять поставленные задачи в любых условиях, в том числе с риском для жизни, </a:t>
            </a:r>
            <a:r>
              <a:rPr lang="ru-RU" sz="2400" dirty="0">
                <a:solidFill>
                  <a:srgbClr val="FF0000"/>
                </a:solidFill>
              </a:rPr>
              <a:t>стойко переносить трудности военной службы</a:t>
            </a:r>
            <a:r>
              <a:rPr lang="ru-RU" sz="2400" dirty="0" smtClean="0"/>
              <a:t>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/>
              <a:t>быть бдительным, строго хранить государственную тайну;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endParaRPr lang="ru-RU" sz="24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+mn-lt"/>
              </a:rPr>
              <a:t>Воинская дисциплина</a:t>
            </a:r>
            <a:endParaRPr lang="en-US" sz="36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194839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189" y="1207704"/>
            <a:ext cx="8393502" cy="5512280"/>
          </a:xfrm>
        </p:spPr>
        <p:txBody>
          <a:bodyPr>
            <a:normAutofit/>
          </a:bodyPr>
          <a:lstStyle/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/>
              <a:t>поддерживать </a:t>
            </a:r>
            <a:r>
              <a:rPr lang="ru-RU" sz="2400" dirty="0"/>
              <a:t>определенные общевоинскими уставами правила взаимоотношений между военнослужащими, крепить войсковое товарищество;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/>
              <a:t>оказывать </a:t>
            </a:r>
            <a:r>
              <a:rPr lang="ru-RU" sz="2400" dirty="0"/>
              <a:t>уважение командирам (начальникам) и друг другу, соблюдать правила воинского приветствия и воинской вежливости</a:t>
            </a:r>
            <a:r>
              <a:rPr lang="ru-RU" sz="2400" dirty="0" smtClean="0"/>
              <a:t>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/>
              <a:t>вести себя с достоинством в общественных местах, не допускать самому и удерживать других от недостойных поступков, содействовать защите чести и достоинства граждан.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+mn-lt"/>
              </a:rPr>
              <a:t>Воинская дисциплина</a:t>
            </a:r>
            <a:endParaRPr lang="en-US" sz="36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756441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189" y="1207704"/>
            <a:ext cx="8393502" cy="5512280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FF0000"/>
                </a:solidFill>
              </a:rPr>
              <a:t>Воинская дисциплина достигается: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/>
              <a:t>воспитанием </a:t>
            </a:r>
            <a:r>
              <a:rPr lang="ru-RU" sz="2400" dirty="0"/>
              <a:t>у военнослужащих сознательного повиновения командирам (начальникам), боевых, морально-политических и психологических качеств</a:t>
            </a:r>
            <a:r>
              <a:rPr lang="ru-RU" sz="2400" dirty="0" smtClean="0"/>
              <a:t>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/>
              <a:t>знанием и соблюдением военнослужащими законов Российской Федерации, других нормативных правовых актов Российской Федерации, требований общевоинских уставов и норм международного гуманитарного права;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/>
              <a:t>личной </a:t>
            </a:r>
            <a:r>
              <a:rPr lang="ru-RU" sz="2400" dirty="0"/>
              <a:t>ответственностью каждого военнослужащего за исполнение обязанностей военной службы</a:t>
            </a:r>
            <a:r>
              <a:rPr lang="ru-RU" sz="2400" dirty="0" smtClean="0"/>
              <a:t>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/>
              <a:t>поддержанием в воинской части (подразделении) внутреннего порядка всеми военнослужащими;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endParaRPr lang="ru-RU" sz="2400" dirty="0"/>
          </a:p>
          <a:p>
            <a:pPr>
              <a:lnSpc>
                <a:spcPts val="3500"/>
              </a:lnSpc>
              <a:spcBef>
                <a:spcPts val="0"/>
              </a:spcBef>
            </a:pPr>
            <a:endParaRPr lang="ru-RU" sz="26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+mn-lt"/>
              </a:rPr>
              <a:t>Воинская дисциплина</a:t>
            </a:r>
            <a:endParaRPr lang="en-US" sz="36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189309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189" y="1207704"/>
            <a:ext cx="8393502" cy="5512280"/>
          </a:xfrm>
        </p:spPr>
        <p:txBody>
          <a:bodyPr>
            <a:normAutofit/>
          </a:bodyPr>
          <a:lstStyle/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/>
              <a:t>четкой </a:t>
            </a:r>
            <a:r>
              <a:rPr lang="ru-RU" sz="2400" dirty="0"/>
              <a:t>организацией боевой подготовки и полным охватом ею личного состава</a:t>
            </a:r>
            <a:r>
              <a:rPr lang="ru-RU" sz="2400" dirty="0" smtClean="0"/>
              <a:t>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/>
              <a:t>повседневной требовательностью командиров (начальников) к подчиненным и контролем за их исполнительностью, уважением личного достоинства военнослужащих и постоянной заботой о них, умелым сочетанием и правильным применением мер убеждения, принуждения и общественного воздействия коллектива</a:t>
            </a:r>
            <a:r>
              <a:rPr lang="ru-RU" sz="2400" dirty="0" smtClean="0"/>
              <a:t>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/>
              <a:t>созданием в воинской части (подразделении) необходимых условий военной службы, быта и системы мер по ограничению опасных факторов военной службы.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endParaRPr lang="ru-RU" sz="2400" dirty="0" smtClean="0"/>
          </a:p>
          <a:p>
            <a:pPr>
              <a:lnSpc>
                <a:spcPts val="3500"/>
              </a:lnSpc>
              <a:spcBef>
                <a:spcPts val="0"/>
              </a:spcBef>
            </a:pPr>
            <a:endParaRPr lang="ru-RU" sz="2400" dirty="0" smtClean="0"/>
          </a:p>
          <a:p>
            <a:pPr>
              <a:lnSpc>
                <a:spcPts val="3500"/>
              </a:lnSpc>
              <a:spcBef>
                <a:spcPts val="0"/>
              </a:spcBef>
            </a:pPr>
            <a:endParaRPr lang="ru-RU" sz="24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+mn-lt"/>
              </a:rPr>
              <a:t>Воинская дисциплина</a:t>
            </a:r>
            <a:endParaRPr lang="en-US" sz="36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602238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1102" y="1345720"/>
            <a:ext cx="7894248" cy="5512279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/>
              <a:t>За состояние воинской дисциплины в воинской части (подразделении) отвечают </a:t>
            </a:r>
            <a:r>
              <a:rPr lang="ru-RU" sz="2400" dirty="0">
                <a:solidFill>
                  <a:srgbClr val="FF0000"/>
                </a:solidFill>
              </a:rPr>
              <a:t>командир</a:t>
            </a:r>
            <a:r>
              <a:rPr lang="ru-RU" sz="2400" dirty="0"/>
              <a:t> и </a:t>
            </a:r>
            <a:r>
              <a:rPr lang="ru-RU" sz="2400" dirty="0">
                <a:solidFill>
                  <a:srgbClr val="FF0000"/>
                </a:solidFill>
              </a:rPr>
              <a:t>заместитель командира по военно-политической работе</a:t>
            </a:r>
            <a:r>
              <a:rPr lang="ru-RU" sz="2400" dirty="0"/>
              <a:t>, которые должны постоянно поддерживать воинскую дисциплину, требовать от подчиненных ее соблюдения, поощрять достойных, строго, но справедливо взыскивать с нерадивых</a:t>
            </a:r>
            <a:r>
              <a:rPr lang="ru-RU" sz="2400" dirty="0" smtClean="0"/>
              <a:t>.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i="1" dirty="0">
                <a:solidFill>
                  <a:srgbClr val="FF0000"/>
                </a:solidFill>
              </a:rPr>
              <a:t>Командир (начальник), не обеспечивший необходимых условий для соблюдения уставного порядка и требований воинской дисциплины, не принявший мер для их восстановления, </a:t>
            </a:r>
            <a:r>
              <a:rPr lang="ru-RU" sz="2400" i="1" dirty="0" smtClean="0">
                <a:solidFill>
                  <a:srgbClr val="FF0000"/>
                </a:solidFill>
              </a:rPr>
              <a:t>несет </a:t>
            </a:r>
            <a:r>
              <a:rPr lang="ru-RU" sz="2400" i="1" dirty="0">
                <a:solidFill>
                  <a:srgbClr val="FF0000"/>
                </a:solidFill>
              </a:rPr>
              <a:t>за это ответственность.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+mn-lt"/>
              </a:rPr>
              <a:t>Воинская дисциплина</a:t>
            </a:r>
            <a:endParaRPr lang="en-US" sz="36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992260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9971" y="3844031"/>
            <a:ext cx="4113901" cy="27399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1102" y="1345720"/>
            <a:ext cx="7894248" cy="5512280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/>
              <a:t>Командир (начальник) не несет дисциплинарной ответственности за правонарушения, совершенные его подчиненными, за исключением случаев, когда он скрыл правонарушение или не принял необходимых мер в пределах своих полномочий по предупреждению правонарушений и </a:t>
            </a:r>
            <a:r>
              <a:rPr lang="ru-RU" sz="2400" dirty="0" smtClean="0"/>
              <a:t>                                                               привлечению </a:t>
            </a:r>
            <a:r>
              <a:rPr lang="ru-RU" sz="2400" dirty="0"/>
              <a:t>к </a:t>
            </a:r>
            <a:r>
              <a:rPr lang="ru-RU" sz="2400" dirty="0" smtClean="0"/>
              <a:t>                                                                      ответственности виновных </a:t>
            </a:r>
            <a:r>
              <a:rPr lang="ru-RU" sz="2400" dirty="0"/>
              <a:t>лиц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+mn-lt"/>
              </a:rPr>
              <a:t>Воинская дисциплина</a:t>
            </a:r>
            <a:endParaRPr lang="en-US" sz="36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273881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1102" y="1345720"/>
            <a:ext cx="7894248" cy="5512280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/>
              <a:t>Каждый </a:t>
            </a:r>
            <a:r>
              <a:rPr lang="ru-RU" sz="2400" dirty="0"/>
              <a:t>военнослужащий обязан содействовать командиру (начальнику) в восстановлении порядка и поддержании воинской дисциплины. За уклонение от содействия командиру (начальнику) военнослужащий несет ответственность.</a:t>
            </a:r>
            <a:endParaRPr lang="ru-RU" sz="2400" dirty="0">
              <a:solidFill>
                <a:srgbClr val="112E4C"/>
              </a:solidFill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+mn-lt"/>
              </a:rPr>
              <a:t>Воинская дисциплина</a:t>
            </a:r>
            <a:endParaRPr lang="en-US" sz="36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6310"/>
          <a:stretch/>
        </p:blipFill>
        <p:spPr>
          <a:xfrm>
            <a:off x="1610349" y="3599493"/>
            <a:ext cx="5246645" cy="32757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398902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1102" y="1345720"/>
            <a:ext cx="7894248" cy="5512280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/>
              <a:t>Право командира (начальника) отдавать приказ и обязанность подчиненного беспрекословно повиноваться являются основными </a:t>
            </a:r>
            <a:r>
              <a:rPr lang="ru-RU" sz="2400" dirty="0">
                <a:solidFill>
                  <a:srgbClr val="FF0000"/>
                </a:solidFill>
              </a:rPr>
              <a:t>принципами единоначалия</a:t>
            </a:r>
            <a:r>
              <a:rPr lang="ru-RU" sz="2400" dirty="0"/>
              <a:t>.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/>
              <a:t>В </a:t>
            </a:r>
            <a:r>
              <a:rPr lang="ru-RU" sz="2400" dirty="0"/>
              <a:t>случае открытого неповиновения или сопротивления подчиненного командир (начальник) обязан для восстановления порядка и воинской дисциплины принять все установленные федеральными законами и общевоинскими уставами меры принуждения, вплоть до задержания и привлечения нарушителя к предусмотренной законодательством Российской Федерации ответственности. </a:t>
            </a:r>
            <a:endParaRPr lang="ru-RU" sz="2400" dirty="0">
              <a:solidFill>
                <a:srgbClr val="112E4C"/>
              </a:solidFill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+mn-lt"/>
              </a:rPr>
              <a:t>Воинская дисциплина</a:t>
            </a:r>
            <a:endParaRPr lang="en-US" sz="36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646599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1102" y="1345720"/>
            <a:ext cx="7894248" cy="5512280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FF0000"/>
                </a:solidFill>
              </a:rPr>
              <a:t>При этом оружие может быть применено только в боевой обстановке, а в условиях мирного времени - в исключительных случаях, не терпящих отлагательства</a:t>
            </a:r>
            <a:r>
              <a:rPr lang="ru-RU" sz="2400" dirty="0"/>
              <a:t>, в соответствии с требованиями </a:t>
            </a:r>
            <a:r>
              <a:rPr lang="ru-RU" sz="2400" dirty="0" smtClean="0"/>
              <a:t>Устава </a:t>
            </a:r>
            <a:r>
              <a:rPr lang="ru-RU" sz="2400" dirty="0"/>
              <a:t>внутренней службы Вооруженных Сил Российской Федерации. Командир воинской части Вооруженных Сил Российской Федерации, кроме того, обязан немедленно сообщить о случаях открытого неповиновения или сопротивления подчиненного, а также о применении им оружия в органы военной полиции.</a:t>
            </a:r>
            <a:endParaRPr lang="ru-RU" sz="2400" dirty="0">
              <a:solidFill>
                <a:srgbClr val="112E4C"/>
              </a:solidFill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+mn-lt"/>
              </a:rPr>
              <a:t>Воинская дисциплина</a:t>
            </a:r>
            <a:endParaRPr lang="en-US" sz="36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625193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1102" y="1345720"/>
            <a:ext cx="7894248" cy="5512280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FF0000"/>
                </a:solidFill>
              </a:rPr>
              <a:t>Поощрения являются важным средством воспитания военнослужащих и укрепления воинской дисциплины.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/>
              <a:t>Командир </a:t>
            </a:r>
            <a:r>
              <a:rPr lang="ru-RU" sz="2400" dirty="0"/>
              <a:t>(начальник) в пределах прав, определенных настоящим Уставом, обязан поощрять подчиненных военнослужащих за особые личные заслуги, разумную инициативу, усердие и отличие по службе.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/>
              <a:t>В </a:t>
            </a:r>
            <a:r>
              <a:rPr lang="ru-RU" sz="2400" dirty="0"/>
              <a:t>том случае, когда командир (начальник) считает, что предоставленных ему прав недостаточно, он может ходатайствовать о поощрении отличившихся военнослужащих властью вышестоящего командира (начальника).</a:t>
            </a:r>
            <a:endParaRPr lang="ru-RU" sz="2400" dirty="0">
              <a:solidFill>
                <a:srgbClr val="112E4C"/>
              </a:solidFill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+mn-lt"/>
              </a:rPr>
              <a:t>Поощрения</a:t>
            </a:r>
            <a:endParaRPr lang="en-US" sz="36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881627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1102" y="1345721"/>
            <a:ext cx="7894248" cy="483124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60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5400" b="1" dirty="0" smtClean="0">
                <a:solidFill>
                  <a:srgbClr val="FF0000"/>
                </a:solidFill>
              </a:rPr>
              <a:t>«Дисциплина </a:t>
            </a:r>
            <a:r>
              <a:rPr lang="ru-RU" sz="5400" b="1" dirty="0">
                <a:solidFill>
                  <a:srgbClr val="FF0000"/>
                </a:solidFill>
              </a:rPr>
              <a:t>— </a:t>
            </a:r>
            <a:r>
              <a:rPr lang="ru-RU" sz="5400" b="1" dirty="0" smtClean="0">
                <a:solidFill>
                  <a:srgbClr val="FF0000"/>
                </a:solidFill>
              </a:rPr>
              <a:t>           мать победы» </a:t>
            </a:r>
          </a:p>
          <a:p>
            <a:pPr marL="0" indent="0">
              <a:buNone/>
            </a:pPr>
            <a:r>
              <a:rPr lang="ru-RU" sz="3200" i="1" dirty="0">
                <a:solidFill>
                  <a:srgbClr val="FF0000"/>
                </a:solidFill>
              </a:rPr>
              <a:t>(генералиссимус </a:t>
            </a:r>
            <a:endParaRPr lang="ru-RU" sz="3200" i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3200" i="1" dirty="0" smtClean="0">
                <a:solidFill>
                  <a:srgbClr val="FF0000"/>
                </a:solidFill>
              </a:rPr>
              <a:t>Александр </a:t>
            </a:r>
            <a:r>
              <a:rPr lang="ru-RU" sz="3200" i="1" dirty="0">
                <a:solidFill>
                  <a:srgbClr val="FF0000"/>
                </a:solidFill>
              </a:rPr>
              <a:t>Васильевич </a:t>
            </a:r>
            <a:endParaRPr lang="ru-RU" sz="3200" i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3200" i="1" dirty="0" smtClean="0">
                <a:solidFill>
                  <a:srgbClr val="FF0000"/>
                </a:solidFill>
              </a:rPr>
              <a:t>Суворов)</a:t>
            </a:r>
            <a:endParaRPr lang="ru-RU" sz="3200" i="1" dirty="0">
              <a:solidFill>
                <a:srgbClr val="FF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5346" y="1345721"/>
            <a:ext cx="3280635" cy="52601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75104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0936" y="1224951"/>
            <a:ext cx="8419382" cy="5512280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FF0000"/>
                </a:solidFill>
              </a:rPr>
              <a:t>К военнослужащим могут применяться следующие виды поощрений: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/>
              <a:t>снятие </a:t>
            </a:r>
            <a:r>
              <a:rPr lang="ru-RU" sz="2400" dirty="0"/>
              <a:t>ранее примененного дисциплинарного взыскания;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/>
              <a:t>объявление </a:t>
            </a:r>
            <a:r>
              <a:rPr lang="ru-RU" sz="2400" dirty="0"/>
              <a:t>благодарности;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/>
              <a:t>сообщение </a:t>
            </a:r>
            <a:r>
              <a:rPr lang="ru-RU" sz="2400" dirty="0"/>
              <a:t>на родину (по месту жительства родителей военнослужащего или лиц, на воспитании которых он находился) либо по месту прежней работы (учебы) военнослужащего об образцовом выполнении им воинского долга и о полученных поощрениях;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/>
              <a:t>награждение </a:t>
            </a:r>
            <a:r>
              <a:rPr lang="ru-RU" sz="2400" dirty="0"/>
              <a:t>грамотой, ценным подарком или деньгами;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/>
              <a:t>награждение </a:t>
            </a:r>
            <a:r>
              <a:rPr lang="ru-RU" sz="2400" dirty="0"/>
              <a:t>личной фотографией военнослужащего, снятого при развернутом Боевом знамени воинской части</a:t>
            </a:r>
            <a:r>
              <a:rPr lang="ru-RU" sz="2400" dirty="0" smtClean="0"/>
              <a:t>;</a:t>
            </a:r>
            <a:endParaRPr lang="ru-RU" sz="24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+mn-lt"/>
              </a:rPr>
              <a:t>Поощрения</a:t>
            </a:r>
            <a:endParaRPr lang="en-US" sz="36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136422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0321" y="1207697"/>
            <a:ext cx="8663897" cy="5512280"/>
          </a:xfrm>
        </p:spPr>
        <p:txBody>
          <a:bodyPr>
            <a:normAutofit/>
          </a:bodyPr>
          <a:lstStyle/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/>
              <a:t>присвоение </a:t>
            </a:r>
            <a:r>
              <a:rPr lang="ru-RU" sz="2400" dirty="0"/>
              <a:t>рядовым (матросам) воинского звания ефрейтора (старшего матроса</a:t>
            </a:r>
            <a:r>
              <a:rPr lang="ru-RU" sz="2400" dirty="0" smtClean="0"/>
              <a:t>);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/>
              <a:t>досрочное присвоение очередного воинского звания, но не выше воинского звания, предусмотренного штатом для занимаемой воинской должности;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/>
              <a:t>присвоение </a:t>
            </a:r>
            <a:r>
              <a:rPr lang="ru-RU" sz="2400" dirty="0"/>
              <a:t>очередного воинского звания на одну ступень выше воинского звания, предусмотренного штатом для занимаемой воинской должности;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/>
              <a:t>награждение </a:t>
            </a:r>
            <a:r>
              <a:rPr lang="ru-RU" sz="2400" dirty="0"/>
              <a:t>нагрудным знаком отличника;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/>
              <a:t>занесение </a:t>
            </a:r>
            <a:r>
              <a:rPr lang="ru-RU" sz="2400" dirty="0"/>
              <a:t>в Книгу почета воинской части (корабля) фамилии отличившегося </a:t>
            </a:r>
            <a:r>
              <a:rPr lang="ru-RU" sz="2400" dirty="0" smtClean="0"/>
              <a:t>военнослужащего;</a:t>
            </a:r>
            <a:endParaRPr lang="ru-RU" sz="2400" dirty="0"/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/>
              <a:t>награждение </a:t>
            </a:r>
            <a:r>
              <a:rPr lang="ru-RU" sz="2400" dirty="0"/>
              <a:t>именным холодным и огнестрельным оружием.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+mn-lt"/>
              </a:rPr>
              <a:t>Поощрения</a:t>
            </a:r>
            <a:endParaRPr lang="en-US" sz="36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16758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1102" y="1207697"/>
            <a:ext cx="7894248" cy="5512280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FF0000"/>
                </a:solidFill>
              </a:rPr>
              <a:t>К солдатам, матросам, сержантам и старшинам применяются следующие поощрения: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/>
              <a:t>а</a:t>
            </a:r>
            <a:r>
              <a:rPr lang="ru-RU" sz="2400" dirty="0"/>
              <a:t>) снятие ранее примененного дисциплинарного взыскания;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/>
              <a:t>б</a:t>
            </a:r>
            <a:r>
              <a:rPr lang="ru-RU" sz="2400" dirty="0"/>
              <a:t>) объявление благодарности;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/>
              <a:t>в</a:t>
            </a:r>
            <a:r>
              <a:rPr lang="ru-RU" sz="2400" dirty="0"/>
              <a:t>) сообщение на родину (по месту жительства родителей военнослужащего или лиц, на воспитании которых он находился) либо по месту прежней работы (учебы) военнослужащего об образцовом выполнении им воинского долга и о полученных поощрениях;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/>
              <a:t>г</a:t>
            </a:r>
            <a:r>
              <a:rPr lang="ru-RU" sz="2400" dirty="0"/>
              <a:t>) награждение грамотой, ценным подарком или деньгами</a:t>
            </a:r>
            <a:r>
              <a:rPr lang="ru-RU" sz="2400" dirty="0" smtClean="0"/>
              <a:t>;</a:t>
            </a:r>
            <a:endParaRPr lang="ru-RU" sz="24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+mn-lt"/>
              </a:rPr>
              <a:t>Поощрения</a:t>
            </a:r>
            <a:endParaRPr lang="en-US" sz="36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258470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6815" y="1207697"/>
            <a:ext cx="8402127" cy="5710688"/>
          </a:xfrm>
        </p:spPr>
        <p:txBody>
          <a:bodyPr>
            <a:no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/>
              <a:t>д) награждение личной фотографией военнослужащего, снятого при развернутом Боевом знамени воинской части;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/>
              <a:t>е</a:t>
            </a:r>
            <a:r>
              <a:rPr lang="ru-RU" sz="2400" dirty="0"/>
              <a:t>) присвоение воинского звания ефрейтора (старшего матроса);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/>
              <a:t>ж</a:t>
            </a:r>
            <a:r>
              <a:rPr lang="ru-RU" sz="2400" dirty="0"/>
              <a:t>) досрочное присвоение сержантам (старшинам) очередного воинского звания, но не выше воинского звания, предусмотренного штатом для занимаемой воинской должности;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/>
              <a:t>з</a:t>
            </a:r>
            <a:r>
              <a:rPr lang="ru-RU" sz="2400" dirty="0"/>
              <a:t>) присвоение сержантам (старшинам) очередного воинского звания на одну ступень выше воинского звания, предусмотренного штатом для занимаемой воинской </a:t>
            </a:r>
            <a:r>
              <a:rPr lang="ru-RU" sz="2400" dirty="0" smtClean="0"/>
              <a:t>должности;</a:t>
            </a:r>
            <a:endParaRPr lang="ru-RU" sz="24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+mn-lt"/>
              </a:rPr>
              <a:t>Поощрения</a:t>
            </a:r>
            <a:endParaRPr lang="en-US" sz="36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403585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5193" y="3963837"/>
            <a:ext cx="2838807" cy="2838807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1102" y="1207697"/>
            <a:ext cx="7894248" cy="5512280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/>
              <a:t>з) присвоение сержантам (старшинам) очередного воинского звания на одну ступень выше воинского звания, предусмотренного штатом для занимаемой воинской должности, до старшего сержанта (главного старшины) включительно;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/>
              <a:t>и</a:t>
            </a:r>
            <a:r>
              <a:rPr lang="ru-RU" sz="2400" dirty="0"/>
              <a:t>) награждение нагрудным знаком отличника;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/>
              <a:t>к</a:t>
            </a:r>
            <a:r>
              <a:rPr lang="ru-RU" sz="2400" dirty="0"/>
              <a:t>) занесение в Книгу почета воинской части </a:t>
            </a:r>
            <a:r>
              <a:rPr lang="ru-RU" sz="2400" dirty="0" smtClean="0"/>
              <a:t>                          (</a:t>
            </a:r>
            <a:r>
              <a:rPr lang="ru-RU" sz="2400" dirty="0"/>
              <a:t>корабля) фамилий отличившихся солдат, </a:t>
            </a:r>
            <a:r>
              <a:rPr lang="ru-RU" sz="2400" dirty="0" smtClean="0"/>
              <a:t>                                   матросов</a:t>
            </a:r>
            <a:r>
              <a:rPr lang="ru-RU" sz="2400" dirty="0"/>
              <a:t>, сержантов и старшин.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+mn-lt"/>
              </a:rPr>
              <a:t>Поощрения</a:t>
            </a:r>
            <a:endParaRPr lang="en-US" sz="36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3957252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7034" y="1207697"/>
            <a:ext cx="8738558" cy="5512280"/>
          </a:xfrm>
        </p:spPr>
        <p:txBody>
          <a:bodyPr>
            <a:normAutofit fontScale="92500"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FF0000"/>
                </a:solidFill>
              </a:rPr>
              <a:t>К прапорщикам и мичманам применяются следующие поощрения: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/>
              <a:t>а</a:t>
            </a:r>
            <a:r>
              <a:rPr lang="ru-RU" sz="2400" dirty="0"/>
              <a:t>) снятие ранее примененного дисциплинарного взыскания;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/>
              <a:t>б</a:t>
            </a:r>
            <a:r>
              <a:rPr lang="ru-RU" sz="2400" dirty="0"/>
              <a:t>) объявление благодарности;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/>
              <a:t>в</a:t>
            </a:r>
            <a:r>
              <a:rPr lang="ru-RU" sz="2400" dirty="0"/>
              <a:t>) награждение грамотой, ценным подарком или деньгами;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/>
              <a:t>г</a:t>
            </a:r>
            <a:r>
              <a:rPr lang="ru-RU" sz="2400" dirty="0"/>
              <a:t>) занесение в Книгу почета воинской части (корабля) фамилий отличившихся прапорщиков и мичманов;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/>
              <a:t>д</a:t>
            </a:r>
            <a:r>
              <a:rPr lang="ru-RU" sz="2400" dirty="0"/>
              <a:t>) досрочное присвоение воинского звания старшего прапорщика и старшего мичмана, предусмотренного штатом для занимаемой воинской должности;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/>
              <a:t>е</a:t>
            </a:r>
            <a:r>
              <a:rPr lang="ru-RU" sz="2400" dirty="0"/>
              <a:t>) присвоение воинского звания старшего прапорщика и старшего мичмана на одну ступень выше воинского звания, предусмотренного штатом для занимаемой воинской должности.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+mn-lt"/>
              </a:rPr>
              <a:t>Поощрения</a:t>
            </a:r>
            <a:endParaRPr lang="en-US" sz="36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007245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1102" y="1207697"/>
            <a:ext cx="7894248" cy="5512280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FF0000"/>
                </a:solidFill>
              </a:rPr>
              <a:t>К офицерам применяются следующие поощрения: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/>
              <a:t>а</a:t>
            </a:r>
            <a:r>
              <a:rPr lang="ru-RU" sz="2400" dirty="0"/>
              <a:t>) снятие ранее примененного дисциплинарного взыскания;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/>
              <a:t>б</a:t>
            </a:r>
            <a:r>
              <a:rPr lang="ru-RU" sz="2400" dirty="0"/>
              <a:t>) объявление благодарности;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/>
              <a:t>в</a:t>
            </a:r>
            <a:r>
              <a:rPr lang="ru-RU" sz="2400" dirty="0"/>
              <a:t>) награждение грамотой, ценным (в том числе именным) подарком или деньгами;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/>
              <a:t>г</a:t>
            </a:r>
            <a:r>
              <a:rPr lang="ru-RU" sz="2400" dirty="0"/>
              <a:t>) занесение в Книгу почета воинской части (корабля) фамилий отличившихся офицеров;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/>
              <a:t>д</a:t>
            </a:r>
            <a:r>
              <a:rPr lang="ru-RU" sz="2400" dirty="0"/>
              <a:t>) досрочное присвоение очередного воинского звания, но не выше воинского звания, предусмотренного штатом для занимаемой воинской должности;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+mn-lt"/>
              </a:rPr>
              <a:t>Поощрения</a:t>
            </a:r>
            <a:endParaRPr lang="en-US" sz="36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0966865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1102" y="1207697"/>
            <a:ext cx="7894248" cy="5512280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/>
              <a:t>е) присвоение очередного воинского звания на одну ступень выше воинского звания, предусмотренного штатом для занимаемой воинской должности, но не выше воинского звания майора, капитана 3 ранга, а военнослужащему, имеющему ученую степень </a:t>
            </a:r>
            <a:r>
              <a:rPr lang="ru-RU" sz="2400" dirty="0" smtClean="0"/>
              <a:t>или </a:t>
            </a:r>
            <a:r>
              <a:rPr lang="ru-RU" sz="2400" dirty="0"/>
              <a:t>ученое звание, занимающему воинскую должность профессорско-преподавательского состава в военной образовательной организации, не выше воинского звания полковника, капитана 1 ранга;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/>
              <a:t>ж</a:t>
            </a:r>
            <a:r>
              <a:rPr lang="ru-RU" sz="2400" dirty="0"/>
              <a:t>) награждение именным холодным и огнестрельным оружием.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+mn-lt"/>
              </a:rPr>
              <a:t>Поощрения</a:t>
            </a:r>
            <a:endParaRPr lang="en-US" sz="36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5661238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1102" y="1207697"/>
            <a:ext cx="7894248" cy="5512280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/>
              <a:t>Командиры (начальники) могут применять поощрения как в отношении отдельного военнослужащего, так и в отношении всего личного состава воинской части (подразделения).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FF0000"/>
                </a:solidFill>
              </a:rPr>
              <a:t>За </a:t>
            </a:r>
            <a:r>
              <a:rPr lang="ru-RU" sz="2400" dirty="0">
                <a:solidFill>
                  <a:srgbClr val="FF0000"/>
                </a:solidFill>
              </a:rPr>
              <a:t>одно отличие военнослужащий может быть поощрен только один раз.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/>
              <a:t>При </a:t>
            </a:r>
            <a:r>
              <a:rPr lang="ru-RU" sz="2400" dirty="0"/>
              <a:t>определении вида поощрения принимаются во внимание характер заслуг, усердие и отличия военнослужащего, а также прежнее отношение его к военной службе.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+mn-lt"/>
              </a:rPr>
              <a:t>Поощрения</a:t>
            </a:r>
            <a:endParaRPr lang="en-US" sz="36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0175509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1102" y="1345720"/>
            <a:ext cx="7894248" cy="5020573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FF0000"/>
                </a:solidFill>
              </a:rPr>
              <a:t>Военнослужащие привлекаются к дисциплинарной ответственности за дисциплинарный проступок</a:t>
            </a:r>
            <a:r>
              <a:rPr lang="ru-RU" sz="2400" dirty="0"/>
              <a:t>, то есть противоправное, виновное действие (бездействие), выражающееся в нарушении воинской дисциплины, который в соответствии с законодательством Российской Федерации не влечет за собой уголовной или административной ответственности</a:t>
            </a:r>
            <a:r>
              <a:rPr lang="ru-RU" sz="2400" dirty="0" smtClean="0"/>
              <a:t>.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i="1" dirty="0">
                <a:solidFill>
                  <a:srgbClr val="FF0000"/>
                </a:solidFill>
              </a:rPr>
              <a:t>Военнослужащий привлекается к дисциплинарной ответственности только за тот дисциплинарный проступок, в отношении которого установлена его вина.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+mn-lt"/>
              </a:rPr>
              <a:t>Д</a:t>
            </a:r>
            <a:r>
              <a:rPr lang="ru-RU" sz="3600" b="1" dirty="0" smtClean="0">
                <a:solidFill>
                  <a:schemeClr val="bg1"/>
                </a:solidFill>
                <a:latin typeface="+mn-lt"/>
              </a:rPr>
              <a:t>исциплинарная ответственность военнослужащих</a:t>
            </a:r>
            <a:endParaRPr lang="en-US" sz="36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348696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1102" y="1345721"/>
            <a:ext cx="7894248" cy="4831242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FF0000"/>
                </a:solidFill>
              </a:rPr>
              <a:t>Дисциплина</a:t>
            </a:r>
            <a:r>
              <a:rPr lang="ru-RU" sz="2400" dirty="0" smtClean="0"/>
              <a:t> – это установленный порядок поведения людей, отвечающий сложившимся </a:t>
            </a:r>
            <a:r>
              <a:rPr lang="ru-RU" sz="2400" dirty="0"/>
              <a:t>в обществе нормам права и морали, а также </a:t>
            </a:r>
            <a:r>
              <a:rPr lang="ru-RU" sz="2400" dirty="0" smtClean="0"/>
              <a:t> определенным требованиям</a:t>
            </a:r>
            <a:r>
              <a:rPr lang="ru-RU" sz="2400" dirty="0"/>
              <a:t>.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FF0000"/>
                </a:solidFill>
              </a:rPr>
              <a:t>Стать дисциплинированным </a:t>
            </a:r>
            <a:r>
              <a:rPr lang="ru-RU" sz="2400" dirty="0"/>
              <a:t>– значит научить себя подчиняться требованиям законов</a:t>
            </a:r>
            <a:r>
              <a:rPr lang="ru-RU" sz="2400" dirty="0" smtClean="0"/>
              <a:t>, различных </a:t>
            </a:r>
            <a:r>
              <a:rPr lang="ru-RU" sz="2400" dirty="0"/>
              <a:t>правил, инструкций и общепринятых норм поведения, </a:t>
            </a:r>
            <a:r>
              <a:rPr lang="ru-RU" sz="2400" dirty="0" smtClean="0"/>
              <a:t>распоряжениям начальников </a:t>
            </a:r>
            <a:r>
              <a:rPr lang="ru-RU" sz="2400" dirty="0"/>
              <a:t>и старших. Это законы человеческого общества, в котором каждый </a:t>
            </a:r>
            <a:r>
              <a:rPr lang="ru-RU" sz="2400" dirty="0" smtClean="0"/>
              <a:t>человек является </a:t>
            </a:r>
            <a:r>
              <a:rPr lang="ru-RU" sz="2400" dirty="0"/>
              <a:t>подчиненным.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+mn-lt"/>
              </a:rPr>
              <a:t>Дисциплина</a:t>
            </a:r>
            <a:endParaRPr lang="en-US" sz="36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8802726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1102" y="1345721"/>
            <a:ext cx="7894248" cy="5322498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/>
              <a:t>Дисциплинарное взыскание является установленной государством мерой ответственности за дисциплинарный проступок, совершенный военнослужащим, и применяется в целях предупреждения совершения дисциплинарных проступков.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FF0000"/>
                </a:solidFill>
              </a:rPr>
              <a:t>К </a:t>
            </a:r>
            <a:r>
              <a:rPr lang="ru-RU" sz="2400" dirty="0">
                <a:solidFill>
                  <a:srgbClr val="FF0000"/>
                </a:solidFill>
              </a:rPr>
              <a:t>военнослужащему могут применяться следующие виды дисциплинарных взысканий: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/>
              <a:t>выговор</a:t>
            </a:r>
            <a:r>
              <a:rPr lang="ru-RU" sz="2400" dirty="0"/>
              <a:t>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/>
              <a:t>строгий </a:t>
            </a:r>
            <a:r>
              <a:rPr lang="ru-RU" sz="2400" dirty="0"/>
              <a:t>выговор</a:t>
            </a:r>
            <a:r>
              <a:rPr lang="ru-RU" sz="2400" dirty="0" smtClean="0"/>
              <a:t>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/>
              <a:t>лишение очередного увольнения из расположения воинской части или с корабля на берег;</a:t>
            </a:r>
            <a:endParaRPr lang="ru-RU" sz="24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+mn-lt"/>
              </a:rPr>
              <a:t>Дисциплинарное взыскание</a:t>
            </a:r>
            <a:endParaRPr lang="en-US" sz="36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5187407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1102" y="1345721"/>
            <a:ext cx="7894248" cy="5279366"/>
          </a:xfrm>
        </p:spPr>
        <p:txBody>
          <a:bodyPr>
            <a:normAutofit/>
          </a:bodyPr>
          <a:lstStyle/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/>
              <a:t>лишение очередного увольнения из расположения воинской части или с корабля на берег;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/>
              <a:t>лишение </a:t>
            </a:r>
            <a:r>
              <a:rPr lang="ru-RU" sz="2400" dirty="0"/>
              <a:t>нагрудного знака отличника;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/>
              <a:t>предупреждение </a:t>
            </a:r>
            <a:r>
              <a:rPr lang="ru-RU" sz="2400" dirty="0"/>
              <a:t>о неполном служебном соответствии;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/>
              <a:t>снижение </a:t>
            </a:r>
            <a:r>
              <a:rPr lang="ru-RU" sz="2400" dirty="0"/>
              <a:t>в воинской должности;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/>
              <a:t>снижение </a:t>
            </a:r>
            <a:r>
              <a:rPr lang="ru-RU" sz="2400" dirty="0"/>
              <a:t>в воинском звании на одну ступень</a:t>
            </a:r>
            <a:r>
              <a:rPr lang="ru-RU" sz="2400" dirty="0" smtClean="0"/>
              <a:t>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/>
              <a:t>снижение в воинском звании на одну ступень со снижением в воинской должности;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/>
              <a:t>досрочное </a:t>
            </a:r>
            <a:r>
              <a:rPr lang="ru-RU" sz="2400" dirty="0"/>
              <a:t>увольнение с военной службы в связи с невыполнением условий контракта;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+mn-lt"/>
              </a:rPr>
              <a:t>Дисциплинарное взыскание</a:t>
            </a:r>
            <a:endParaRPr lang="en-US" sz="36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23294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1102" y="1345721"/>
            <a:ext cx="7894248" cy="4831242"/>
          </a:xfrm>
        </p:spPr>
        <p:txBody>
          <a:bodyPr>
            <a:normAutofit/>
          </a:bodyPr>
          <a:lstStyle/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/>
              <a:t>отчисление из военной образовательной организации;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/>
              <a:t>отчисление </a:t>
            </a:r>
            <a:r>
              <a:rPr lang="ru-RU" sz="2400" dirty="0"/>
              <a:t>с военных сборов;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/>
              <a:t>дисциплинарный </a:t>
            </a:r>
            <a:r>
              <a:rPr lang="ru-RU" sz="2400" dirty="0"/>
              <a:t>арест.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+mn-lt"/>
              </a:rPr>
              <a:t>Дисциплинарное взыскание</a:t>
            </a:r>
            <a:endParaRPr lang="en-US" sz="36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3452" y="3062377"/>
            <a:ext cx="6120439" cy="34460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1619530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1102" y="1345721"/>
            <a:ext cx="7894248" cy="4831242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FF0000"/>
                </a:solidFill>
              </a:rPr>
              <a:t>К солдатам, матросам, сержантам и старшинам могут применяться следующие виды дисциплинарных взысканий: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/>
              <a:t>а</a:t>
            </a:r>
            <a:r>
              <a:rPr lang="ru-RU" sz="2400" dirty="0"/>
              <a:t>) выговор;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/>
              <a:t>б</a:t>
            </a:r>
            <a:r>
              <a:rPr lang="ru-RU" sz="2400" dirty="0"/>
              <a:t>) строгий выговор;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/>
              <a:t>в</a:t>
            </a:r>
            <a:r>
              <a:rPr lang="ru-RU" sz="2400" dirty="0"/>
              <a:t>) лишение очередного увольнения из расположения воинской части или с корабля на берег;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/>
              <a:t>г</a:t>
            </a:r>
            <a:r>
              <a:rPr lang="ru-RU" sz="2400" dirty="0"/>
              <a:t>) лишение нагрудного знака отличника;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/>
              <a:t>д</a:t>
            </a:r>
            <a:r>
              <a:rPr lang="ru-RU" sz="2400" dirty="0"/>
              <a:t>) предупреждение о неполном служебном соответствии;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+mn-lt"/>
              </a:rPr>
              <a:t>Дисциплинарное взыскание</a:t>
            </a:r>
            <a:endParaRPr lang="en-US" sz="36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0647102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1102" y="1345721"/>
            <a:ext cx="7894248" cy="4831242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/>
              <a:t>е) снижение в воинской должности ефрейтора (старшего матроса) и сержанта (старшины);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/>
              <a:t>ж</a:t>
            </a:r>
            <a:r>
              <a:rPr lang="ru-RU" sz="2400" dirty="0"/>
              <a:t>) снижение в воинском звании ефрейтора (старшего матроса) и сержанта (старшины);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/>
              <a:t>з</a:t>
            </a:r>
            <a:r>
              <a:rPr lang="ru-RU" sz="2400" dirty="0"/>
              <a:t>) снижение в воинском звании со снижением в воинской должности ефрейтора (старшего матроса) и сержанта (старшины);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/>
              <a:t>и</a:t>
            </a:r>
            <a:r>
              <a:rPr lang="ru-RU" sz="2400" dirty="0"/>
              <a:t>) досрочное увольнение с военной службы в связи с невыполнением условий контракта;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/>
              <a:t>к</a:t>
            </a:r>
            <a:r>
              <a:rPr lang="ru-RU" sz="2400" dirty="0"/>
              <a:t>) дисциплинарный арест.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+mn-lt"/>
              </a:rPr>
              <a:t>Дисциплинарное взыскание</a:t>
            </a:r>
            <a:endParaRPr lang="en-US" sz="36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6402677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1102" y="1345721"/>
            <a:ext cx="7894248" cy="4831242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/>
              <a:t>К курсантам военных образовательных организаций, </a:t>
            </a:r>
            <a:r>
              <a:rPr lang="ru-RU" sz="2400" dirty="0" smtClean="0"/>
              <a:t>может </a:t>
            </a:r>
            <a:r>
              <a:rPr lang="ru-RU" sz="2400" dirty="0"/>
              <a:t>быть применено дисциплинарное взыскание - отчисление из военной образовательной организации.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+mn-lt"/>
              </a:rPr>
              <a:t>Дисциплинарное взыскание</a:t>
            </a:r>
            <a:endParaRPr lang="en-US" sz="36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0964" y="2924353"/>
            <a:ext cx="5514524" cy="36763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5707904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1102" y="1345721"/>
            <a:ext cx="7894248" cy="4831242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FF0000"/>
                </a:solidFill>
              </a:rPr>
              <a:t>К прапорщикам и мичманам могут применяться следующие виды дисциплинарных взысканий: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/>
              <a:t>а</a:t>
            </a:r>
            <a:r>
              <a:rPr lang="ru-RU" sz="2400" dirty="0"/>
              <a:t>) выговор;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/>
              <a:t>б</a:t>
            </a:r>
            <a:r>
              <a:rPr lang="ru-RU" sz="2400" dirty="0"/>
              <a:t>) строгий выговор;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/>
              <a:t>в</a:t>
            </a:r>
            <a:r>
              <a:rPr lang="ru-RU" sz="2400" dirty="0"/>
              <a:t>) предупреждение о неполном служебном соответствии;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/>
              <a:t>г</a:t>
            </a:r>
            <a:r>
              <a:rPr lang="ru-RU" sz="2400" dirty="0"/>
              <a:t>) снижение в воинской должности;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/>
              <a:t>д</a:t>
            </a:r>
            <a:r>
              <a:rPr lang="ru-RU" sz="2400" dirty="0"/>
              <a:t>) досрочное увольнение с военной службы в связи с невыполнением условий контракта;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/>
              <a:t>е</a:t>
            </a:r>
            <a:r>
              <a:rPr lang="ru-RU" sz="2400" dirty="0"/>
              <a:t>) дисциплинарный арест.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+mn-lt"/>
              </a:rPr>
              <a:t>Дисциплинарное взыскание</a:t>
            </a:r>
            <a:endParaRPr lang="en-US" sz="36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5986430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1102" y="1345721"/>
            <a:ext cx="7894248" cy="4831242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FF0000"/>
                </a:solidFill>
              </a:rPr>
              <a:t>К младшим и старшим офицерам могут применяться следующие виды дисциплинарных взысканий: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/>
              <a:t>а</a:t>
            </a:r>
            <a:r>
              <a:rPr lang="ru-RU" sz="2400" dirty="0"/>
              <a:t>) выговор;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/>
              <a:t>б</a:t>
            </a:r>
            <a:r>
              <a:rPr lang="ru-RU" sz="2400" dirty="0"/>
              <a:t>) строгий выговор;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/>
              <a:t>в</a:t>
            </a:r>
            <a:r>
              <a:rPr lang="ru-RU" sz="2400" dirty="0"/>
              <a:t>) предупреждение о неполном служебном соответствии;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/>
              <a:t>г</a:t>
            </a:r>
            <a:r>
              <a:rPr lang="ru-RU" sz="2400" dirty="0"/>
              <a:t>) снижение в воинской должности;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/>
              <a:t>д</a:t>
            </a:r>
            <a:r>
              <a:rPr lang="ru-RU" sz="2400" dirty="0"/>
              <a:t>) досрочное увольнение с военной службы в связи с невыполнением условий контракта.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+mn-lt"/>
              </a:rPr>
              <a:t>Дисциплинарное взыскание</a:t>
            </a:r>
            <a:endParaRPr lang="en-US" sz="36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3296953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1102" y="1345721"/>
            <a:ext cx="7894248" cy="4831242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FF0000"/>
                </a:solidFill>
              </a:rPr>
              <a:t>К высшим офицерам могут применяться следующие виды дисциплинарных взысканий: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/>
              <a:t>а</a:t>
            </a:r>
            <a:r>
              <a:rPr lang="ru-RU" sz="2400" dirty="0"/>
              <a:t>) выговор;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/>
              <a:t>б</a:t>
            </a:r>
            <a:r>
              <a:rPr lang="ru-RU" sz="2400" dirty="0"/>
              <a:t>) строгий выговор;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/>
              <a:t>в</a:t>
            </a:r>
            <a:r>
              <a:rPr lang="ru-RU" sz="2400" dirty="0"/>
              <a:t>) предупреждение о неполном служебном соответствии;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/>
              <a:t>г</a:t>
            </a:r>
            <a:r>
              <a:rPr lang="ru-RU" sz="2400" dirty="0"/>
              <a:t>) снижение в воинской должности.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+mn-lt"/>
              </a:rPr>
              <a:t>Дисциплинарное взыскание</a:t>
            </a:r>
            <a:endParaRPr lang="en-US" sz="36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3542993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0936" y="1173191"/>
            <a:ext cx="8531524" cy="5684809"/>
          </a:xfrm>
        </p:spPr>
        <p:txBody>
          <a:bodyPr>
            <a:no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FF0000"/>
                </a:solidFill>
              </a:rPr>
              <a:t>О примененных дисциплинарных взысканиях объявляется: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/>
              <a:t>солдатам </a:t>
            </a:r>
            <a:r>
              <a:rPr lang="ru-RU" sz="2400" dirty="0"/>
              <a:t>и матросам - лично или перед строем;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/>
              <a:t>сержантам </a:t>
            </a:r>
            <a:r>
              <a:rPr lang="ru-RU" sz="2400" dirty="0"/>
              <a:t>и старшинам - лично, на совещании или перед строем сержантов или старшин;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/>
              <a:t>прапорщикам </a:t>
            </a:r>
            <a:r>
              <a:rPr lang="ru-RU" sz="2400" dirty="0"/>
              <a:t>и мичманам - лично, на совещании прапорщиков или мичманов, а также на совещании прапорщиков, мичманов и офицеров;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/>
              <a:t>офицерам </a:t>
            </a:r>
            <a:r>
              <a:rPr lang="ru-RU" sz="2400" dirty="0"/>
              <a:t>- лично или на совещании (старшим офицерам - в присутствии старших офицеров, высшим офицерам - в присутствии высших офицеров).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/>
              <a:t>Кроме </a:t>
            </a:r>
            <a:r>
              <a:rPr lang="ru-RU" sz="2400" dirty="0"/>
              <a:t>того, дисциплинарные взыскания могут объявляться в приказе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+mn-lt"/>
              </a:rPr>
              <a:t>Дисциплинарное взыскание</a:t>
            </a:r>
            <a:endParaRPr lang="en-US" sz="36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011409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7185" y="3718912"/>
            <a:ext cx="4074436" cy="27247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1102" y="1345721"/>
            <a:ext cx="7894248" cy="4831242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FF0000"/>
                </a:solidFill>
              </a:rPr>
              <a:t>Военная дисциплина </a:t>
            </a:r>
            <a:r>
              <a:rPr lang="ru-RU" sz="2400" dirty="0"/>
              <a:t>– разновидность государственной дисциплины, имеющая </a:t>
            </a:r>
            <a:r>
              <a:rPr lang="ru-RU" sz="2400" dirty="0" smtClean="0"/>
              <a:t>свою специфику </a:t>
            </a:r>
            <a:r>
              <a:rPr lang="ru-RU" sz="2400" dirty="0"/>
              <a:t>и особенности, связанные, прежде всего, с основным предназначением </a:t>
            </a:r>
            <a:r>
              <a:rPr lang="ru-RU" sz="2400" dirty="0" smtClean="0"/>
              <a:t>Вооруженных Сил  страны </a:t>
            </a:r>
            <a:r>
              <a:rPr lang="ru-RU" sz="2400" dirty="0"/>
              <a:t>вообще и задачами каждого военнослужащего в частности. </a:t>
            </a:r>
            <a:r>
              <a:rPr lang="ru-RU" sz="2400" dirty="0" smtClean="0"/>
              <a:t>Становление военнослужащего начинается с                                        приобретения им способности                                         беспрекословного подчинения                                        </a:t>
            </a:r>
            <a:r>
              <a:rPr lang="ru-RU" sz="2400" dirty="0"/>
              <a:t>требованиям воинской службы.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+mn-lt"/>
              </a:rPr>
              <a:t>Воинская дисциплина</a:t>
            </a:r>
            <a:endParaRPr lang="en-US" sz="36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841737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1102" y="1345721"/>
            <a:ext cx="7894248" cy="4831242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/>
              <a:t> К военнослужащему, совершившему дисциплинарный проступок, могут применяться только те дисциплинарные взыскания, которые определены </a:t>
            </a:r>
            <a:r>
              <a:rPr lang="ru-RU" sz="2400" dirty="0" smtClean="0"/>
              <a:t>Дисциплинарным уставом</a:t>
            </a:r>
            <a:r>
              <a:rPr lang="ru-RU" sz="2400" dirty="0"/>
              <a:t>, соответствуют воинскому званию военнослужащего и дисциплинарной власти командира (начальника), принимающего решение о привлечении нарушителя к дисциплинарной ответственности</a:t>
            </a:r>
            <a:r>
              <a:rPr lang="ru-RU" sz="2400" dirty="0" smtClean="0"/>
              <a:t>.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FF0000"/>
                </a:solidFill>
              </a:rPr>
              <a:t>Объявлять дисциплинарные взыскания командирам (начальникам) в присутствии их подчиненных запрещается.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endParaRPr lang="ru-RU" sz="24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+mn-lt"/>
              </a:rPr>
              <a:t>Дисциплинарное взыскание</a:t>
            </a:r>
            <a:endParaRPr lang="en-US" sz="36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959964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5276" y="1121434"/>
            <a:ext cx="5978106" cy="5736566"/>
          </a:xfrm>
        </p:spPr>
        <p:txBody>
          <a:bodyPr>
            <a:normAutofit/>
          </a:bodyPr>
          <a:lstStyle/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600" dirty="0" smtClean="0">
                <a:solidFill>
                  <a:srgbClr val="FF0000"/>
                </a:solidFill>
              </a:rPr>
              <a:t>«</a:t>
            </a:r>
            <a:r>
              <a:rPr lang="ru-RU" sz="2600" dirty="0">
                <a:solidFill>
                  <a:srgbClr val="FF0000"/>
                </a:solidFill>
              </a:rPr>
              <a:t>Воинская дисциплина есть совокупность всех нравственных, умственных и физических навыков, нужных для того, чтобы офицеры и солдаты всех степеней отвечали своему назначению... Дисциплина заключается в том, чтобы вызвать на свет Божий все великое и святое, таящееся в глубине души самого обыкновенного человека</a:t>
            </a:r>
            <a:r>
              <a:rPr lang="ru-RU" sz="2600" dirty="0" smtClean="0">
                <a:solidFill>
                  <a:srgbClr val="FF0000"/>
                </a:solidFill>
              </a:rPr>
              <a:t>».</a:t>
            </a: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400" i="1" dirty="0" smtClean="0">
                <a:solidFill>
                  <a:srgbClr val="FF0000"/>
                </a:solidFill>
              </a:rPr>
              <a:t>(генерал </a:t>
            </a:r>
            <a:r>
              <a:rPr lang="ru-RU" sz="2400" i="1" dirty="0">
                <a:solidFill>
                  <a:srgbClr val="FF0000"/>
                </a:solidFill>
              </a:rPr>
              <a:t>от инфантерии  Михаил Иванович Драгомиров)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83215" y="1285336"/>
            <a:ext cx="3322207" cy="437700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2388855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887" y="2282099"/>
            <a:ext cx="7772400" cy="2387600"/>
          </a:xfrm>
        </p:spPr>
        <p:txBody>
          <a:bodyPr>
            <a:normAutofit fontScale="90000"/>
          </a:bodyPr>
          <a:lstStyle/>
          <a:p>
            <a:pPr algn="l"/>
            <a:r>
              <a:rPr lang="ru-RU" sz="6600" b="1" dirty="0" smtClean="0">
                <a:solidFill>
                  <a:srgbClr val="112E4C"/>
                </a:solidFill>
                <a:latin typeface="+mn-lt"/>
              </a:rPr>
              <a:t>Спасибо</a:t>
            </a:r>
            <a:br>
              <a:rPr lang="ru-RU" sz="6600" b="1" dirty="0" smtClean="0">
                <a:solidFill>
                  <a:srgbClr val="112E4C"/>
                </a:solidFill>
                <a:latin typeface="+mn-lt"/>
              </a:rPr>
            </a:br>
            <a:r>
              <a:rPr lang="ru-RU" sz="6600" b="1" dirty="0" smtClean="0">
                <a:solidFill>
                  <a:srgbClr val="112E4C"/>
                </a:solidFill>
                <a:latin typeface="+mn-lt"/>
              </a:rPr>
              <a:t>за</a:t>
            </a:r>
            <a:br>
              <a:rPr lang="ru-RU" sz="6600" b="1" dirty="0" smtClean="0">
                <a:solidFill>
                  <a:srgbClr val="112E4C"/>
                </a:solidFill>
                <a:latin typeface="+mn-lt"/>
              </a:rPr>
            </a:br>
            <a:r>
              <a:rPr lang="ru-RU" sz="6600" b="1" dirty="0" smtClean="0">
                <a:solidFill>
                  <a:srgbClr val="112E4C"/>
                </a:solidFill>
                <a:latin typeface="+mn-lt"/>
              </a:rPr>
              <a:t>внимание!</a:t>
            </a:r>
            <a:endParaRPr lang="en-US" sz="6600" b="1" dirty="0">
              <a:solidFill>
                <a:srgbClr val="112E4C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733422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8969" y="1345721"/>
            <a:ext cx="3386019" cy="4043901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1102" y="1345721"/>
            <a:ext cx="7894248" cy="4831242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/>
              <a:t>Слово </a:t>
            </a:r>
            <a:r>
              <a:rPr lang="ru-RU" sz="2400" dirty="0">
                <a:solidFill>
                  <a:srgbClr val="FF0000"/>
                </a:solidFill>
              </a:rPr>
              <a:t>«дисциплина» </a:t>
            </a:r>
            <a:r>
              <a:rPr lang="ru-RU" sz="2400" dirty="0"/>
              <a:t>впервые появилось </a:t>
            </a:r>
            <a:r>
              <a:rPr lang="ru-RU" sz="2400" dirty="0" smtClean="0"/>
              <a:t>                                   в </a:t>
            </a:r>
            <a:r>
              <a:rPr lang="ru-RU" sz="2400" dirty="0"/>
              <a:t>русской военной литературе в указе </a:t>
            </a:r>
            <a:r>
              <a:rPr lang="ru-RU" sz="2400" dirty="0" smtClean="0"/>
              <a:t>                                     Петра </a:t>
            </a:r>
            <a:r>
              <a:rPr lang="ru-RU" sz="2400" dirty="0"/>
              <a:t>I о призыве иноземцев в </a:t>
            </a:r>
            <a:r>
              <a:rPr lang="ru-RU" sz="2400" dirty="0" smtClean="0"/>
              <a:t>                                                 Россию </a:t>
            </a:r>
            <a:r>
              <a:rPr lang="ru-RU" sz="2400" dirty="0"/>
              <a:t>(1702 </a:t>
            </a:r>
            <a:r>
              <a:rPr lang="ru-RU" sz="2400" dirty="0" smtClean="0"/>
              <a:t>г.), </a:t>
            </a:r>
            <a:r>
              <a:rPr lang="ru-RU" sz="2400" dirty="0"/>
              <a:t>которые должны </a:t>
            </a:r>
            <a:r>
              <a:rPr lang="ru-RU" sz="2400" dirty="0" smtClean="0"/>
              <a:t>                                            были </a:t>
            </a:r>
            <a:r>
              <a:rPr lang="ru-RU" sz="2400" dirty="0"/>
              <a:t>помочь тому,  </a:t>
            </a:r>
            <a:r>
              <a:rPr lang="ru-RU" sz="2400" dirty="0" smtClean="0"/>
              <a:t>«чтобы </a:t>
            </a:r>
            <a:r>
              <a:rPr lang="ru-RU" sz="2400" dirty="0"/>
              <a:t>армии </a:t>
            </a:r>
            <a:r>
              <a:rPr lang="ru-RU" sz="2400" dirty="0" smtClean="0"/>
              <a:t>                                             наши </a:t>
            </a:r>
            <a:r>
              <a:rPr lang="ru-RU" sz="2400" dirty="0"/>
              <a:t>составлялись из людей, </a:t>
            </a:r>
            <a:r>
              <a:rPr lang="ru-RU" sz="2400" dirty="0" smtClean="0"/>
              <a:t>                                               знающих </a:t>
            </a:r>
            <a:r>
              <a:rPr lang="ru-RU" sz="2400" dirty="0"/>
              <a:t>воинские дела и хранящих </a:t>
            </a:r>
            <a:r>
              <a:rPr lang="ru-RU" sz="2400" dirty="0" smtClean="0"/>
              <a:t>                                    добрый </a:t>
            </a:r>
            <a:r>
              <a:rPr lang="ru-RU" sz="2400" dirty="0">
                <a:solidFill>
                  <a:srgbClr val="FF0000"/>
                </a:solidFill>
              </a:rPr>
              <a:t>порядок и дисциплину</a:t>
            </a:r>
            <a:r>
              <a:rPr lang="ru-RU" sz="2400" dirty="0" smtClean="0"/>
              <a:t>». </a:t>
            </a:r>
            <a:endParaRPr lang="ru-RU" sz="2400" dirty="0"/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/>
              <a:t>Слово </a:t>
            </a:r>
            <a:r>
              <a:rPr lang="ru-RU" sz="2400" i="1" dirty="0">
                <a:solidFill>
                  <a:srgbClr val="FF0000"/>
                </a:solidFill>
              </a:rPr>
              <a:t>«дисциплина» </a:t>
            </a:r>
            <a:r>
              <a:rPr lang="ru-RU" sz="2400" dirty="0"/>
              <a:t>стало </a:t>
            </a:r>
            <a:r>
              <a:rPr lang="ru-RU" sz="2400" dirty="0" smtClean="0"/>
              <a:t>употребляться                                           </a:t>
            </a:r>
            <a:r>
              <a:rPr lang="ru-RU" sz="2400" dirty="0"/>
              <a:t>как синоним порядка и </a:t>
            </a:r>
            <a:r>
              <a:rPr lang="ru-RU" sz="2400" dirty="0" smtClean="0"/>
              <a:t>послушания.</a:t>
            </a:r>
            <a:endParaRPr lang="ru-RU" sz="24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+mn-lt"/>
              </a:rPr>
              <a:t>Воинская дисциплина</a:t>
            </a:r>
            <a:endParaRPr lang="en-US" sz="36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147383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2891" y="1873928"/>
            <a:ext cx="2082612" cy="33979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1102" y="1345721"/>
            <a:ext cx="7894248" cy="4831242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/>
              <a:t>Сущность </a:t>
            </a:r>
            <a:r>
              <a:rPr lang="ru-RU" sz="2400" dirty="0"/>
              <a:t>воинской дисциплины, </a:t>
            </a:r>
            <a:r>
              <a:rPr lang="ru-RU" sz="2400" dirty="0" smtClean="0"/>
              <a:t>                          обязанности </a:t>
            </a:r>
            <a:r>
              <a:rPr lang="ru-RU" sz="2400" dirty="0"/>
              <a:t>военнослужащих по ее </a:t>
            </a:r>
            <a:r>
              <a:rPr lang="ru-RU" sz="2400" dirty="0" smtClean="0"/>
              <a:t>                        соблюдению</a:t>
            </a:r>
            <a:r>
              <a:rPr lang="ru-RU" sz="2400" dirty="0"/>
              <a:t>, виды поощрений и </a:t>
            </a:r>
            <a:r>
              <a:rPr lang="ru-RU" sz="2400" dirty="0" smtClean="0"/>
              <a:t>                         дисциплинарных </a:t>
            </a:r>
            <a:r>
              <a:rPr lang="ru-RU" sz="2400" dirty="0"/>
              <a:t>взысканий, </a:t>
            </a:r>
            <a:r>
              <a:rPr lang="ru-RU" sz="2400" dirty="0" smtClean="0"/>
              <a:t>права                      командиров </a:t>
            </a:r>
            <a:r>
              <a:rPr lang="ru-RU" sz="2400" dirty="0"/>
              <a:t>(начальников) по их </a:t>
            </a:r>
            <a:r>
              <a:rPr lang="ru-RU" sz="2400" dirty="0" smtClean="0"/>
              <a:t>применению</a:t>
            </a:r>
            <a:r>
              <a:rPr lang="ru-RU" sz="2400" dirty="0"/>
              <a:t>, </a:t>
            </a:r>
            <a:r>
              <a:rPr lang="ru-RU" sz="2400" dirty="0" smtClean="0"/>
              <a:t>                            а </a:t>
            </a:r>
            <a:r>
              <a:rPr lang="ru-RU" sz="2400" dirty="0"/>
              <a:t>также порядок подачи и </a:t>
            </a:r>
            <a:r>
              <a:rPr lang="ru-RU" sz="2400" dirty="0" smtClean="0"/>
              <a:t>рассмотрения                              </a:t>
            </a:r>
            <a:r>
              <a:rPr lang="ru-RU" sz="2400" dirty="0"/>
              <a:t>обращений (</a:t>
            </a:r>
            <a:r>
              <a:rPr lang="ru-RU" sz="2400" dirty="0" smtClean="0"/>
              <a:t>предложений, заявлений </a:t>
            </a:r>
            <a:r>
              <a:rPr lang="ru-RU" sz="2400" dirty="0"/>
              <a:t>и жалоб) определяет </a:t>
            </a:r>
            <a:r>
              <a:rPr lang="ru-RU" sz="2400" dirty="0" smtClean="0"/>
              <a:t> </a:t>
            </a:r>
            <a:r>
              <a:rPr lang="ru-RU" sz="2400" dirty="0" smtClean="0">
                <a:solidFill>
                  <a:srgbClr val="FF0000"/>
                </a:solidFill>
              </a:rPr>
              <a:t>Дисциплинарный </a:t>
            </a:r>
            <a:r>
              <a:rPr lang="ru-RU" sz="2400" dirty="0">
                <a:solidFill>
                  <a:srgbClr val="FF0000"/>
                </a:solidFill>
              </a:rPr>
              <a:t>устав </a:t>
            </a:r>
            <a:r>
              <a:rPr lang="ru-RU" sz="2400" dirty="0" smtClean="0">
                <a:solidFill>
                  <a:srgbClr val="FF0000"/>
                </a:solidFill>
              </a:rPr>
              <a:t>                            Вооруженных </a:t>
            </a:r>
            <a:r>
              <a:rPr lang="ru-RU" sz="2400" dirty="0">
                <a:solidFill>
                  <a:srgbClr val="FF0000"/>
                </a:solidFill>
              </a:rPr>
              <a:t>Сил Российской </a:t>
            </a:r>
            <a:r>
              <a:rPr lang="ru-RU" sz="2400" dirty="0" smtClean="0">
                <a:solidFill>
                  <a:srgbClr val="FF0000"/>
                </a:solidFill>
              </a:rPr>
              <a:t>Федерации.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+mn-lt"/>
              </a:rPr>
              <a:t>Воинская дисциплина</a:t>
            </a:r>
            <a:endParaRPr lang="en-US" sz="36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618404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8220" y="1546123"/>
            <a:ext cx="2082612" cy="33979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1102" y="1345721"/>
            <a:ext cx="7894248" cy="4831242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/>
              <a:t>Дисциплинарным уставом руководствуются военнослужащие органов военного </a:t>
            </a:r>
            <a:r>
              <a:rPr lang="ru-RU" sz="2400" dirty="0" smtClean="0"/>
              <a:t>                          управления</a:t>
            </a:r>
            <a:r>
              <a:rPr lang="ru-RU" sz="2400" dirty="0"/>
              <a:t>, воинских частей, кораблей, </a:t>
            </a:r>
            <a:r>
              <a:rPr lang="ru-RU" sz="2400" dirty="0" smtClean="0"/>
              <a:t>                   предприятий</a:t>
            </a:r>
            <a:r>
              <a:rPr lang="ru-RU" sz="2400" dirty="0"/>
              <a:t>, организаций Вооруженных </a:t>
            </a:r>
            <a:r>
              <a:rPr lang="ru-RU" sz="2400" dirty="0" smtClean="0"/>
              <a:t>                              Сил </a:t>
            </a:r>
            <a:r>
              <a:rPr lang="ru-RU" sz="2400" dirty="0"/>
              <a:t>Российской Федерации, в том числе </a:t>
            </a:r>
            <a:r>
              <a:rPr lang="ru-RU" sz="2400" dirty="0" smtClean="0"/>
              <a:t>                        военных </a:t>
            </a:r>
            <a:r>
              <a:rPr lang="ru-RU" sz="2400" dirty="0"/>
              <a:t>профессиональных </a:t>
            </a:r>
            <a:r>
              <a:rPr lang="ru-RU" sz="2400" dirty="0" smtClean="0"/>
              <a:t>                            образовательных </a:t>
            </a:r>
            <a:r>
              <a:rPr lang="ru-RU" sz="2400" dirty="0"/>
              <a:t>организаций, военных </a:t>
            </a:r>
            <a:r>
              <a:rPr lang="ru-RU" sz="2400" dirty="0" smtClean="0"/>
              <a:t>                 образовательных </a:t>
            </a:r>
            <a:r>
              <a:rPr lang="ru-RU" sz="2400" dirty="0"/>
              <a:t>организаций высшего </a:t>
            </a:r>
            <a:r>
              <a:rPr lang="ru-RU" sz="2400" dirty="0" smtClean="0"/>
              <a:t>                       образования </a:t>
            </a:r>
            <a:r>
              <a:rPr lang="ru-RU" sz="2400" dirty="0"/>
              <a:t>Министерства обороны Российской </a:t>
            </a:r>
            <a:r>
              <a:rPr lang="ru-RU" sz="2400" dirty="0" smtClean="0"/>
              <a:t>Федерации. 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+mn-lt"/>
              </a:rPr>
              <a:t>Воинская дисциплина</a:t>
            </a:r>
            <a:endParaRPr lang="en-US" sz="36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575736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1102" y="1345721"/>
            <a:ext cx="7894248" cy="4831242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600" dirty="0">
                <a:solidFill>
                  <a:srgbClr val="FF0000"/>
                </a:solidFill>
              </a:rPr>
              <a:t>Воинская дисциплина есть строгое и точное соблюдение всеми военнослужащими порядка и правил, установленных федеральными конституционными законами, федеральными законами, общевоинскими уставами Вооруженных Сил Российской </a:t>
            </a:r>
            <a:r>
              <a:rPr lang="ru-RU" sz="2600" dirty="0" smtClean="0">
                <a:solidFill>
                  <a:srgbClr val="FF0000"/>
                </a:solidFill>
              </a:rPr>
              <a:t>Федерации, </a:t>
            </a:r>
            <a:r>
              <a:rPr lang="ru-RU" sz="2600" dirty="0">
                <a:solidFill>
                  <a:srgbClr val="FF0000"/>
                </a:solidFill>
              </a:rPr>
              <a:t>иными нормативными правовыми актами Российской Федерации и приказами (приказаниями) командиров (начальников).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+mn-lt"/>
              </a:rPr>
              <a:t>Воинская дисциплина</a:t>
            </a:r>
            <a:endParaRPr lang="en-US" sz="36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369668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1102" y="1345721"/>
            <a:ext cx="7894248" cy="4831242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FF0000"/>
                </a:solidFill>
              </a:rPr>
              <a:t>Воинская дисциплина основывается на осознании каждым военнослужащим воинского долга и личной ответственности за защиту Российской Федерации. </a:t>
            </a:r>
            <a:r>
              <a:rPr lang="ru-RU" sz="2400" dirty="0" smtClean="0">
                <a:solidFill>
                  <a:srgbClr val="FF0000"/>
                </a:solidFill>
              </a:rPr>
              <a:t>            </a:t>
            </a:r>
            <a:r>
              <a:rPr lang="ru-RU" sz="2400" dirty="0" smtClean="0"/>
              <a:t>Она </a:t>
            </a:r>
            <a:r>
              <a:rPr lang="ru-RU" sz="2400" dirty="0"/>
              <a:t>строится на правовой основе, уважении чести и достоинства военнослужащих.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/>
              <a:t>Основным </a:t>
            </a:r>
            <a:r>
              <a:rPr lang="ru-RU" sz="2400" dirty="0"/>
              <a:t>методом воспитания у военнослужащих дисциплинированности является </a:t>
            </a:r>
            <a:r>
              <a:rPr lang="ru-RU" sz="2400" dirty="0">
                <a:solidFill>
                  <a:srgbClr val="FF0000"/>
                </a:solidFill>
              </a:rPr>
              <a:t>убеждение</a:t>
            </a:r>
            <a:r>
              <a:rPr lang="ru-RU" sz="2400" dirty="0"/>
              <a:t>. Однако это не исключает возможности применения мер </a:t>
            </a:r>
            <a:r>
              <a:rPr lang="ru-RU" sz="2400" dirty="0">
                <a:solidFill>
                  <a:srgbClr val="FF0000"/>
                </a:solidFill>
              </a:rPr>
              <a:t>принуждения</a:t>
            </a:r>
            <a:r>
              <a:rPr lang="ru-RU" sz="2400" dirty="0"/>
              <a:t> к тем, кто недобросовестно относится к выполнению своего воинского долга.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+mn-lt"/>
              </a:rPr>
              <a:t>Воинская дисциплина</a:t>
            </a:r>
            <a:endParaRPr lang="en-US" sz="36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639044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175</TotalTime>
  <Words>2359</Words>
  <Application>Microsoft Office PowerPoint</Application>
  <PresentationFormat>Экран (4:3)</PresentationFormat>
  <Paragraphs>181</Paragraphs>
  <Slides>42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6" baseType="lpstr">
      <vt:lpstr>Arial</vt:lpstr>
      <vt:lpstr>Calibri</vt:lpstr>
      <vt:lpstr>Calibri Light</vt:lpstr>
      <vt:lpstr>Office Theme</vt:lpstr>
      <vt:lpstr>Воинская дисциплина, ее сущность и значение</vt:lpstr>
      <vt:lpstr>Презентация PowerPoint</vt:lpstr>
      <vt:lpstr>Дисциплина</vt:lpstr>
      <vt:lpstr>Воинская дисциплина</vt:lpstr>
      <vt:lpstr>Воинская дисциплина</vt:lpstr>
      <vt:lpstr>Воинская дисциплина</vt:lpstr>
      <vt:lpstr>Воинская дисциплина</vt:lpstr>
      <vt:lpstr>Воинская дисциплина</vt:lpstr>
      <vt:lpstr>Воинская дисциплина</vt:lpstr>
      <vt:lpstr>Воинская дисциплина</vt:lpstr>
      <vt:lpstr>Воинская дисциплина</vt:lpstr>
      <vt:lpstr>Воинская дисциплина</vt:lpstr>
      <vt:lpstr>Воинская дисциплина</vt:lpstr>
      <vt:lpstr>Воинская дисциплина</vt:lpstr>
      <vt:lpstr>Воинская дисциплина</vt:lpstr>
      <vt:lpstr>Воинская дисциплина</vt:lpstr>
      <vt:lpstr>Воинская дисциплина</vt:lpstr>
      <vt:lpstr>Воинская дисциплина</vt:lpstr>
      <vt:lpstr>Поощрения</vt:lpstr>
      <vt:lpstr>Поощрения</vt:lpstr>
      <vt:lpstr>Поощрения</vt:lpstr>
      <vt:lpstr>Поощрения</vt:lpstr>
      <vt:lpstr>Поощрения</vt:lpstr>
      <vt:lpstr>Поощрения</vt:lpstr>
      <vt:lpstr>Поощрения</vt:lpstr>
      <vt:lpstr>Поощрения</vt:lpstr>
      <vt:lpstr>Поощрения</vt:lpstr>
      <vt:lpstr>Поощрения</vt:lpstr>
      <vt:lpstr>Дисциплинарная ответственность военнослужащих</vt:lpstr>
      <vt:lpstr>Дисциплинарное взыскание</vt:lpstr>
      <vt:lpstr>Дисциплинарное взыскание</vt:lpstr>
      <vt:lpstr>Дисциплинарное взыскание</vt:lpstr>
      <vt:lpstr>Дисциплинарное взыскание</vt:lpstr>
      <vt:lpstr>Дисциплинарное взыскание</vt:lpstr>
      <vt:lpstr>Дисциплинарное взыскание</vt:lpstr>
      <vt:lpstr>Дисциплинарное взыскание</vt:lpstr>
      <vt:lpstr>Дисциплинарное взыскание</vt:lpstr>
      <vt:lpstr>Дисциплинарное взыскание</vt:lpstr>
      <vt:lpstr>Дисциплинарное взыскание</vt:lpstr>
      <vt:lpstr>Дисциплинарное взыскание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UrDor</cp:lastModifiedBy>
  <cp:revision>29</cp:revision>
  <dcterms:created xsi:type="dcterms:W3CDTF">2019-10-28T08:40:00Z</dcterms:created>
  <dcterms:modified xsi:type="dcterms:W3CDTF">2024-11-04T20:20:40Z</dcterms:modified>
</cp:coreProperties>
</file>