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4630400" cy="8229600"/>
  <p:notesSz cx="8229600" cy="146304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1F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67" d="100"/>
          <a:sy n="67" d="100"/>
        </p:scale>
        <p:origin x="102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7387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00000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F1F1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00000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F1F1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00000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F1F1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00000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F1F1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00000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F1F1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00000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F1F1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00000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F1F1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1F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newuroki.net/" TargetMode="Externa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ewuroki.net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newuroki.net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newuroki.net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newuroki.net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newuroki.net/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newuroki.net/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315200" cy="8229600"/>
          </a:xfrm>
          <a:prstGeom prst="rect">
            <a:avLst/>
          </a:prstGeom>
        </p:spPr>
      </p:pic>
      <p:pic>
        <p:nvPicPr>
          <p:cNvPr id="3" name="Image 1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86442" y="1197498"/>
            <a:ext cx="6645729" cy="4992024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7315200" y="55519"/>
            <a:ext cx="7315200" cy="25679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100"/>
              </a:lnSpc>
              <a:buNone/>
            </a:pPr>
            <a:r>
              <a:rPr lang="en-US" sz="4050" dirty="0">
                <a:solidFill>
                  <a:srgbClr val="FEFEFE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Правила безопасного поведения при угрозе и совершении террористического акта</a:t>
            </a:r>
            <a:endParaRPr lang="en-US" sz="4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1"/>
          <p:cNvSpPr/>
          <p:nvPr/>
        </p:nvSpPr>
        <p:spPr>
          <a:xfrm>
            <a:off x="7500256" y="2865258"/>
            <a:ext cx="6988629" cy="2044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1600" dirty="0">
                <a:solidFill>
                  <a:srgbClr val="BFBFBF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Терроризм – одна из самых серьезных угроз современному обществу. Цель этой презентации – ознакомить вас, старшеклассников, с основными правилами безопасного поведения при угрозе и совершении террористического акта. Эти знания помогут вам сохранить жизнь и здоровье в экстремальной ситуации. Будьте внимательны и ответственны!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A64312-C51E-4466-891E-37AE2442DF46}"/>
              </a:ext>
            </a:extLst>
          </p:cNvPr>
          <p:cNvSpPr txBox="1"/>
          <p:nvPr/>
        </p:nvSpPr>
        <p:spPr>
          <a:xfrm>
            <a:off x="7315199" y="5383379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Презентация для урока ОБЗР в 11 классе по теме: «Правила безопасного поведения при угрозе и совершении террористического акта»</a:t>
            </a:r>
          </a:p>
          <a:p>
            <a:pPr algn="ctr"/>
            <a:r>
              <a:rPr lang="ru-RU" sz="24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«Новые УРОКИ» </a:t>
            </a:r>
            <a:r>
              <a:rPr lang="en-US" sz="24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newUROKI.net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F1D966-19F7-4B54-A59E-DB4ED91A55D2}"/>
              </a:ext>
            </a:extLst>
          </p:cNvPr>
          <p:cNvSpPr txBox="1"/>
          <p:nvPr/>
        </p:nvSpPr>
        <p:spPr>
          <a:xfrm>
            <a:off x="108874" y="97549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chemeClr val="bg1">
                    <a:alpha val="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newUROKI.net</a:t>
            </a:r>
            <a:endParaRPr lang="ru-RU" dirty="0">
              <a:solidFill>
                <a:schemeClr val="bg1">
                  <a:alpha val="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184910"/>
            <a:ext cx="13042821" cy="67734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550"/>
              </a:lnSpc>
              <a:buNone/>
            </a:pPr>
            <a:r>
              <a:rPr lang="en-US" sz="4450" dirty="0">
                <a:solidFill>
                  <a:srgbClr val="FEFEFE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Понятие терроризма и его современные формы</a:t>
            </a:r>
            <a:endParaRPr lang="en-US" sz="44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1"/>
          <p:cNvSpPr/>
          <p:nvPr/>
        </p:nvSpPr>
        <p:spPr>
          <a:xfrm>
            <a:off x="793790" y="2451973"/>
            <a:ext cx="13042821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BFBFBF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Терроризм – это идеология насилия и практика воздействия на принятие решений органами государственной власти, местного самоуправления или международными организациями, связанные с устрашением населения и (или) иными формами противоправных насильственных действий.</a:t>
            </a:r>
            <a:endParaRPr lang="en-US" sz="1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2"/>
          <p:cNvSpPr/>
          <p:nvPr/>
        </p:nvSpPr>
        <p:spPr>
          <a:xfrm>
            <a:off x="793790" y="3795832"/>
            <a:ext cx="13042821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BFBFBF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Современные формы терроризма многообразны: взрывы, захват заложников, кибертерроризм, использование биологического и химического оружия. Важно понимать, что терроризм – это не только физическое насилие, но и психологическое давление, направленное на дестабилизацию общества и запугивание населения.</a:t>
            </a:r>
            <a:endParaRPr lang="en-US" sz="1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hape 3"/>
          <p:cNvSpPr/>
          <p:nvPr/>
        </p:nvSpPr>
        <p:spPr>
          <a:xfrm>
            <a:off x="793790" y="5139690"/>
            <a:ext cx="4196358" cy="2395657"/>
          </a:xfrm>
          <a:prstGeom prst="roundRect">
            <a:avLst>
              <a:gd name="adj" fmla="val 1420"/>
            </a:avLst>
          </a:prstGeom>
          <a:solidFill>
            <a:srgbClr val="F5F547"/>
          </a:solidFill>
          <a:ln/>
        </p:spPr>
      </p:sp>
      <p:sp>
        <p:nvSpPr>
          <p:cNvPr id="6" name="Text 4"/>
          <p:cNvSpPr/>
          <p:nvPr/>
        </p:nvSpPr>
        <p:spPr>
          <a:xfrm>
            <a:off x="1020604" y="5366504"/>
            <a:ext cx="3570089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Политический терроризм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5"/>
          <p:cNvSpPr/>
          <p:nvPr/>
        </p:nvSpPr>
        <p:spPr>
          <a:xfrm>
            <a:off x="1020604" y="5856923"/>
            <a:ext cx="3742730" cy="14516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000000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Направлен на изменение политического строя или политического курса государства.</a:t>
            </a:r>
            <a:endParaRPr lang="en-US" sz="1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hape 6"/>
          <p:cNvSpPr/>
          <p:nvPr/>
        </p:nvSpPr>
        <p:spPr>
          <a:xfrm>
            <a:off x="5216962" y="5139690"/>
            <a:ext cx="4196358" cy="2395657"/>
          </a:xfrm>
          <a:prstGeom prst="roundRect">
            <a:avLst>
              <a:gd name="adj" fmla="val 1420"/>
            </a:avLst>
          </a:prstGeom>
          <a:solidFill>
            <a:srgbClr val="F5F547"/>
          </a:solidFill>
          <a:ln/>
        </p:spPr>
      </p:sp>
      <p:sp>
        <p:nvSpPr>
          <p:cNvPr id="9" name="Text 7"/>
          <p:cNvSpPr/>
          <p:nvPr/>
        </p:nvSpPr>
        <p:spPr>
          <a:xfrm>
            <a:off x="5443776" y="5366504"/>
            <a:ext cx="3422690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Религиозный терроризм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8"/>
          <p:cNvSpPr/>
          <p:nvPr/>
        </p:nvSpPr>
        <p:spPr>
          <a:xfrm>
            <a:off x="5443776" y="5856923"/>
            <a:ext cx="3742730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000000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Основан на религиозной вражде и экстремизме.</a:t>
            </a:r>
            <a:endParaRPr lang="en-US" sz="1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hape 9"/>
          <p:cNvSpPr/>
          <p:nvPr/>
        </p:nvSpPr>
        <p:spPr>
          <a:xfrm>
            <a:off x="9640133" y="5139690"/>
            <a:ext cx="4196358" cy="2395657"/>
          </a:xfrm>
          <a:prstGeom prst="roundRect">
            <a:avLst>
              <a:gd name="adj" fmla="val 1420"/>
            </a:avLst>
          </a:prstGeom>
          <a:solidFill>
            <a:srgbClr val="F5F547"/>
          </a:solidFill>
          <a:ln/>
        </p:spPr>
      </p:sp>
      <p:sp>
        <p:nvSpPr>
          <p:cNvPr id="12" name="Text 10"/>
          <p:cNvSpPr/>
          <p:nvPr/>
        </p:nvSpPr>
        <p:spPr>
          <a:xfrm>
            <a:off x="9866948" y="5366504"/>
            <a:ext cx="372141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000000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Криминальный терроризм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11"/>
          <p:cNvSpPr/>
          <p:nvPr/>
        </p:nvSpPr>
        <p:spPr>
          <a:xfrm>
            <a:off x="9866948" y="5856923"/>
            <a:ext cx="3742730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000000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Используется преступными группировками для достижения корыстных целей.</a:t>
            </a:r>
            <a:endParaRPr lang="en-US" sz="1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48B90E-3034-4785-9E1E-090BDC638074}"/>
              </a:ext>
            </a:extLst>
          </p:cNvPr>
          <p:cNvSpPr txBox="1"/>
          <p:nvPr/>
        </p:nvSpPr>
        <p:spPr>
          <a:xfrm>
            <a:off x="108874" y="97549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chemeClr val="bg1">
                    <a:alpha val="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newUROKI.net</a:t>
            </a:r>
            <a:endParaRPr lang="ru-RU" dirty="0">
              <a:solidFill>
                <a:schemeClr val="bg1">
                  <a:alpha val="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89" y="1661040"/>
            <a:ext cx="130428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550"/>
              </a:lnSpc>
              <a:buNone/>
            </a:pPr>
            <a:r>
              <a:rPr lang="en-US" sz="4450" dirty="0">
                <a:solidFill>
                  <a:srgbClr val="FEFEFE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Уровни террористической угрозы и их характеристика</a:t>
            </a:r>
            <a:endParaRPr lang="en-US" sz="44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1"/>
          <p:cNvSpPr/>
          <p:nvPr/>
        </p:nvSpPr>
        <p:spPr>
          <a:xfrm>
            <a:off x="793790" y="3328035"/>
            <a:ext cx="13042821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BFBFBF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В России установлены уровни террористической угрозы, каждый из которых имеет свои особенности и требует определенных действий со стороны населения и органов власти. Знание этих уровней позволяет адекватно реагировать на ситуацию и принимать необходимые меры предосторожности.</a:t>
            </a:r>
            <a:endParaRPr lang="en-US" sz="1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2"/>
          <p:cNvSpPr/>
          <p:nvPr/>
        </p:nvSpPr>
        <p:spPr>
          <a:xfrm>
            <a:off x="793790" y="4898708"/>
            <a:ext cx="3088124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FEFEFE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Синий (повышенный)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3"/>
          <p:cNvSpPr/>
          <p:nvPr/>
        </p:nvSpPr>
        <p:spPr>
          <a:xfrm>
            <a:off x="793790" y="5479852"/>
            <a:ext cx="3978116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BFBFBF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Существует реальная возможность совершения теракта. Усиливаются меры безопасности.</a:t>
            </a:r>
            <a:endParaRPr lang="en-US" sz="1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4"/>
          <p:cNvSpPr/>
          <p:nvPr/>
        </p:nvSpPr>
        <p:spPr>
          <a:xfrm>
            <a:off x="5332928" y="4898708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FEFEFE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Желтый (высокий)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5"/>
          <p:cNvSpPr/>
          <p:nvPr/>
        </p:nvSpPr>
        <p:spPr>
          <a:xfrm>
            <a:off x="5332928" y="5479852"/>
            <a:ext cx="3978116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BFBFBF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Вероятность совершения теракта высока. Проводятся дополнительные проверки.</a:t>
            </a:r>
            <a:endParaRPr lang="en-US" sz="1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6"/>
          <p:cNvSpPr/>
          <p:nvPr/>
        </p:nvSpPr>
        <p:spPr>
          <a:xfrm>
            <a:off x="9872067" y="4898708"/>
            <a:ext cx="3299103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FEFEFE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Красный (критический)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7"/>
          <p:cNvSpPr/>
          <p:nvPr/>
        </p:nvSpPr>
        <p:spPr>
          <a:xfrm>
            <a:off x="9872067" y="5479852"/>
            <a:ext cx="3978116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BFBFBF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Теракт неизбежен. Вводятся особые меры безопасности, возможна эвакуация.</a:t>
            </a:r>
            <a:endParaRPr lang="en-US" sz="1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9F8DE2-00B9-4C3D-A101-95BAF69F758E}"/>
              </a:ext>
            </a:extLst>
          </p:cNvPr>
          <p:cNvSpPr txBox="1"/>
          <p:nvPr/>
        </p:nvSpPr>
        <p:spPr>
          <a:xfrm>
            <a:off x="108874" y="97549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chemeClr val="bg1">
                    <a:alpha val="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newUROKI.net</a:t>
            </a:r>
            <a:endParaRPr lang="ru-RU" dirty="0">
              <a:solidFill>
                <a:schemeClr val="bg1">
                  <a:alpha val="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42950" y="963388"/>
            <a:ext cx="13144500" cy="132659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200"/>
              </a:lnSpc>
              <a:buNone/>
            </a:pPr>
            <a:r>
              <a:rPr lang="en-US" sz="4150" dirty="0">
                <a:solidFill>
                  <a:srgbClr val="FEFEFE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Признаки подготовки террористического акта и меры предупреждения</a:t>
            </a:r>
            <a:endParaRPr lang="en-US" sz="4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1"/>
          <p:cNvSpPr/>
          <p:nvPr/>
        </p:nvSpPr>
        <p:spPr>
          <a:xfrm>
            <a:off x="742950" y="2398157"/>
            <a:ext cx="13144500" cy="10186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1650" dirty="0">
                <a:solidFill>
                  <a:srgbClr val="BFBFBF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Внимание к деталям может помочь предотвратить трагедию. Обращайте внимание на подозрительные предметы (сумки, коробки, пакеты), оставленные без присмотра, а также на странное поведение людей (нервозность, скрытность, неадекватная реакция на окружающую обстановку). Сообщайте о любых подозрениях в правоохранительные органы.</a:t>
            </a:r>
            <a:endParaRPr lang="en-US" sz="16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" y="3655576"/>
            <a:ext cx="1061323" cy="1273612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2122646" y="3867745"/>
            <a:ext cx="2714744" cy="3317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2050" dirty="0">
                <a:solidFill>
                  <a:srgbClr val="BFBFBF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Будьте внимательны</a:t>
            </a:r>
            <a:endParaRPr lang="en-US" sz="2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3"/>
          <p:cNvSpPr/>
          <p:nvPr/>
        </p:nvSpPr>
        <p:spPr>
          <a:xfrm>
            <a:off x="2122646" y="4326731"/>
            <a:ext cx="11764804" cy="33956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1650" dirty="0">
                <a:solidFill>
                  <a:srgbClr val="BFBFBF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Обращайте внимание на окружающую обстановку.</a:t>
            </a:r>
            <a:endParaRPr lang="en-US" sz="16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950" y="4929188"/>
            <a:ext cx="1061323" cy="1273612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2122646" y="5141357"/>
            <a:ext cx="3433882" cy="3317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2050" dirty="0">
                <a:solidFill>
                  <a:srgbClr val="BFBFBF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Сообщайте о подозрениях</a:t>
            </a:r>
            <a:endParaRPr lang="en-US" sz="2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5"/>
          <p:cNvSpPr/>
          <p:nvPr/>
        </p:nvSpPr>
        <p:spPr>
          <a:xfrm>
            <a:off x="2122646" y="5600343"/>
            <a:ext cx="11764804" cy="33956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1650" dirty="0">
                <a:solidFill>
                  <a:srgbClr val="BFBFBF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Немедленно информируйте правоохранительные органы.</a:t>
            </a:r>
            <a:endParaRPr lang="en-US" sz="16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950" y="6202799"/>
            <a:ext cx="1061323" cy="1273612"/>
          </a:xfrm>
          <a:prstGeom prst="rect">
            <a:avLst/>
          </a:prstGeom>
        </p:spPr>
      </p:pic>
      <p:sp>
        <p:nvSpPr>
          <p:cNvPr id="11" name="Text 6"/>
          <p:cNvSpPr/>
          <p:nvPr/>
        </p:nvSpPr>
        <p:spPr>
          <a:xfrm>
            <a:off x="2122646" y="6414968"/>
            <a:ext cx="5150644" cy="3317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2050" dirty="0">
                <a:solidFill>
                  <a:srgbClr val="BFBFBF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Не трогайте подозрительные предметы</a:t>
            </a:r>
            <a:endParaRPr lang="en-US" sz="2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7"/>
          <p:cNvSpPr/>
          <p:nvPr/>
        </p:nvSpPr>
        <p:spPr>
          <a:xfrm>
            <a:off x="2122646" y="6873954"/>
            <a:ext cx="11764804" cy="33956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1650" dirty="0">
                <a:solidFill>
                  <a:srgbClr val="BFBFBF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Это может быть опасно.</a:t>
            </a:r>
            <a:endParaRPr lang="en-US" sz="16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06751F-9DF7-42D7-9CDE-7D626AB2F5CE}"/>
              </a:ext>
            </a:extLst>
          </p:cNvPr>
          <p:cNvSpPr txBox="1"/>
          <p:nvPr/>
        </p:nvSpPr>
        <p:spPr>
          <a:xfrm>
            <a:off x="108874" y="97549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chemeClr val="bg1">
                    <a:alpha val="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newUROKI.net</a:t>
            </a:r>
            <a:endParaRPr lang="ru-RU" dirty="0">
              <a:solidFill>
                <a:schemeClr val="bg1">
                  <a:alpha val="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44855" y="792717"/>
            <a:ext cx="13110210" cy="13573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300"/>
              </a:lnSpc>
              <a:buNone/>
            </a:pPr>
            <a:r>
              <a:rPr lang="en-US" sz="4250" dirty="0">
                <a:solidFill>
                  <a:srgbClr val="FEFEFE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Правила безопасного поведения при различных видах террористических актов</a:t>
            </a:r>
            <a:endParaRPr lang="en-US" sz="42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1"/>
          <p:cNvSpPr/>
          <p:nvPr/>
        </p:nvSpPr>
        <p:spPr>
          <a:xfrm>
            <a:off x="760095" y="2280285"/>
            <a:ext cx="13110210" cy="104227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1700" dirty="0">
                <a:solidFill>
                  <a:srgbClr val="BFBFBF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Действия при различных видах терактов (взрыв, захват заложников, стрельба) имеют свои особенности. Важно сохранять спокойствие, оценивать ситуацию и действовать в соответствии с инструкциями специалистов. Помните, что паника – ваш главный враг.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hape 2"/>
          <p:cNvSpPr/>
          <p:nvPr/>
        </p:nvSpPr>
        <p:spPr>
          <a:xfrm>
            <a:off x="760095" y="5599986"/>
            <a:ext cx="13110210" cy="30480"/>
          </a:xfrm>
          <a:prstGeom prst="roundRect">
            <a:avLst>
              <a:gd name="adj" fmla="val 106878"/>
            </a:avLst>
          </a:prstGeom>
          <a:solidFill>
            <a:srgbClr val="575757"/>
          </a:solidFill>
          <a:ln/>
        </p:spPr>
      </p:sp>
      <p:sp>
        <p:nvSpPr>
          <p:cNvPr id="5" name="Shape 3"/>
          <p:cNvSpPr/>
          <p:nvPr/>
        </p:nvSpPr>
        <p:spPr>
          <a:xfrm>
            <a:off x="3968115" y="4948476"/>
            <a:ext cx="30480" cy="651510"/>
          </a:xfrm>
          <a:prstGeom prst="roundRect">
            <a:avLst>
              <a:gd name="adj" fmla="val 106878"/>
            </a:avLst>
          </a:prstGeom>
          <a:solidFill>
            <a:srgbClr val="DBDB2D"/>
          </a:solidFill>
          <a:ln/>
        </p:spPr>
      </p:sp>
      <p:sp>
        <p:nvSpPr>
          <p:cNvPr id="6" name="Shape 4"/>
          <p:cNvSpPr/>
          <p:nvPr/>
        </p:nvSpPr>
        <p:spPr>
          <a:xfrm>
            <a:off x="3739039" y="5355669"/>
            <a:ext cx="488633" cy="488633"/>
          </a:xfrm>
          <a:prstGeom prst="roundRect">
            <a:avLst>
              <a:gd name="adj" fmla="val 6667"/>
            </a:avLst>
          </a:prstGeom>
          <a:solidFill>
            <a:srgbClr val="F5F547"/>
          </a:solidFill>
          <a:ln/>
        </p:spPr>
      </p:sp>
      <p:sp>
        <p:nvSpPr>
          <p:cNvPr id="7" name="Text 5"/>
          <p:cNvSpPr/>
          <p:nvPr/>
        </p:nvSpPr>
        <p:spPr>
          <a:xfrm>
            <a:off x="3820477" y="5396389"/>
            <a:ext cx="325755" cy="40719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50"/>
              </a:lnSpc>
              <a:buNone/>
            </a:pPr>
            <a:r>
              <a:rPr lang="en-US" sz="2550" dirty="0">
                <a:solidFill>
                  <a:srgbClr val="000000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1</a:t>
            </a:r>
            <a:endParaRPr lang="en-US" sz="25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6"/>
          <p:cNvSpPr/>
          <p:nvPr/>
        </p:nvSpPr>
        <p:spPr>
          <a:xfrm>
            <a:off x="2626043" y="3566874"/>
            <a:ext cx="2714625" cy="3393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100" dirty="0">
                <a:solidFill>
                  <a:srgbClr val="BFBFBF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Взрыв</a:t>
            </a: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7"/>
          <p:cNvSpPr/>
          <p:nvPr/>
        </p:nvSpPr>
        <p:spPr>
          <a:xfrm>
            <a:off x="977265" y="4036457"/>
            <a:ext cx="6012180" cy="6948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700"/>
              </a:lnSpc>
              <a:buNone/>
            </a:pPr>
            <a:r>
              <a:rPr lang="en-US" sz="1700" dirty="0">
                <a:solidFill>
                  <a:srgbClr val="BFBFBF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Упадите на пол, закройте голову руками, покиньте здание после взрыва.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hape 8"/>
          <p:cNvSpPr/>
          <p:nvPr/>
        </p:nvSpPr>
        <p:spPr>
          <a:xfrm>
            <a:off x="7299960" y="5599986"/>
            <a:ext cx="30480" cy="651510"/>
          </a:xfrm>
          <a:prstGeom prst="roundRect">
            <a:avLst>
              <a:gd name="adj" fmla="val 106878"/>
            </a:avLst>
          </a:prstGeom>
          <a:solidFill>
            <a:srgbClr val="DBDB2D"/>
          </a:solidFill>
          <a:ln/>
        </p:spPr>
      </p:sp>
      <p:sp>
        <p:nvSpPr>
          <p:cNvPr id="11" name="Shape 9"/>
          <p:cNvSpPr/>
          <p:nvPr/>
        </p:nvSpPr>
        <p:spPr>
          <a:xfrm>
            <a:off x="7070884" y="5355669"/>
            <a:ext cx="488633" cy="488633"/>
          </a:xfrm>
          <a:prstGeom prst="roundRect">
            <a:avLst>
              <a:gd name="adj" fmla="val 6667"/>
            </a:avLst>
          </a:prstGeom>
          <a:solidFill>
            <a:srgbClr val="F5F547"/>
          </a:solidFill>
          <a:ln/>
        </p:spPr>
      </p:sp>
      <p:sp>
        <p:nvSpPr>
          <p:cNvPr id="12" name="Text 10"/>
          <p:cNvSpPr/>
          <p:nvPr/>
        </p:nvSpPr>
        <p:spPr>
          <a:xfrm>
            <a:off x="7152323" y="5396389"/>
            <a:ext cx="325755" cy="40719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50"/>
              </a:lnSpc>
              <a:buNone/>
            </a:pPr>
            <a:r>
              <a:rPr lang="en-US" sz="2550" dirty="0">
                <a:solidFill>
                  <a:srgbClr val="000000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2</a:t>
            </a:r>
            <a:endParaRPr lang="en-US" sz="25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11"/>
          <p:cNvSpPr/>
          <p:nvPr/>
        </p:nvSpPr>
        <p:spPr>
          <a:xfrm>
            <a:off x="5957888" y="6468666"/>
            <a:ext cx="2714625" cy="3393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100" dirty="0">
                <a:solidFill>
                  <a:srgbClr val="BFBFBF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Захват заложников</a:t>
            </a: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12"/>
          <p:cNvSpPr/>
          <p:nvPr/>
        </p:nvSpPr>
        <p:spPr>
          <a:xfrm>
            <a:off x="4309110" y="6938248"/>
            <a:ext cx="6012180" cy="6948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700"/>
              </a:lnSpc>
              <a:buNone/>
            </a:pPr>
            <a:r>
              <a:rPr lang="en-US" sz="1700" dirty="0">
                <a:solidFill>
                  <a:srgbClr val="BFBFBF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Не привлекайте внимание, выполняйте требования террористов, ждите освобождения.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Shape 13"/>
          <p:cNvSpPr/>
          <p:nvPr/>
        </p:nvSpPr>
        <p:spPr>
          <a:xfrm>
            <a:off x="10631805" y="4948476"/>
            <a:ext cx="30480" cy="651510"/>
          </a:xfrm>
          <a:prstGeom prst="roundRect">
            <a:avLst>
              <a:gd name="adj" fmla="val 106878"/>
            </a:avLst>
          </a:prstGeom>
          <a:solidFill>
            <a:srgbClr val="DBDB2D"/>
          </a:solidFill>
          <a:ln/>
        </p:spPr>
      </p:sp>
      <p:sp>
        <p:nvSpPr>
          <p:cNvPr id="16" name="Shape 14"/>
          <p:cNvSpPr/>
          <p:nvPr/>
        </p:nvSpPr>
        <p:spPr>
          <a:xfrm>
            <a:off x="10402729" y="5355669"/>
            <a:ext cx="488633" cy="488633"/>
          </a:xfrm>
          <a:prstGeom prst="roundRect">
            <a:avLst>
              <a:gd name="adj" fmla="val 6667"/>
            </a:avLst>
          </a:prstGeom>
          <a:solidFill>
            <a:srgbClr val="F5F547"/>
          </a:solidFill>
          <a:ln/>
        </p:spPr>
      </p:sp>
      <p:sp>
        <p:nvSpPr>
          <p:cNvPr id="17" name="Text 15"/>
          <p:cNvSpPr/>
          <p:nvPr/>
        </p:nvSpPr>
        <p:spPr>
          <a:xfrm>
            <a:off x="10484168" y="5396389"/>
            <a:ext cx="325755" cy="40719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50"/>
              </a:lnSpc>
              <a:buNone/>
            </a:pPr>
            <a:r>
              <a:rPr lang="en-US" sz="2550" dirty="0">
                <a:solidFill>
                  <a:srgbClr val="000000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3</a:t>
            </a:r>
            <a:endParaRPr lang="en-US" sz="25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16"/>
          <p:cNvSpPr/>
          <p:nvPr/>
        </p:nvSpPr>
        <p:spPr>
          <a:xfrm>
            <a:off x="9289733" y="3566874"/>
            <a:ext cx="2714625" cy="3393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100" dirty="0">
                <a:solidFill>
                  <a:srgbClr val="BFBFBF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Стрельба</a:t>
            </a: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17"/>
          <p:cNvSpPr/>
          <p:nvPr/>
        </p:nvSpPr>
        <p:spPr>
          <a:xfrm>
            <a:off x="7640955" y="4036457"/>
            <a:ext cx="6012180" cy="6948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700"/>
              </a:lnSpc>
              <a:buNone/>
            </a:pPr>
            <a:r>
              <a:rPr lang="en-US" sz="1700" dirty="0">
                <a:solidFill>
                  <a:srgbClr val="BFBFBF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Укройтесь, найдите безопасное место, не бегите навстречу стреляющим.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E1CE4FB-B1E9-4584-85A4-B5A9973E8563}"/>
              </a:ext>
            </a:extLst>
          </p:cNvPr>
          <p:cNvSpPr txBox="1"/>
          <p:nvPr/>
        </p:nvSpPr>
        <p:spPr>
          <a:xfrm>
            <a:off x="108874" y="97549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chemeClr val="bg1">
                    <a:alpha val="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newUROKI.net</a:t>
            </a:r>
            <a:endParaRPr lang="ru-RU" dirty="0">
              <a:solidFill>
                <a:schemeClr val="bg1">
                  <a:alpha val="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136690"/>
            <a:ext cx="130428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550"/>
              </a:lnSpc>
              <a:buNone/>
            </a:pPr>
            <a:r>
              <a:rPr lang="en-US" sz="4450" dirty="0">
                <a:solidFill>
                  <a:srgbClr val="FEFEFE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Контртеррористическая операция: сущность и правила поведения</a:t>
            </a:r>
            <a:endParaRPr lang="en-US" sz="44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1"/>
          <p:cNvSpPr/>
          <p:nvPr/>
        </p:nvSpPr>
        <p:spPr>
          <a:xfrm>
            <a:off x="793790" y="2732603"/>
            <a:ext cx="13042821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BFBFBF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Контртеррористическая операция (КТО) – комплекс специальных мероприятий, направленных на пресечение террористического акта, освобождение заложников и минимизацию последствий теракта. Во время КТО важно строго соблюдать указания представителей власти и спецслужб.</a:t>
            </a:r>
            <a:endParaRPr lang="en-US" sz="1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2"/>
          <p:cNvSpPr/>
          <p:nvPr/>
        </p:nvSpPr>
        <p:spPr>
          <a:xfrm>
            <a:off x="793790" y="4076462"/>
            <a:ext cx="13042821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BFBFBF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Во время проведения КТО следует оставаться в безопасном месте, не предпринимать никаких действий, которые могут быть восприняты как агрессивные, и быть готовым к эвакуации. Помните, что цель КТО – защита населения, и ваше сотрудничество с властями поможет достичь этой цели.</a:t>
            </a:r>
            <a:endParaRPr lang="en-US" sz="1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hape 3"/>
          <p:cNvSpPr/>
          <p:nvPr/>
        </p:nvSpPr>
        <p:spPr>
          <a:xfrm>
            <a:off x="793790" y="5675471"/>
            <a:ext cx="510302" cy="510302"/>
          </a:xfrm>
          <a:prstGeom prst="roundRect">
            <a:avLst>
              <a:gd name="adj" fmla="val 6667"/>
            </a:avLst>
          </a:prstGeom>
          <a:solidFill>
            <a:srgbClr val="F5F547"/>
          </a:solidFill>
          <a:ln/>
        </p:spPr>
      </p:sp>
      <p:pic>
        <p:nvPicPr>
          <p:cNvPr id="6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860" y="5717977"/>
            <a:ext cx="340162" cy="425291"/>
          </a:xfrm>
          <a:prstGeom prst="rect">
            <a:avLst/>
          </a:prstGeom>
        </p:spPr>
      </p:pic>
      <p:sp>
        <p:nvSpPr>
          <p:cNvPr id="7" name="Text 4"/>
          <p:cNvSpPr/>
          <p:nvPr/>
        </p:nvSpPr>
        <p:spPr>
          <a:xfrm>
            <a:off x="1530906" y="5675471"/>
            <a:ext cx="3459242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BFBFBF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Соблюдайте спокойствие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5"/>
          <p:cNvSpPr/>
          <p:nvPr/>
        </p:nvSpPr>
        <p:spPr>
          <a:xfrm>
            <a:off x="1530906" y="6520220"/>
            <a:ext cx="3459242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BFBFBF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Не паникуйте и не поддавайтесь эмоциям.</a:t>
            </a:r>
            <a:endParaRPr lang="en-US" sz="1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hape 6"/>
          <p:cNvSpPr/>
          <p:nvPr/>
        </p:nvSpPr>
        <p:spPr>
          <a:xfrm>
            <a:off x="5216962" y="5675471"/>
            <a:ext cx="510302" cy="510302"/>
          </a:xfrm>
          <a:prstGeom prst="roundRect">
            <a:avLst>
              <a:gd name="adj" fmla="val 6667"/>
            </a:avLst>
          </a:prstGeom>
          <a:solidFill>
            <a:srgbClr val="F5F547"/>
          </a:solidFill>
          <a:ln/>
        </p:spPr>
      </p:sp>
      <p:pic>
        <p:nvPicPr>
          <p:cNvPr id="10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2032" y="5717977"/>
            <a:ext cx="340162" cy="425291"/>
          </a:xfrm>
          <a:prstGeom prst="rect">
            <a:avLst/>
          </a:prstGeom>
        </p:spPr>
      </p:pic>
      <p:sp>
        <p:nvSpPr>
          <p:cNvPr id="11" name="Text 7"/>
          <p:cNvSpPr/>
          <p:nvPr/>
        </p:nvSpPr>
        <p:spPr>
          <a:xfrm>
            <a:off x="5954078" y="5675471"/>
            <a:ext cx="3030379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BFBFBF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Выполняйте указания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8"/>
          <p:cNvSpPr/>
          <p:nvPr/>
        </p:nvSpPr>
        <p:spPr>
          <a:xfrm>
            <a:off x="5954078" y="6165890"/>
            <a:ext cx="3459242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BFBFBF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Слушайте и выполняйте требования представителей власти.</a:t>
            </a:r>
            <a:endParaRPr lang="en-US" sz="1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hape 9"/>
          <p:cNvSpPr/>
          <p:nvPr/>
        </p:nvSpPr>
        <p:spPr>
          <a:xfrm>
            <a:off x="9640133" y="5675471"/>
            <a:ext cx="510302" cy="510302"/>
          </a:xfrm>
          <a:prstGeom prst="roundRect">
            <a:avLst>
              <a:gd name="adj" fmla="val 6667"/>
            </a:avLst>
          </a:prstGeom>
          <a:solidFill>
            <a:srgbClr val="F5F547"/>
          </a:solidFill>
          <a:ln/>
        </p:spPr>
      </p:sp>
      <p:pic>
        <p:nvPicPr>
          <p:cNvPr id="1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5204" y="5717977"/>
            <a:ext cx="340162" cy="425291"/>
          </a:xfrm>
          <a:prstGeom prst="rect">
            <a:avLst/>
          </a:prstGeom>
        </p:spPr>
      </p:pic>
      <p:sp>
        <p:nvSpPr>
          <p:cNvPr id="15" name="Text 10"/>
          <p:cNvSpPr/>
          <p:nvPr/>
        </p:nvSpPr>
        <p:spPr>
          <a:xfrm>
            <a:off x="10377249" y="5675471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BFBFBF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Не сопротивляйтесь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11"/>
          <p:cNvSpPr/>
          <p:nvPr/>
        </p:nvSpPr>
        <p:spPr>
          <a:xfrm>
            <a:off x="10377249" y="6165890"/>
            <a:ext cx="3459242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BFBFBF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Не предпринимайте действий, которые могут спровоцировать агрессию.</a:t>
            </a:r>
            <a:endParaRPr lang="en-US" sz="1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83DB49-FEB8-4B95-AE13-F229E12AA414}"/>
              </a:ext>
            </a:extLst>
          </p:cNvPr>
          <p:cNvSpPr txBox="1"/>
          <p:nvPr/>
        </p:nvSpPr>
        <p:spPr>
          <a:xfrm>
            <a:off x="108874" y="97549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chemeClr val="bg1">
                    <a:alpha val="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newUROKI.net</a:t>
            </a:r>
            <a:endParaRPr lang="ru-RU" dirty="0">
              <a:solidFill>
                <a:schemeClr val="bg1">
                  <a:alpha val="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1391" y="1055906"/>
            <a:ext cx="130428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550"/>
              </a:lnSpc>
              <a:buNone/>
            </a:pPr>
            <a:r>
              <a:rPr lang="en-US" sz="4450" dirty="0">
                <a:solidFill>
                  <a:srgbClr val="FEFEFE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Практические навыки безопасного поведения в условиях террористической угрозы</a:t>
            </a:r>
            <a:endParaRPr lang="en-US" sz="44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1"/>
          <p:cNvSpPr/>
          <p:nvPr/>
        </p:nvSpPr>
        <p:spPr>
          <a:xfrm>
            <a:off x="793790" y="2619375"/>
            <a:ext cx="13042821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BFBFBF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Регулярные тренировки и отработка навыков безопасного поведения в условиях террористической угрозы – залог вашей безопасности. Участвуйте в учениях, изучайте инструкции и не пренебрегайте возможностью получить знания и навыки, которые могут спасти вам жизнь.</a:t>
            </a:r>
            <a:endParaRPr lang="en-US" sz="1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2"/>
          <p:cNvSpPr/>
          <p:nvPr/>
        </p:nvSpPr>
        <p:spPr>
          <a:xfrm>
            <a:off x="793790" y="3963233"/>
            <a:ext cx="13042821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BFBFBF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Помните, что знание правил безопасного поведения, умение оценивать ситуацию и быстро принимать решения – это ваша лучшая защита. Будьте бдительны, ответственны и готовы к любым вызовам!</a:t>
            </a:r>
            <a:endParaRPr lang="en-US" sz="1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8348" y="4944189"/>
            <a:ext cx="2152055" cy="807958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3894892" y="5236012"/>
            <a:ext cx="318968" cy="39862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000"/>
              </a:lnSpc>
              <a:buNone/>
            </a:pPr>
            <a:r>
              <a:rPr lang="en-US" sz="2500" dirty="0">
                <a:solidFill>
                  <a:srgbClr val="000000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1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4"/>
          <p:cNvSpPr/>
          <p:nvPr/>
        </p:nvSpPr>
        <p:spPr>
          <a:xfrm>
            <a:off x="5357217" y="5171003"/>
            <a:ext cx="1924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BFBFBF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Бдительность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hape 5"/>
          <p:cNvSpPr/>
          <p:nvPr/>
        </p:nvSpPr>
        <p:spPr>
          <a:xfrm>
            <a:off x="5187077" y="5765244"/>
            <a:ext cx="8592860" cy="15240"/>
          </a:xfrm>
          <a:prstGeom prst="roundRect">
            <a:avLst>
              <a:gd name="adj" fmla="val 223256"/>
            </a:avLst>
          </a:prstGeom>
          <a:solidFill>
            <a:srgbClr val="F5F547"/>
          </a:solidFill>
          <a:ln/>
        </p:spPr>
      </p:sp>
      <p:pic>
        <p:nvPicPr>
          <p:cNvPr id="9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2381" y="5808821"/>
            <a:ext cx="4304109" cy="807958"/>
          </a:xfrm>
          <a:prstGeom prst="rect">
            <a:avLst/>
          </a:prstGeom>
        </p:spPr>
      </p:pic>
      <p:sp>
        <p:nvSpPr>
          <p:cNvPr id="10" name="Text 6"/>
          <p:cNvSpPr/>
          <p:nvPr/>
        </p:nvSpPr>
        <p:spPr>
          <a:xfrm>
            <a:off x="3894892" y="6013490"/>
            <a:ext cx="318968" cy="39862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000"/>
              </a:lnSpc>
              <a:buNone/>
            </a:pPr>
            <a:r>
              <a:rPr lang="en-US" sz="2500" dirty="0">
                <a:solidFill>
                  <a:srgbClr val="000000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2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7"/>
          <p:cNvSpPr/>
          <p:nvPr/>
        </p:nvSpPr>
        <p:spPr>
          <a:xfrm>
            <a:off x="6433304" y="6035635"/>
            <a:ext cx="1018461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BFBFBF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Знания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hape 8"/>
          <p:cNvSpPr/>
          <p:nvPr/>
        </p:nvSpPr>
        <p:spPr>
          <a:xfrm>
            <a:off x="6263164" y="6629876"/>
            <a:ext cx="7516773" cy="15240"/>
          </a:xfrm>
          <a:prstGeom prst="roundRect">
            <a:avLst>
              <a:gd name="adj" fmla="val 223256"/>
            </a:avLst>
          </a:prstGeom>
          <a:solidFill>
            <a:srgbClr val="F5F547"/>
          </a:solidFill>
          <a:ln/>
        </p:spPr>
      </p:sp>
      <p:pic>
        <p:nvPicPr>
          <p:cNvPr id="13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294" y="6673453"/>
            <a:ext cx="6456164" cy="807958"/>
          </a:xfrm>
          <a:prstGeom prst="rect">
            <a:avLst/>
          </a:prstGeom>
        </p:spPr>
      </p:pic>
      <p:sp>
        <p:nvSpPr>
          <p:cNvPr id="14" name="Text 9"/>
          <p:cNvSpPr/>
          <p:nvPr/>
        </p:nvSpPr>
        <p:spPr>
          <a:xfrm>
            <a:off x="3894773" y="6878122"/>
            <a:ext cx="318968" cy="39862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000"/>
              </a:lnSpc>
              <a:buNone/>
            </a:pPr>
            <a:r>
              <a:rPr lang="en-US" sz="2500" dirty="0">
                <a:solidFill>
                  <a:srgbClr val="000000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3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10"/>
          <p:cNvSpPr/>
          <p:nvPr/>
        </p:nvSpPr>
        <p:spPr>
          <a:xfrm>
            <a:off x="7509272" y="6900267"/>
            <a:ext cx="107334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BFBFBF"/>
                </a:solidFill>
                <a:latin typeface="Arial" panose="020B0604020202020204" pitchFamily="34" charset="0"/>
                <a:ea typeface="Instrument Sans Medium" pitchFamily="34" charset="-122"/>
                <a:cs typeface="Arial" panose="020B0604020202020204" pitchFamily="34" charset="0"/>
              </a:rPr>
              <a:t>Навыки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64FF63-EA21-4F7B-842C-447A76B314C6}"/>
              </a:ext>
            </a:extLst>
          </p:cNvPr>
          <p:cNvSpPr txBox="1"/>
          <p:nvPr/>
        </p:nvSpPr>
        <p:spPr>
          <a:xfrm>
            <a:off x="108874" y="97549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chemeClr val="bg1">
                    <a:alpha val="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newUROKI.net</a:t>
            </a:r>
            <a:endParaRPr lang="ru-RU" dirty="0">
              <a:solidFill>
                <a:schemeClr val="bg1">
                  <a:alpha val="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669</Words>
  <Application>Microsoft Office PowerPoint</Application>
  <PresentationFormat>Произвольный</PresentationFormat>
  <Paragraphs>72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Calibri</vt:lpstr>
      <vt:lpstr>Instrument Sans Medium</vt:lpstr>
      <vt:lpstr>Arial</vt:lpstr>
      <vt:lpstr>Open Sans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</cp:revision>
  <dcterms:created xsi:type="dcterms:W3CDTF">2025-03-19T17:38:45Z</dcterms:created>
  <dcterms:modified xsi:type="dcterms:W3CDTF">2025-04-29T02:30:17Z</dcterms:modified>
</cp:coreProperties>
</file>