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2" r:id="rId3"/>
    <p:sldId id="265" r:id="rId4"/>
    <p:sldId id="264" r:id="rId5"/>
    <p:sldId id="266" r:id="rId6"/>
    <p:sldId id="268" r:id="rId7"/>
    <p:sldId id="269" r:id="rId8"/>
    <p:sldId id="271" r:id="rId9"/>
    <p:sldId id="267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2" r:id="rId19"/>
    <p:sldId id="283" r:id="rId20"/>
    <p:sldId id="281" r:id="rId21"/>
    <p:sldId id="284" r:id="rId22"/>
    <p:sldId id="285" r:id="rId23"/>
    <p:sldId id="280" r:id="rId24"/>
    <p:sldId id="286" r:id="rId25"/>
    <p:sldId id="288" r:id="rId26"/>
    <p:sldId id="287" r:id="rId27"/>
    <p:sldId id="289" r:id="rId28"/>
    <p:sldId id="290" r:id="rId29"/>
    <p:sldId id="291" r:id="rId30"/>
    <p:sldId id="293" r:id="rId31"/>
    <p:sldId id="292" r:id="rId32"/>
  </p:sldIdLst>
  <p:sldSz cx="9144000" cy="6858000" type="screen4x3"/>
  <p:notesSz cx="6858000" cy="91440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6CC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95" d="100"/>
          <a:sy n="95" d="100"/>
        </p:scale>
        <p:origin x="16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0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53743"/>
            <a:ext cx="5131296" cy="1412776"/>
          </a:xfrm>
        </p:spPr>
        <p:txBody>
          <a:bodyPr/>
          <a:lstStyle>
            <a:lvl1pPr>
              <a:defRPr b="1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3356992"/>
            <a:ext cx="5131296" cy="1412776"/>
          </a:xfrm>
        </p:spPr>
        <p:txBody>
          <a:bodyPr>
            <a:noAutofit/>
          </a:bodyPr>
          <a:lstStyle/>
          <a:p>
            <a:r>
              <a:rPr lang="ru-RU" sz="4800" dirty="0"/>
              <a:t>Опасные программы и явления цифровой среды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Лучшая защита от технологий социальной инженерии является критичное отношение ко всем входящим сообщениям. Если Вас просят перевести деньги или сообщить пароль, то предпринимать действия рекомендуется только после проверки подлинности сообщения и его источника.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Социальная инженерия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07904" y="4509120"/>
            <a:ext cx="2276872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99" b="4802"/>
          <a:stretch/>
        </p:blipFill>
        <p:spPr>
          <a:xfrm>
            <a:off x="2843808" y="4509120"/>
            <a:ext cx="3816424" cy="1923451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Соблюдение ряда простых правил поможет вам если не полностью обезопасить компьютер и мобильные устройства, то по крайней мере снизить риск их заражения, а также сохранить ваши средства и персональные данные.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Правила кибергигиены</a:t>
            </a:r>
          </a:p>
        </p:txBody>
      </p:sp>
    </p:spTree>
    <p:extLst>
      <p:ext uri="{BB962C8B-B14F-4D97-AF65-F5344CB8AC3E}">
        <p14:creationId xmlns:p14="http://schemas.microsoft.com/office/powerpoint/2010/main" val="74802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r>
              <a:rPr lang="ru-RU" sz="2800" dirty="0"/>
              <a:t> по возможности постоянно пользуйтесь антивирусным программным обеспечением, регулярно обновляйте и не отключайте его;</a:t>
            </a:r>
          </a:p>
          <a:p>
            <a:r>
              <a:rPr lang="ru-RU" sz="2800" dirty="0" smtClean="0"/>
              <a:t>скачивайте </a:t>
            </a:r>
            <a:r>
              <a:rPr lang="ru-RU" sz="2800" dirty="0"/>
              <a:t>только проверенные программы и приложения из надёжных источников, читайте отзывы о них (вас должно насторожить, если при установке приложение запрашивает слишком много прав, максимально урежьте их</a:t>
            </a:r>
            <a:r>
              <a:rPr lang="ru-RU" sz="2800" dirty="0" smtClean="0"/>
              <a:t>);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Как и что скачивать:</a:t>
            </a:r>
          </a:p>
        </p:txBody>
      </p:sp>
    </p:spTree>
    <p:extLst>
      <p:ext uri="{BB962C8B-B14F-4D97-AF65-F5344CB8AC3E}">
        <p14:creationId xmlns:p14="http://schemas.microsoft.com/office/powerpoint/2010/main" val="147732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скачивайте </a:t>
            </a:r>
            <a:r>
              <a:rPr lang="ru-RU" sz="2800" dirty="0"/>
              <a:t>только те программы и приложения, которые вам действительно нужны;</a:t>
            </a:r>
          </a:p>
          <a:p>
            <a:r>
              <a:rPr lang="ru-RU" sz="2800" dirty="0" smtClean="0"/>
              <a:t>избегайте </a:t>
            </a:r>
            <a:r>
              <a:rPr lang="ru-RU" sz="2800" dirty="0"/>
              <a:t>скачивания различных «расширений» и «улучшителей» функционала для широко распространённых приложений.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Как и что скачивать: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169833"/>
            <a:ext cx="351588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2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проверьте права установленных у вас приложений, поставьте ограничения, если вы забыли сделать это при их установке;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избегайте </a:t>
            </a:r>
            <a:r>
              <a:rPr lang="ru-RU" sz="2800" dirty="0"/>
              <a:t>подписки на пуш-уведомления сайтов в браузерах (это наделит владельцев этих сайтов обширными возможностями).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защититься от вредного и вредоносного ПО: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509120"/>
            <a:ext cx="362485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9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не рекомендуется переходить по ссылкам и заполнять формы, в которых необходимо указывать личные </a:t>
            </a:r>
            <a:r>
              <a:rPr lang="ru-RU" sz="2800" dirty="0" smtClean="0"/>
              <a:t>данные;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номер </a:t>
            </a:r>
            <a:r>
              <a:rPr lang="ru-RU" sz="2800" dirty="0"/>
              <a:t>и </a:t>
            </a:r>
            <a:r>
              <a:rPr lang="ru-RU" sz="2800" dirty="0" err="1"/>
              <a:t>пин</a:t>
            </a:r>
            <a:r>
              <a:rPr lang="ru-RU" sz="2800" dirty="0"/>
              <a:t>-код банковской карты, логины и пароли от личных кабинетов должны знать только </a:t>
            </a:r>
            <a:r>
              <a:rPr lang="ru-RU" sz="2800" dirty="0" smtClean="0"/>
              <a:t>вы;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не </a:t>
            </a:r>
            <a:r>
              <a:rPr lang="ru-RU" sz="2800" dirty="0"/>
              <a:t>храните </a:t>
            </a:r>
            <a:r>
              <a:rPr lang="ru-RU" sz="2800" dirty="0" err="1"/>
              <a:t>пин</a:t>
            </a:r>
            <a:r>
              <a:rPr lang="ru-RU" sz="2800" dirty="0"/>
              <a:t>-коды от карт рядом с самими картами. Запишите в мобильный телефон номер службы поддержки банка или установите мобильное приложение от банка, чтобы в случае утери/кражи карты можно было сразу же обратиться в банк и заблокировать её;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45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не рекомендуется переходить по ссылкам и заполнять формы, в которых необходимо указывать личные </a:t>
            </a:r>
            <a:r>
              <a:rPr lang="ru-RU" sz="2800" dirty="0" smtClean="0"/>
              <a:t>данные;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номер </a:t>
            </a:r>
            <a:r>
              <a:rPr lang="ru-RU" sz="2800" dirty="0"/>
              <a:t>и пин-код банковской карты, логины и пароли от личных кабинетов должны знать только </a:t>
            </a:r>
            <a:r>
              <a:rPr lang="ru-RU" sz="2800" dirty="0" smtClean="0"/>
              <a:t>вы;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не </a:t>
            </a:r>
            <a:r>
              <a:rPr lang="ru-RU" sz="2800" dirty="0"/>
              <a:t>храните пин-коды от карт рядом с самими картами. Запишите в мобильный телефон номер службы поддержки банка или установите мобильное приложение от банка, чтобы в случае утери/кражи карты можно было сразу же обратиться в банк и заблокировать её;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09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не разрешайте фотографировать ваши документы и банковские </a:t>
            </a:r>
            <a:r>
              <a:rPr lang="ru-RU" sz="2800" dirty="0" smtClean="0"/>
              <a:t>карты;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относитесь </a:t>
            </a:r>
            <a:r>
              <a:rPr lang="ru-RU" sz="2800" dirty="0"/>
              <a:t>к копиям ваших документов (электронным и бумажным) так же внимательно, как и к самим документам, не оставляйте их на виду и постарайтесь не пересылать их по электронной почте и через мессенджеры;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относитесь </a:t>
            </a:r>
            <a:r>
              <a:rPr lang="ru-RU" sz="2800" dirty="0"/>
              <a:t>критически к электронным письмам с незнакомых адресов, не открывайте их;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634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если вам на почту/мессенджер пришло письмо/сообщение от имени финансового учреждения с просьбой перейти по определённой ссылке и заполнить некую форму, перенаправьте это письмо в службу безопасности финансового </a:t>
            </a:r>
            <a:r>
              <a:rPr lang="ru-RU" sz="2800" dirty="0" smtClean="0"/>
              <a:t>учреждения, таким </a:t>
            </a:r>
            <a:r>
              <a:rPr lang="ru-RU" sz="2800" dirty="0"/>
              <a:t>образом вы поможете предотвратить мошеннические действия в отношении как себя, так и других пользователей;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802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если </a:t>
            </a:r>
            <a:r>
              <a:rPr lang="ru-RU" sz="2800" dirty="0"/>
              <a:t>не хотите получать уведомления от компаний/интернет-магазинов и т. д., будьте внимательны и не соглашайтесь на рассылку от них (если это всё же произошло, попробуйте отписаться самостоятельно или направьте администраторам сайта письмо с просьбой исключить вас из списка рассылки).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72" y="4581128"/>
            <a:ext cx="3505055" cy="213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4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680520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3000" dirty="0"/>
              <a:t>Работа на компьютере предполагает периодическое обновление или установку дополнительных программ. </a:t>
            </a:r>
            <a:r>
              <a:rPr lang="ru-RU" sz="3000" dirty="0" smtClean="0"/>
              <a:t>Но не </a:t>
            </a:r>
            <a:r>
              <a:rPr lang="ru-RU" sz="3000" dirty="0"/>
              <a:t>все программы являются безопасными: некоторые из </a:t>
            </a:r>
            <a:r>
              <a:rPr lang="ru-RU" sz="3000" dirty="0" smtClean="0"/>
              <a:t>них способны </a:t>
            </a:r>
            <a:r>
              <a:rPr lang="ru-RU" sz="3000" dirty="0"/>
              <a:t>не только нарушить работу цифрового </a:t>
            </a:r>
            <a:r>
              <a:rPr lang="ru-RU" sz="3000" dirty="0" smtClean="0"/>
              <a:t>устройства</a:t>
            </a:r>
            <a:r>
              <a:rPr lang="ru-RU" sz="3000" dirty="0"/>
              <a:t>, но и причинить серьёзные неприятности его владельцу, поскольку с помощью этих и аналогичных им программ можно получить доступ к банковским картам или использовать IP-адрес пользователя в корыстных целях.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Коротко о главном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всегда придумывайте сложные пароли — комбинации различных символов, букв разного регистра, цифр;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используйте </a:t>
            </a:r>
            <a:r>
              <a:rPr lang="ru-RU" sz="2800" dirty="0"/>
              <a:t>разные пароли для разных устройств;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периодически </a:t>
            </a:r>
            <a:r>
              <a:rPr lang="ru-RU" sz="2800" dirty="0"/>
              <a:t>меняйте пароли;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старайтесь </a:t>
            </a:r>
            <a:r>
              <a:rPr lang="ru-RU" sz="2800" dirty="0"/>
              <a:t>не записывать пароли на листках бумаги и не хранить их рядом с банковскими картами</a:t>
            </a:r>
            <a:r>
              <a:rPr lang="ru-RU" sz="2800" dirty="0" smtClean="0"/>
              <a:t>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используйте программы для хранения </a:t>
            </a:r>
            <a:r>
              <a:rPr lang="ru-RU" sz="2800" dirty="0" smtClean="0"/>
              <a:t>паролей.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Правила создания и хранения паролей: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028" y="5445224"/>
            <a:ext cx="1800200" cy="109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7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если </a:t>
            </a:r>
            <a:r>
              <a:rPr lang="ru-RU" sz="2800" dirty="0"/>
              <a:t>вам приходят письма/сообщения от неизвестных авторов, заблокируйте этих авторов, письма переместите в папку под названием «Спам» или удалите;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постарайтесь </a:t>
            </a:r>
            <a:r>
              <a:rPr lang="ru-RU" sz="2800" dirty="0"/>
              <a:t>без крайней необходимости не оставлять свои ФИО, номер телефона и адрес электронной почты при совершении покупок и прочих действиях в </a:t>
            </a:r>
            <a:r>
              <a:rPr lang="ru-RU" sz="2800" dirty="0" smtClean="0"/>
              <a:t>Сети </a:t>
            </a:r>
            <a:r>
              <a:rPr lang="ru-RU" sz="2800" dirty="0"/>
              <a:t>(это сократит количество ненужных звонков и спам-сообщений</a:t>
            </a:r>
            <a:r>
              <a:rPr lang="ru-RU" sz="2800" dirty="0" smtClean="0"/>
              <a:t>).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защититься от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/>
            </a:r>
            <a:br>
              <a:rPr lang="ru-RU" sz="4000" b="1" dirty="0" smtClean="0">
                <a:solidFill>
                  <a:srgbClr val="2C06CC"/>
                </a:solidFill>
                <a:effectLst/>
              </a:rPr>
            </a:br>
            <a:r>
              <a:rPr lang="ru-RU" sz="4000" b="1" dirty="0" smtClean="0">
                <a:solidFill>
                  <a:srgbClr val="2C06CC"/>
                </a:solidFill>
                <a:effectLst/>
              </a:rPr>
              <a:t>спам-рассылки</a:t>
            </a:r>
            <a:r>
              <a:rPr lang="ru-RU" sz="4000" b="1" dirty="0">
                <a:solidFill>
                  <a:srgbClr val="2C06CC"/>
                </a:solidFill>
                <a:effectLst/>
              </a:rPr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968171"/>
            <a:ext cx="4176464" cy="2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5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95" t="5300" r="25814" b="12552"/>
          <a:stretch/>
        </p:blipFill>
        <p:spPr>
          <a:xfrm>
            <a:off x="5868144" y="3573016"/>
            <a:ext cx="2520280" cy="2893655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Одним из наиболее надежных способов защиты от. спама является наличие двух адресов электронной почты. Первый e-</a:t>
            </a:r>
            <a:r>
              <a:rPr lang="ru-RU" sz="2800" dirty="0" err="1"/>
              <a:t>mail</a:t>
            </a:r>
            <a:r>
              <a:rPr lang="ru-RU" sz="2800" dirty="0"/>
              <a:t> следует </a:t>
            </a:r>
            <a:r>
              <a:rPr lang="ru-RU" sz="2800" dirty="0" smtClean="0"/>
              <a:t>использовать </a:t>
            </a:r>
            <a:r>
              <a:rPr lang="ru-RU" sz="2800" dirty="0"/>
              <a:t>исключительно для ведения деловой переписки, а второй применять для подписок на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различные </a:t>
            </a:r>
            <a:r>
              <a:rPr lang="ru-RU" sz="2800" dirty="0"/>
              <a:t>сайты, каналы и т. п.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Именно </a:t>
            </a:r>
            <a:r>
              <a:rPr lang="ru-RU" sz="2800" dirty="0"/>
              <a:t>такие адреса чаще всего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подвергаются </a:t>
            </a:r>
            <a:r>
              <a:rPr lang="ru-RU" sz="2800" dirty="0"/>
              <a:t>спам-атакам.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защититься от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/>
            </a:r>
            <a:br>
              <a:rPr lang="ru-RU" sz="4000" b="1" dirty="0" smtClean="0">
                <a:solidFill>
                  <a:srgbClr val="2C06CC"/>
                </a:solidFill>
                <a:effectLst/>
              </a:rPr>
            </a:br>
            <a:r>
              <a:rPr lang="ru-RU" sz="4000" b="1" dirty="0" smtClean="0">
                <a:solidFill>
                  <a:srgbClr val="2C06CC"/>
                </a:solidFill>
                <a:effectLst/>
              </a:rPr>
              <a:t>спам-рассылки</a:t>
            </a:r>
            <a:r>
              <a:rPr lang="ru-RU" sz="4000" b="1" dirty="0">
                <a:solidFill>
                  <a:srgbClr val="2C06CC"/>
                </a:solidFill>
                <a:effectLst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4258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/>
              <a:t>Как обезопасить себя при совершении операций на электронных торговых площадках</a:t>
            </a:r>
            <a:r>
              <a:rPr lang="ru-RU" sz="2800" b="1" dirty="0" smtClean="0"/>
              <a:t>:</a:t>
            </a:r>
          </a:p>
          <a:p>
            <a:r>
              <a:rPr lang="ru-RU" sz="2800" dirty="0"/>
              <a:t>не вносите предоплату и не сообщайте данные своей карты, даже если покупка кажется вам очень выгодной (вас должно насторожить, если продавец создаёт иллюзию ажиотажного спроса на его товар, побуждая вас внести предоплату);</a:t>
            </a:r>
          </a:p>
          <a:p>
            <a:r>
              <a:rPr lang="ru-RU" sz="2800" dirty="0" smtClean="0"/>
              <a:t>внимательно </a:t>
            </a:r>
            <a:r>
              <a:rPr lang="ru-RU" sz="2800" dirty="0"/>
              <a:t>читайте правила и условия пользования сайтами, если оставляете на нём свои персональные данные.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Как </a:t>
            </a:r>
            <a:r>
              <a:rPr lang="ru-RU" sz="4000" b="1" dirty="0" smtClean="0">
                <a:solidFill>
                  <a:srgbClr val="2C06CC"/>
                </a:solidFill>
                <a:effectLst/>
              </a:rPr>
              <a:t>защитить личные данные: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525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628800"/>
            <a:ext cx="6624736" cy="4536504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Архивируйте регулярно Ваши </a:t>
            </a:r>
            <a:r>
              <a:rPr lang="ru-RU" sz="2800" dirty="0" smtClean="0"/>
              <a:t>данные, сохраняйте </a:t>
            </a:r>
            <a:r>
              <a:rPr lang="ru-RU" sz="2800" dirty="0"/>
              <a:t>их </a:t>
            </a:r>
            <a:r>
              <a:rPr lang="ru-RU" sz="2800" dirty="0" smtClean="0"/>
              <a:t>на внешних носителях или облачных хранилищах. 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Читайте заявления о </a:t>
            </a:r>
            <a:r>
              <a:rPr lang="ru-RU" sz="2800" dirty="0" smtClean="0"/>
              <a:t>конфиденциальности </a:t>
            </a:r>
            <a:r>
              <a:rPr lang="ru-RU" sz="2800" dirty="0"/>
              <a:t>на </a:t>
            </a:r>
            <a:r>
              <a:rPr lang="ru-RU" sz="2800" dirty="0" smtClean="0"/>
              <a:t>веб-узлах.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Закрывайте всплывающие </a:t>
            </a:r>
            <a:r>
              <a:rPr lang="ru-RU" sz="2800" dirty="0" smtClean="0"/>
              <a:t>окна при </a:t>
            </a:r>
            <a:r>
              <a:rPr lang="ru-RU" sz="2800" dirty="0"/>
              <a:t>помощи красной кнопки «Х</a:t>
            </a:r>
            <a:r>
              <a:rPr lang="ru-RU" sz="2800" dirty="0" smtClean="0"/>
              <a:t>».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Думайте, прежде чем щелкать по </a:t>
            </a:r>
            <a:r>
              <a:rPr lang="ru-RU" sz="2800" dirty="0" smtClean="0"/>
              <a:t>ссылке.</a:t>
            </a:r>
            <a:endParaRPr lang="ru-RU" sz="2800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Другие способы защиты </a:t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847" y="1809673"/>
            <a:ext cx="1594903" cy="855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755" y="3073698"/>
            <a:ext cx="2205995" cy="859391"/>
          </a:xfrm>
          <a:prstGeom prst="rect">
            <a:avLst/>
          </a:prstGeom>
        </p:spPr>
      </p:pic>
      <p:pic>
        <p:nvPicPr>
          <p:cNvPr id="7" name="Picture 6" descr="MSDN arrow illuminate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5008" y="4165215"/>
            <a:ext cx="570401" cy="2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ess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464" y="4427972"/>
            <a:ext cx="1902444" cy="90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good email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2201" y="5495452"/>
            <a:ext cx="1367532" cy="124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ooltools-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invGray">
          <a:xfrm>
            <a:off x="7753897" y="5880419"/>
            <a:ext cx="293053" cy="56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881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6120680" cy="410445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Включите И</a:t>
            </a:r>
            <a:r>
              <a:rPr lang="ru-RU" sz="2800" dirty="0" smtClean="0"/>
              <a:t>нтернет брандмауэр</a:t>
            </a:r>
            <a:r>
              <a:rPr lang="ru-RU" sz="2800" dirty="0"/>
              <a:t>, он создает защитный барьер между вашим компьютером и </a:t>
            </a:r>
            <a:r>
              <a:rPr lang="ru-RU" sz="2800" dirty="0" smtClean="0"/>
              <a:t>Интернетом.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 Устанавливайте </a:t>
            </a:r>
            <a:r>
              <a:rPr lang="ru-RU" sz="2800" dirty="0" smtClean="0"/>
              <a:t>все </a:t>
            </a:r>
            <a:r>
              <a:rPr lang="ru-RU" sz="2800" dirty="0"/>
              <a:t>обновления, </a:t>
            </a:r>
            <a:r>
              <a:rPr lang="ru-RU" sz="2800" dirty="0" smtClean="0"/>
              <a:t>как </a:t>
            </a:r>
            <a:r>
              <a:rPr lang="ru-RU" sz="2800" dirty="0"/>
              <a:t>только </a:t>
            </a:r>
            <a:r>
              <a:rPr lang="ru-RU" sz="2800" dirty="0" smtClean="0"/>
              <a:t>они становятся доступны. Автоматическое обновление обеспечивает </a:t>
            </a:r>
            <a:r>
              <a:rPr lang="ru-RU" sz="2800" dirty="0"/>
              <a:t>наилучшую </a:t>
            </a:r>
            <a:r>
              <a:rPr lang="ru-RU" sz="2800" dirty="0" smtClean="0"/>
              <a:t>защиту.</a:t>
            </a:r>
            <a:endParaRPr lang="ru-RU" sz="2800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Другие способы защиты </a:t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4" name="Picture 5" descr="firewall lef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148" y="2132856"/>
            <a:ext cx="961156" cy="123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SN icon parental control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776967"/>
            <a:ext cx="1652514" cy="270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spam mai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2225" y="2624296"/>
            <a:ext cx="995934" cy="24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725" y="3716065"/>
            <a:ext cx="2150156" cy="281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3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6120680" cy="482453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Антивирусное программное обеспечение помогает обнаруживать и удалять компьютерные вирусы, прежде чем они смогут навредить.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Используйте антишпионское </a:t>
            </a:r>
            <a:r>
              <a:rPr lang="ru-RU" sz="2800" dirty="0"/>
              <a:t>программное о</a:t>
            </a:r>
            <a:r>
              <a:rPr lang="ru-RU" sz="2800" dirty="0" smtClean="0"/>
              <a:t>беспечение</a:t>
            </a:r>
            <a:r>
              <a:rPr lang="ru-RU" sz="2800" dirty="0"/>
              <a:t>,</a:t>
            </a:r>
            <a:r>
              <a:rPr lang="en-US" sz="2800" dirty="0" smtClean="0"/>
              <a:t> </a:t>
            </a:r>
            <a:r>
              <a:rPr lang="ru-RU" sz="2800" dirty="0" smtClean="0"/>
              <a:t>чтобы </a:t>
            </a:r>
            <a:r>
              <a:rPr lang="ru-RU" sz="2800" dirty="0"/>
              <a:t>неизвестные программы не могли отслеживать ваши действия в сети и похищать ваши сведения.</a:t>
            </a:r>
            <a:endParaRPr lang="en-US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</a:rPr>
              <a:t>Другие способы защиты </a:t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556792"/>
            <a:ext cx="3491880" cy="2327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100736"/>
            <a:ext cx="3070475" cy="229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2453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Многофакторная аутентификация – это способ проверки подлинности, при котором для доступа к учетной записи используются два или более метода проверки. Многофакторная аутентификация снижает вероятность успеха кибератаки. 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C06CC"/>
                </a:solidFill>
                <a:effectLst/>
              </a:rPr>
              <a:t>Другие способы защиты </a:t>
            </a:r>
            <a:r>
              <a:rPr lang="ru-RU" sz="4000" b="1" dirty="0">
                <a:solidFill>
                  <a:srgbClr val="2C06CC"/>
                </a:solidFill>
                <a:effectLst/>
              </a:rPr>
              <a:t/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 smtClean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77718"/>
            <a:ext cx="4105180" cy="251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3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2453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Ваши интернет-знакомые не всегда являются теми, за кого себя выдают. Они могут даже не являться реальными людьми. Используя поддельные профили в социальных сетях, злоумышленники охотятся за неосторожными пользователями с целью кражи их средств. К социальной жизни в интернете стоит относиться с такой же осторожностью, как и к социальной жизни в реальном мире. 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C06CC"/>
                </a:solidFill>
                <a:effectLst/>
              </a:rPr>
              <a:t>Другие способы защиты </a:t>
            </a:r>
            <a:r>
              <a:rPr lang="ru-RU" sz="4000" b="1" dirty="0">
                <a:solidFill>
                  <a:srgbClr val="2C06CC"/>
                </a:solidFill>
                <a:effectLst/>
              </a:rPr>
              <a:t/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 smtClean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932040" y="4941168"/>
            <a:ext cx="2819805" cy="211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24536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Проверяйте точки доступа </a:t>
            </a:r>
            <a:r>
              <a:rPr lang="ru-RU" sz="2800" dirty="0" smtClean="0"/>
              <a:t>Wi-Fi.</a:t>
            </a:r>
            <a:endParaRPr lang="ru-RU" sz="2800" dirty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Большинство общественных мест предлагает бесплатный Wi-Fi для посетителей. Пользоваться такими точками доступа можно, но вводить логины, пароли и совершать различные платежи не рекомендуется. В таких случаях предпочтительнее использование мобильного интернета.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2C06CC"/>
                </a:solidFill>
                <a:effectLst/>
              </a:rPr>
              <a:t>Другие способы защиты </a:t>
            </a:r>
            <a:r>
              <a:rPr lang="ru-RU" sz="4000" b="1" dirty="0">
                <a:solidFill>
                  <a:srgbClr val="2C06CC"/>
                </a:solidFill>
                <a:effectLst/>
              </a:rPr>
              <a:t/>
            </a:r>
            <a:br>
              <a:rPr lang="ru-RU" sz="4000" b="1" dirty="0">
                <a:solidFill>
                  <a:srgbClr val="2C06CC"/>
                </a:solidFill>
                <a:effectLst/>
              </a:rPr>
            </a:br>
            <a:r>
              <a:rPr lang="ru-RU" sz="4000" b="1" dirty="0" smtClean="0">
                <a:solidFill>
                  <a:srgbClr val="2C06CC"/>
                </a:solidFill>
                <a:effectLst/>
              </a:rPr>
              <a:t>компьютера</a:t>
            </a:r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276" y="5034880"/>
            <a:ext cx="2815447" cy="15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2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752528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 smtClean="0"/>
              <a:t>Важно </a:t>
            </a:r>
            <a:r>
              <a:rPr lang="ru-RU" sz="2800" dirty="0"/>
              <a:t>знать, что, скачивая программы и приложения, пересылая друзьям и получая от них фотографии, забавные картинки, новостные материалы, тексты </a:t>
            </a:r>
            <a:r>
              <a:rPr lang="ru-RU" sz="2800" dirty="0" smtClean="0"/>
              <a:t>домашнего задания, </a:t>
            </a:r>
            <a:r>
              <a:rPr lang="ru-RU" sz="2800" dirty="0"/>
              <a:t>пользователь может запустить в своё устройство вредоносную программу, которая будет собирать данные о пользователе или нарушит работу устройства.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Коротко о главном</a:t>
            </a:r>
          </a:p>
        </p:txBody>
      </p:sp>
    </p:spTree>
    <p:extLst>
      <p:ext uri="{BB962C8B-B14F-4D97-AF65-F5344CB8AC3E}">
        <p14:creationId xmlns:p14="http://schemas.microsoft.com/office/powerpoint/2010/main" val="5298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24536"/>
          </a:xfrm>
        </p:spPr>
        <p:txBody>
          <a:bodyPr>
            <a:noAutofit/>
          </a:bodyPr>
          <a:lstStyle/>
          <a:p>
            <a:pPr marL="0" indent="0">
              <a:lnSpc>
                <a:spcPts val="7000"/>
              </a:lnSpc>
              <a:spcBef>
                <a:spcPts val="0"/>
              </a:spcBef>
              <a:buNone/>
            </a:pPr>
            <a:r>
              <a:rPr lang="ru-RU" sz="4800" dirty="0">
                <a:solidFill>
                  <a:srgbClr val="FF0000"/>
                </a:solidFill>
              </a:rPr>
              <a:t>Достаточно следовать этим рекомендациям, и ваши персональные данные, деньги и нервы останутся в безопасности.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rgbClr val="2C06CC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836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3068960"/>
            <a:ext cx="5131296" cy="1412776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Спасибо</a:t>
            </a:r>
            <a:br>
              <a:rPr lang="ru-RU" sz="4800" dirty="0" smtClean="0"/>
            </a:br>
            <a:r>
              <a:rPr lang="ru-RU" sz="4800" dirty="0" smtClean="0"/>
              <a:t>за</a:t>
            </a:r>
            <a:br>
              <a:rPr lang="ru-RU" sz="4800" dirty="0" smtClean="0"/>
            </a:br>
            <a:r>
              <a:rPr lang="ru-RU" sz="4800" dirty="0" smtClean="0"/>
              <a:t>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9003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104456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Защита. </a:t>
            </a:r>
            <a:r>
              <a:rPr lang="ru-RU" sz="2800" dirty="0"/>
              <a:t>Необходимо защищать компьютеры при помощи современных технологий подобно тому, как мы защищаем двери в наших домах.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Безопасность. </a:t>
            </a:r>
            <a:r>
              <a:rPr lang="ru-RU" sz="2800" dirty="0"/>
              <a:t>Наше поведение должно защищать от опасностей Интернета.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Защита и безопасность </a:t>
            </a:r>
            <a:b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</a:br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в Интернете </a:t>
            </a:r>
          </a:p>
        </p:txBody>
      </p:sp>
      <p:pic>
        <p:nvPicPr>
          <p:cNvPr id="4" name="Picture 4" descr="MSN icon safety shiel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038" y="3915439"/>
            <a:ext cx="2996527" cy="392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XP icon credential manag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4437112"/>
            <a:ext cx="1308556" cy="151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923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6408712" cy="4752528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Вирусы и </a:t>
            </a:r>
            <a:r>
              <a:rPr lang="ru-RU" sz="2800" dirty="0" smtClean="0">
                <a:solidFill>
                  <a:srgbClr val="FF0000"/>
                </a:solidFill>
              </a:rPr>
              <a:t>программы-черви.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Программы, </a:t>
            </a:r>
            <a:r>
              <a:rPr lang="ru-RU" sz="2800" dirty="0" smtClean="0"/>
              <a:t>проникающие </a:t>
            </a:r>
            <a:r>
              <a:rPr lang="ru-RU" sz="2800" dirty="0"/>
              <a:t>в компьютер для копирования, повреждения или уничтожения данных. </a:t>
            </a:r>
            <a:endParaRPr lang="ru-RU" sz="2800" dirty="0" smtClean="0"/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Программы-трояны. 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Вирусы, имитирующие полезные программы для уничтожения данных, повреждения компьютера и похищения личных сведений.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Основные угрозы безопасности компьютера</a:t>
            </a:r>
          </a:p>
        </p:txBody>
      </p:sp>
      <p:pic>
        <p:nvPicPr>
          <p:cNvPr id="4" name="Picture 8" descr="Vir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12160" y="1700808"/>
            <a:ext cx="273797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trogan ma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4293096"/>
            <a:ext cx="2120255" cy="192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416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6048672" cy="4104456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Программы-шпионы.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Программы, </a:t>
            </a:r>
            <a:r>
              <a:rPr lang="ru-RU" sz="2800" dirty="0" smtClean="0"/>
              <a:t>отслеживающие </a:t>
            </a:r>
            <a:r>
              <a:rPr lang="ru-RU" sz="2800" dirty="0"/>
              <a:t>ваши действия </a:t>
            </a:r>
            <a:r>
              <a:rPr lang="ru-RU" sz="2800" dirty="0" smtClean="0"/>
              <a:t>в </a:t>
            </a:r>
            <a:r>
              <a:rPr lang="ru-RU" sz="2800" dirty="0"/>
              <a:t>Интернете или </a:t>
            </a:r>
            <a:r>
              <a:rPr lang="ru-RU" sz="2800" dirty="0" smtClean="0"/>
              <a:t>отображающие </a:t>
            </a:r>
            <a:r>
              <a:rPr lang="ru-RU" sz="2800" dirty="0"/>
              <a:t>навязчивую рекламу.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Основные угрозы безопасности компьютера</a:t>
            </a:r>
          </a:p>
        </p:txBody>
      </p:sp>
      <p:pic>
        <p:nvPicPr>
          <p:cNvPr id="4" name="Picture 10" descr="s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224" y="1844824"/>
            <a:ext cx="220183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194662" y="4193704"/>
            <a:ext cx="878497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Не </a:t>
            </a:r>
            <a:r>
              <a:rPr lang="ru-RU" sz="2800" dirty="0" smtClean="0"/>
              <a:t>всегда </a:t>
            </a:r>
            <a:r>
              <a:rPr lang="ru-RU" sz="2800" dirty="0"/>
              <a:t>вредоносные программы и приложения создаются с целью получить несанкционированный доступ к чужому устройству. Главный вред от них заключается в расфокусировке внимания пользователя.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8049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7272808" cy="4752528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Фишинг.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Сообщения </a:t>
            </a:r>
            <a:r>
              <a:rPr lang="ru-RU" sz="2800" dirty="0" smtClean="0"/>
              <a:t>электронной </a:t>
            </a:r>
            <a:r>
              <a:rPr lang="ru-RU" sz="2800" dirty="0"/>
              <a:t>почты, отправленные преступниками, чтобы обманом вынудить вас посетить поддельные веб-узлы и предоставить личные </a:t>
            </a:r>
            <a:r>
              <a:rPr lang="ru-RU" sz="2800" dirty="0" smtClean="0"/>
              <a:t>сведения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Нежелательная </a:t>
            </a:r>
            <a:r>
              <a:rPr lang="ru-RU" sz="2800" dirty="0" smtClean="0">
                <a:solidFill>
                  <a:srgbClr val="FF0000"/>
                </a:solidFill>
              </a:rPr>
              <a:t>почта (спам).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Нежелательные сообщения </a:t>
            </a:r>
            <a:r>
              <a:rPr lang="ru-RU" sz="2800" dirty="0" smtClean="0"/>
              <a:t>электронной </a:t>
            </a:r>
            <a:r>
              <a:rPr lang="ru-RU" sz="2800" dirty="0"/>
              <a:t>почты, </a:t>
            </a:r>
            <a:r>
              <a:rPr lang="ru-RU" sz="2800" dirty="0" smtClean="0"/>
              <a:t>мгновенные </a:t>
            </a:r>
            <a:r>
              <a:rPr lang="ru-RU" sz="2800" dirty="0"/>
              <a:t>сообщения </a:t>
            </a:r>
            <a:r>
              <a:rPr lang="ru-RU" sz="2800" dirty="0" smtClean="0"/>
              <a:t>и </a:t>
            </a:r>
            <a:r>
              <a:rPr lang="ru-RU" sz="2800" dirty="0"/>
              <a:t>другие виды </a:t>
            </a:r>
            <a:r>
              <a:rPr lang="ru-RU" sz="2800" dirty="0" smtClean="0"/>
              <a:t>коммуникации.</a:t>
            </a:r>
            <a:endParaRPr lang="ru-RU" sz="2800" dirty="0"/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Основные угрозы личной безопасности в Интернете</a:t>
            </a:r>
          </a:p>
        </p:txBody>
      </p:sp>
      <p:pic>
        <p:nvPicPr>
          <p:cNvPr id="4" name="Picture 36" descr="p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288" y="2276872"/>
            <a:ext cx="1836093" cy="205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malicious ema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2320" y="4725144"/>
            <a:ext cx="1518121" cy="137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86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7272808" cy="4752528"/>
          </a:xfrm>
        </p:spPr>
        <p:txBody>
          <a:bodyPr>
            <a:normAutofit/>
          </a:bodyPr>
          <a:lstStyle/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Мистификация.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Сообщения электронной почты, отправленные, чтобы обманом вынудить пользователя отдать </a:t>
            </a:r>
            <a:r>
              <a:rPr lang="ru-RU" sz="2800" dirty="0" smtClean="0"/>
              <a:t>деньги.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Кража </a:t>
            </a:r>
            <a:r>
              <a:rPr lang="ru-RU" sz="2800" dirty="0" smtClean="0">
                <a:solidFill>
                  <a:srgbClr val="FF0000"/>
                </a:solidFill>
              </a:rPr>
              <a:t>идентификационных сведений.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ru-RU" sz="2800" dirty="0"/>
              <a:t>Преступление, связанное </a:t>
            </a:r>
            <a:r>
              <a:rPr lang="ru-RU" sz="2800" dirty="0" smtClean="0"/>
              <a:t>с </a:t>
            </a:r>
            <a:r>
              <a:rPr lang="ru-RU" sz="2800" dirty="0"/>
              <a:t>похищением личных сведений и получением доступа к наличным деньгам или </a:t>
            </a:r>
            <a:r>
              <a:rPr lang="ru-RU" sz="2800" dirty="0" smtClean="0"/>
              <a:t>кредиту.</a:t>
            </a:r>
            <a:endParaRPr lang="ru-RU" sz="2800" dirty="0"/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Основные угрозы личной безопасности в Интернете</a:t>
            </a:r>
          </a:p>
        </p:txBody>
      </p:sp>
      <p:pic>
        <p:nvPicPr>
          <p:cNvPr id="5" name="Picture 37" descr="w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1772816"/>
            <a:ext cx="1464940" cy="203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5" descr="thie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4022076"/>
            <a:ext cx="1865717" cy="202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217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75252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Социальная инженерия </a:t>
            </a:r>
            <a:r>
              <a:rPr lang="ru-RU" sz="2800" dirty="0"/>
              <a:t>— совокупность приёмов, направленных на получение несанкционированного доступа к конфиденциальной информации и основанных на знании особенностей психологии людей</a:t>
            </a:r>
            <a:r>
              <a:rPr lang="ru-RU" sz="2800" dirty="0" smtClean="0"/>
              <a:t>. Мошеннические </a:t>
            </a:r>
            <a:r>
              <a:rPr lang="ru-RU" sz="2800" dirty="0"/>
              <a:t>схемы и технологии постоянно совершенствуются. Так, например, преступникам ничего не стоит, подменив отображающийся у вас на экране номер или взломав аккаунт вашего друга, позвонить вам от его лица и попросить о чём-то, что повлечёт для вас неприятности.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655145" cy="144016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2C06CC"/>
                </a:solidFill>
                <a:effectLst/>
                <a:latin typeface="+mn-lt"/>
              </a:rPr>
              <a:t>Социальная инженерия</a:t>
            </a:r>
          </a:p>
        </p:txBody>
      </p:sp>
    </p:spTree>
    <p:extLst>
      <p:ext uri="{BB962C8B-B14F-4D97-AF65-F5344CB8AC3E}">
        <p14:creationId xmlns:p14="http://schemas.microsoft.com/office/powerpoint/2010/main" val="374660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629806213f6ec084068645abf72fca3fe896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1397</Words>
  <Application>Microsoft Office PowerPoint</Application>
  <PresentationFormat>Экран (4:3)</PresentationFormat>
  <Paragraphs>108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Опасные программы и явления цифровой среды</vt:lpstr>
      <vt:lpstr>Коротко о главном</vt:lpstr>
      <vt:lpstr>Коротко о главном</vt:lpstr>
      <vt:lpstr>Защита и безопасность  в Интернете </vt:lpstr>
      <vt:lpstr>Основные угрозы безопасности компьютера</vt:lpstr>
      <vt:lpstr>Основные угрозы безопасности компьютера</vt:lpstr>
      <vt:lpstr>Основные угрозы личной безопасности в Интернете</vt:lpstr>
      <vt:lpstr>Основные угрозы личной безопасности в Интернете</vt:lpstr>
      <vt:lpstr>Социальная инженерия</vt:lpstr>
      <vt:lpstr>Социальная инженерия</vt:lpstr>
      <vt:lpstr>Правила кибергигиены</vt:lpstr>
      <vt:lpstr>Как и что скачивать:</vt:lpstr>
      <vt:lpstr>Как и что скачивать:</vt:lpstr>
      <vt:lpstr>Как защититься от вредного и вредоносного ПО:</vt:lpstr>
      <vt:lpstr>Как защитить личные данные:</vt:lpstr>
      <vt:lpstr>Как защитить личные данные:</vt:lpstr>
      <vt:lpstr>Как защитить личные данные:</vt:lpstr>
      <vt:lpstr>Как защитить личные данные:</vt:lpstr>
      <vt:lpstr>Как защитить личные данные:</vt:lpstr>
      <vt:lpstr>Правила создания и хранения паролей:</vt:lpstr>
      <vt:lpstr>Как защититься от  спам-рассылки:</vt:lpstr>
      <vt:lpstr>Как защититься от  спам-рассылки:</vt:lpstr>
      <vt:lpstr>Как защитить личные данные:</vt:lpstr>
      <vt:lpstr>Другие способы защиты  компьютера</vt:lpstr>
      <vt:lpstr>Другие способы защиты  компьютера</vt:lpstr>
      <vt:lpstr>Другие способы защиты  компьютера</vt:lpstr>
      <vt:lpstr>Другие способы защиты  компьютера</vt:lpstr>
      <vt:lpstr>Другие способы защиты  компьютера</vt:lpstr>
      <vt:lpstr>Другие способы защиты  компьютера</vt:lpstr>
      <vt:lpstr>Презентация PowerPoint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данных</dc:title>
  <dc:creator>obstinate</dc:creator>
  <dc:description>Шаблон презентации с сайта https://presentation-creation.ru/</dc:description>
  <cp:lastModifiedBy>admin</cp:lastModifiedBy>
  <cp:revision>1339</cp:revision>
  <dcterms:created xsi:type="dcterms:W3CDTF">2018-02-25T09:09:03Z</dcterms:created>
  <dcterms:modified xsi:type="dcterms:W3CDTF">2024-02-21T13:34:56Z</dcterms:modified>
</cp:coreProperties>
</file>