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A1188-F4CF-430E-BA67-BD6E6B3F5C51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0957E-26B8-4634-8D27-C095CFAA4A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979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957E-26B8-4634-8D27-C095CFAA4A16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029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957E-26B8-4634-8D27-C095CFAA4A16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050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2AC1BE-391C-4E71-8AC3-BDC5086700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4677E4C-0F17-40A4-A188-BC1DBFE187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EA3F01-ADF9-4165-8153-3D59EC74A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5FB58-9CCB-48ED-AB0D-AC5BC24D6F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711F5E-BCE8-4D8F-9287-473E20291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95E37A-58FD-42FF-BD46-09876E9E0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5878B-7FB1-4A86-8167-C8AAA32D9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058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F778DA-BD4A-4199-AEA1-75F0963BB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CC103DD-4EA6-4258-B3FF-10FEA25398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6014AF-1798-4447-B142-B62738679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5FB58-9CCB-48ED-AB0D-AC5BC24D6F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FFDC40-F4BE-4E09-A1A3-D56D9E978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8F9CA1-F3DD-4310-A2D8-8E272BD3D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5878B-7FB1-4A86-8167-C8AAA32D9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81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3336D21-58EF-44DC-960A-8A89238FEA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3AAD30F-BECB-47BC-A36B-60C57B4719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2307FB-6F35-4BA7-9EA9-CA899C955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5FB58-9CCB-48ED-AB0D-AC5BC24D6F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2B781B-0CBD-444D-9940-2182769B8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DCC3A7-CD75-4F5A-8C06-82E4DB01F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5878B-7FB1-4A86-8167-C8AAA32D9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316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F404EE-199D-4BAE-8AF8-19DEE0303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1F00C4-AB08-4B25-BAD2-A30A4B53FE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D6B98F-A18E-43AE-9B94-28AD24A72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5FB58-9CCB-48ED-AB0D-AC5BC24D6F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C77C58-F8E7-4DC6-82C8-855B0CEB0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3D6132-53C1-4FAE-9BBD-BF6DAD5DB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5878B-7FB1-4A86-8167-C8AAA32D9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6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B6BE30-9403-4C87-9C9A-6BF8AB58D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413C61-F524-4C6C-BAE7-6D4879B505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B42831-D265-4DA1-BD97-BCB6F1E8E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5FB58-9CCB-48ED-AB0D-AC5BC24D6F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5E2029-8EAF-4956-B7E6-A3A21B042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023981-5483-4EB5-9288-D96CB6D87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5878B-7FB1-4A86-8167-C8AAA32D9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479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13C1BA-A3B2-495E-AB1D-CE3C50630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40D1B8-A152-4FCB-9091-64EB0FFCD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6B0A33A-62F1-4957-BDCE-228DEC0341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AD58831-1234-4B9C-9589-395DD9984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5FB58-9CCB-48ED-AB0D-AC5BC24D6F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4885E3-D32F-4CE2-B230-6BCE7BC41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CF523E-E2CA-4A52-B5EC-C18BF5C45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5878B-7FB1-4A86-8167-C8AAA32D9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400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3AEA6F-70E4-4673-B768-933DA453B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FF037F7-20F6-4EAE-9810-37097CC34D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C119F0-AE4D-4EDA-849E-31A096021D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2AB5532-A8E4-4E66-B821-E729020FFE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0F1B40E-3091-46CF-B3ED-0DF29569CA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637E325-6178-42C5-B00A-286948DF6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5FB58-9CCB-48ED-AB0D-AC5BC24D6F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6E418C2-B1F3-4879-BA1C-43E8F8372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4A0FD4A-DB31-41FF-88B1-F2CBA55BF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5878B-7FB1-4A86-8167-C8AAA32D9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055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D6B28-7601-4AEA-9196-59AD2F417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7573264-FAC4-448B-A7F5-AB72D2743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5FB58-9CCB-48ED-AB0D-AC5BC24D6F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FFACEA0-8CC4-41EA-9AE7-9E4EFDE0C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0A2258A-A5BF-4E92-B9AF-E3A5D7AED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5878B-7FB1-4A86-8167-C8AAA32D9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455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7AF0A8C-B7EE-4ADD-B25C-92A8738B3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5FB58-9CCB-48ED-AB0D-AC5BC24D6F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8E012C5-92F8-4F1A-9999-A833C4EE7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C208B23-5601-4A9C-8720-01740C962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5878B-7FB1-4A86-8167-C8AAA32D9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252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DC033-8B8B-42EB-ACD3-503543E7F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66B154-BA28-467E-B948-0D14186DD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87C2901-6586-4962-83FD-E63EE4AD25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EC9158B-2F99-4E60-AF83-08B35DAE9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5FB58-9CCB-48ED-AB0D-AC5BC24D6F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AC383F-B13C-4392-9DB8-5EAAAEB0B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E6D94D8-1E4F-4A97-9E10-0BAE9B19E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5878B-7FB1-4A86-8167-C8AAA32D9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622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57EBEB-D3A4-494C-9687-A92FA0857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A6A0640-C85A-4347-901C-D3AE46C17D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6F9335-0FD4-4B3E-A462-8721F59FAA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09A2C73-A38D-44A7-8374-57FE55257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5FB58-9CCB-48ED-AB0D-AC5BC24D6F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C20EEF-EAF7-4F40-9D96-5BF977D4E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2C3C93B-FC4D-47EB-B423-C2ED73733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5878B-7FB1-4A86-8167-C8AAA32D9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12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732358-FEC0-46B5-AA86-04A06EB92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BFDD83-34D1-4687-BC3B-8B8695098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268025-C631-445A-A5AC-CD07192B0E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5FB58-9CCB-48ED-AB0D-AC5BC24D6F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567985-A212-4CB9-A8E6-BE0E77532C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FB9EFC-8390-4936-B16E-09428C0794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5878B-7FB1-4A86-8167-C8AAA32D9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962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E709C9-D86D-4D3C-AA9F-6B545AA3DB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5233" y="1041400"/>
            <a:ext cx="11019453" cy="23876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Конструктивные и деструктивные способы психологического воздействия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71E238-7621-4902-BC35-25F4D7DD63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469" t="28435" r="27679" b="56190"/>
          <a:stretch/>
        </p:blipFill>
        <p:spPr>
          <a:xfrm>
            <a:off x="682779" y="3845038"/>
            <a:ext cx="10826442" cy="213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049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28F90F-C734-461D-B5F1-FC1A501FD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264" y="-260026"/>
            <a:ext cx="11958736" cy="1325563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Arial Black" panose="020B0A04020102020204" pitchFamily="34" charset="0"/>
              </a:rPr>
              <a:t>Отрицательные аспекты конформизма</a:t>
            </a:r>
            <a:endParaRPr lang="ru-RU" sz="4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98C39C-2653-4ED3-BDD1-D6F27B4579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59" t="22993" r="28750" b="48436"/>
          <a:stretch/>
        </p:blipFill>
        <p:spPr>
          <a:xfrm>
            <a:off x="1137119" y="779103"/>
            <a:ext cx="9675847" cy="369441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B6468F-5F18-4634-9418-CA74A07912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929" t="55646" r="28902" b="28300"/>
          <a:stretch/>
        </p:blipFill>
        <p:spPr>
          <a:xfrm>
            <a:off x="1137119" y="4557496"/>
            <a:ext cx="9900995" cy="212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302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BD8999-F5DF-48C0-B469-1B50566C8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06" y="2501835"/>
            <a:ext cx="5570376" cy="1325563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Коммуникативные основы взаимодействия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D5DB74-2016-4981-B4F8-9A179D4C3D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81" t="20544" r="51862" b="43265"/>
          <a:stretch/>
        </p:blipFill>
        <p:spPr>
          <a:xfrm>
            <a:off x="5663682" y="360460"/>
            <a:ext cx="6130211" cy="61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075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4181F0-B92F-4856-ACC1-6B98AED68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Эмпатия как ключевой элемент эффективной коммуникации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667D1C-ED3E-419E-BDE3-4D13CB495A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21" t="50000" r="27986" b="29660"/>
          <a:stretch/>
        </p:blipFill>
        <p:spPr>
          <a:xfrm>
            <a:off x="345232" y="1917441"/>
            <a:ext cx="11681796" cy="299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8063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51D9D58-1A89-499E-8A5F-1C8E715BD2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C26888-1D2C-49A9-B110-06B3E6939A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32" t="33742" r="28903" b="34013"/>
          <a:stretch/>
        </p:blipFill>
        <p:spPr>
          <a:xfrm>
            <a:off x="457199" y="1101012"/>
            <a:ext cx="11414018" cy="465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019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3038C3-9F1B-4FE4-AA82-B8111B756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EA55DC-DDBD-41A2-8061-A4EA28E60F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C9B0A8-AD6C-4227-9A19-52EEBAAD24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56" t="21089" r="27678" b="32653"/>
          <a:stretch/>
        </p:blipFill>
        <p:spPr>
          <a:xfrm>
            <a:off x="335901" y="239421"/>
            <a:ext cx="11443985" cy="650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30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E00EEC-0D0C-419A-B7E1-558146F30E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15" t="32652" r="26684" b="35647"/>
          <a:stretch/>
        </p:blipFill>
        <p:spPr>
          <a:xfrm>
            <a:off x="541176" y="738607"/>
            <a:ext cx="11298530" cy="435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4321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E5D0C2-9D38-4716-8E00-238B09A3F4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16" t="19592" r="26607" b="62585"/>
          <a:stretch/>
        </p:blipFill>
        <p:spPr>
          <a:xfrm>
            <a:off x="597159" y="1604865"/>
            <a:ext cx="10833912" cy="234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232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8209CF-68C8-4C6F-B01E-25F923235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F87685-9492-49B2-86E0-A2DE81AAD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CD4B045-20B7-4F24-BC75-56916C7B5C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04" t="36551" r="28827" b="14014"/>
          <a:stretch/>
        </p:blipFill>
        <p:spPr>
          <a:xfrm>
            <a:off x="139960" y="130482"/>
            <a:ext cx="10166580" cy="650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2131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28C20E-9530-4A22-8CAC-CC0913D0F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841" y="2766218"/>
            <a:ext cx="4677747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Убеждающая коммуникация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7C6DD1-C653-41EE-A63E-C15AFDFE4A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857" t="47211" r="51862" b="17006"/>
          <a:stretch/>
        </p:blipFill>
        <p:spPr>
          <a:xfrm>
            <a:off x="5455464" y="139959"/>
            <a:ext cx="6571695" cy="652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6748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DA2BFA-6B06-44AA-8E41-5B277F08C2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021" t="19456" r="26607" b="61215"/>
          <a:stretch/>
        </p:blipFill>
        <p:spPr>
          <a:xfrm>
            <a:off x="434836" y="1856793"/>
            <a:ext cx="11322327" cy="259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7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CEAFA6E-77BF-4E52-9332-5D03D52209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5" y="1797634"/>
            <a:ext cx="449891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latin typeface="Arial Black" panose="020B0A04020102020204" pitchFamily="34" charset="0"/>
              </a:rPr>
              <a:t>Психологическое воздействие: сущность и основные характеристики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CAC9F3-0A13-404B-A353-89E27CB3BF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81" t="17143" r="51786" b="46803"/>
          <a:stretch/>
        </p:blipFill>
        <p:spPr>
          <a:xfrm>
            <a:off x="5477570" y="214603"/>
            <a:ext cx="6325655" cy="627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26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CABA6C3-0C13-46A6-94E7-3049A0635D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CAF258-B1F0-4E5D-8DA0-5393EA8372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85" t="38231" r="26913" b="23265"/>
          <a:stretch/>
        </p:blipFill>
        <p:spPr>
          <a:xfrm>
            <a:off x="419877" y="695033"/>
            <a:ext cx="11529408" cy="539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697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482E97-28B7-4EE1-A2B6-B9428643D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" y="-241365"/>
            <a:ext cx="11288486" cy="1325563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Arial Black" panose="020B0A04020102020204" pitchFamily="34" charset="0"/>
              </a:rPr>
              <a:t>Психологические техники убеждения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4AF607-7261-442F-8EA8-A72C52C5DC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58" t="39591" r="27908" b="18912"/>
          <a:stretch/>
        </p:blipFill>
        <p:spPr>
          <a:xfrm>
            <a:off x="559836" y="1950098"/>
            <a:ext cx="9027323" cy="49079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45AE66B-A926-4CE9-B483-FD02151EB5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58" t="24354" r="27908" b="66803"/>
          <a:stretch/>
        </p:blipFill>
        <p:spPr>
          <a:xfrm>
            <a:off x="606490" y="868671"/>
            <a:ext cx="8640147" cy="100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303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3A462B3A-C2DF-4478-8746-FCA5986A3B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681" t="13153" r="27002" b="38814"/>
          <a:stretch/>
        </p:blipFill>
        <p:spPr>
          <a:xfrm>
            <a:off x="858417" y="279918"/>
            <a:ext cx="10572918" cy="61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4281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1EA929-590E-4B73-A7C7-D01156D6E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486" y="2632464"/>
            <a:ext cx="4901681" cy="1325563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Манипуляция в общении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EE097E-DB14-4106-9B10-7E784C83D4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04" t="30885" r="51709" b="32381"/>
          <a:stretch/>
        </p:blipFill>
        <p:spPr>
          <a:xfrm>
            <a:off x="5426688" y="130628"/>
            <a:ext cx="6525826" cy="655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6615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E5DB00D-9E51-4234-8A4C-2C9F2484CD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97" t="45170" r="27297" b="37143"/>
          <a:stretch/>
        </p:blipFill>
        <p:spPr>
          <a:xfrm>
            <a:off x="55170" y="1750979"/>
            <a:ext cx="12081660" cy="265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8311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C4BDA-DDCE-4B1E-9526-45BFC891B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Признаки манипуляции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69BA96-02BB-48D8-A344-9BB3D0EB50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10" t="14421" r="28444" b="62721"/>
          <a:stretch/>
        </p:blipFill>
        <p:spPr>
          <a:xfrm>
            <a:off x="681134" y="1825625"/>
            <a:ext cx="11419028" cy="337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5711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F31DCA-9289-47BA-8AFD-31A1E309EF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78" t="17987" r="27651" b="21481"/>
          <a:stretch/>
        </p:blipFill>
        <p:spPr>
          <a:xfrm>
            <a:off x="1240971" y="0"/>
            <a:ext cx="8882548" cy="675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5278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E0481C-1CA5-4865-AF1C-2023AF45D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4864CD-7204-41F7-A088-5159F4B37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844C7D-9003-4EA4-B74E-7E18DDE2F5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28" t="9931" r="27449" b="51518"/>
          <a:stretch/>
        </p:blipFill>
        <p:spPr>
          <a:xfrm>
            <a:off x="838200" y="214506"/>
            <a:ext cx="10515600" cy="507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426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629D38-F5C3-4055-B612-07FE2648C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110" y="365125"/>
            <a:ext cx="11971176" cy="1325563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Характеристики личности, подверженной манипуляциям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D56E20-A143-4761-A1C1-DB450F235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574640-56A2-48B4-AC9D-1226BC681A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15" t="47619" r="27372" b="13197"/>
          <a:stretch/>
        </p:blipFill>
        <p:spPr>
          <a:xfrm>
            <a:off x="188948" y="1286086"/>
            <a:ext cx="11237942" cy="543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3760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E88F3D-96DB-427B-981C-400395625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726" y="2548488"/>
            <a:ext cx="5217368" cy="1325563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Противодействие манипулятивным техникам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761BB8-CB78-4F41-BC7E-ACFB3516CE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98" t="37687" r="51633" b="25170"/>
          <a:stretch/>
        </p:blipFill>
        <p:spPr>
          <a:xfrm>
            <a:off x="5318449" y="130629"/>
            <a:ext cx="6802016" cy="677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26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5330DA-5C38-4548-A684-825658FD71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04" t="31837" r="27831" b="51836"/>
          <a:stretch/>
        </p:blipFill>
        <p:spPr>
          <a:xfrm>
            <a:off x="430924" y="2045250"/>
            <a:ext cx="11330151" cy="234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9069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881F92-3BDE-4192-9021-EFBE758E3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419045" cy="1325563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Характерные признаки манипуляций</a:t>
            </a:r>
            <a:r>
              <a:rPr lang="ru-RU" dirty="0"/>
              <a:t>	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D3FA46B-448C-44CD-AAC9-0A74701693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214" t="30522" r="28208" b="59614"/>
          <a:stretch/>
        </p:blipFill>
        <p:spPr>
          <a:xfrm>
            <a:off x="849085" y="1088824"/>
            <a:ext cx="10172251" cy="13255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230A48-23CA-40EF-B32C-4A03EDFF7E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082" t="42585" r="28214" b="28707"/>
          <a:stretch/>
        </p:blipFill>
        <p:spPr>
          <a:xfrm>
            <a:off x="849085" y="2420747"/>
            <a:ext cx="10476096" cy="396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921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03F8A2-F5DA-4585-BCC2-B85F3C44F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06" y="-250695"/>
            <a:ext cx="12098694" cy="1325563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Психологические приёмы защиты от манипуляций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634755B-15A8-41CC-A28A-0EAFE6E6C3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851" t="36848" r="26882" b="15013"/>
          <a:stretch/>
        </p:blipFill>
        <p:spPr>
          <a:xfrm>
            <a:off x="466532" y="867747"/>
            <a:ext cx="9472208" cy="579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2538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72E684-0EB8-4559-996A-7F8F7269F0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86" t="17687" r="29438" b="33877"/>
          <a:stretch/>
        </p:blipFill>
        <p:spPr>
          <a:xfrm>
            <a:off x="317240" y="164775"/>
            <a:ext cx="10589370" cy="659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6683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D4B65E-9182-497B-9C0A-200DCACD5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604" y="0"/>
            <a:ext cx="12400384" cy="1325563"/>
          </a:xfrm>
        </p:spPr>
        <p:txBody>
          <a:bodyPr>
            <a:noAutofit/>
          </a:bodyPr>
          <a:lstStyle/>
          <a:p>
            <a:r>
              <a:rPr lang="ru-RU" sz="3400" dirty="0">
                <a:latin typeface="Arial Black" panose="020B0A04020102020204" pitchFamily="34" charset="0"/>
              </a:rPr>
              <a:t>Как развивать психологическую устойчивость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16AA7B8-B908-4161-B435-95222BFEFD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214" t="30736" r="27726" b="26806"/>
          <a:stretch/>
        </p:blipFill>
        <p:spPr>
          <a:xfrm>
            <a:off x="838200" y="1147665"/>
            <a:ext cx="9572498" cy="530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89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3311FF-E1B3-47AD-BE7D-5804D3DF8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870" y="103868"/>
            <a:ext cx="11812555" cy="1325563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Arial Black" panose="020B0A04020102020204" pitchFamily="34" charset="0"/>
              </a:rPr>
              <a:t>Типы психологического воздействия</a:t>
            </a:r>
            <a:endParaRPr lang="ru-RU" sz="40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F5A69A0-B793-4239-851E-0E24556B7F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249" t="21302" r="27243" b="33025"/>
          <a:stretch/>
        </p:blipFill>
        <p:spPr>
          <a:xfrm>
            <a:off x="1150775" y="1148880"/>
            <a:ext cx="9890450" cy="57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58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274B8178-39F7-433F-9DFC-F63FF1DA1E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611" t="36848" r="27485" b="17800"/>
          <a:stretch/>
        </p:blipFill>
        <p:spPr>
          <a:xfrm>
            <a:off x="877077" y="975790"/>
            <a:ext cx="9834467" cy="5714259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13ECDFD-3A4F-44FE-91EA-6D6BB4F9AE69}"/>
              </a:ext>
            </a:extLst>
          </p:cNvPr>
          <p:cNvSpPr txBox="1">
            <a:spLocks/>
          </p:cNvSpPr>
          <p:nvPr/>
        </p:nvSpPr>
        <p:spPr>
          <a:xfrm>
            <a:off x="189722" y="-181822"/>
            <a:ext cx="1181255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latin typeface="Arial Black" panose="020B0A04020102020204" pitchFamily="34" charset="0"/>
              </a:rPr>
              <a:t>Механизмы психологического влияния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42973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0DAD99-1995-457E-920E-A6AA65984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F4040D-8F36-4033-93A0-BE4505EA60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15" t="29932" r="27143" b="29932"/>
          <a:stretch/>
        </p:blipFill>
        <p:spPr>
          <a:xfrm>
            <a:off x="671804" y="314422"/>
            <a:ext cx="11297472" cy="556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124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5FC6559-83D1-4189-BF0D-8BEF4E96C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291" y="2034073"/>
            <a:ext cx="5253134" cy="41428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latin typeface="Arial Black" panose="020B0A04020102020204" pitchFamily="34" charset="0"/>
              </a:rPr>
              <a:t>Конформизм в малой группе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FBABC0-459D-4340-80BE-9750CB8B51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04" t="19864" r="51939" b="44082"/>
          <a:stretch/>
        </p:blipFill>
        <p:spPr>
          <a:xfrm>
            <a:off x="5493737" y="365125"/>
            <a:ext cx="6150867" cy="612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9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F54E9A-5BDC-411A-A316-441003D605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98" t="22857" r="27985" b="57814"/>
          <a:stretch/>
        </p:blipFill>
        <p:spPr>
          <a:xfrm>
            <a:off x="0" y="1982755"/>
            <a:ext cx="11869986" cy="289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523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22FBA6-661A-4C9C-8288-3F39794A9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379" y="66546"/>
            <a:ext cx="11747241" cy="1325563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Положительные аспекты конформизма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9844333-C929-4E26-9279-D4A0A4EFCD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887" t="36848" r="27847" b="24447"/>
          <a:stretch/>
        </p:blipFill>
        <p:spPr>
          <a:xfrm>
            <a:off x="578498" y="1264297"/>
            <a:ext cx="10814180" cy="531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7932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73</Words>
  <Application>Microsoft Office PowerPoint</Application>
  <PresentationFormat>Широкоэкранный</PresentationFormat>
  <Paragraphs>20</Paragraphs>
  <Slides>33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Arial</vt:lpstr>
      <vt:lpstr>Arial Black</vt:lpstr>
      <vt:lpstr>Calibri</vt:lpstr>
      <vt:lpstr>Calibri Light</vt:lpstr>
      <vt:lpstr>Тема Office</vt:lpstr>
      <vt:lpstr>Конструктивные и деструктивные способы психологического воздействия</vt:lpstr>
      <vt:lpstr>Презентация PowerPoint</vt:lpstr>
      <vt:lpstr>Презентация PowerPoint</vt:lpstr>
      <vt:lpstr>Типы психологического воздействия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Положительные аспекты конформизма</vt:lpstr>
      <vt:lpstr>Отрицательные аспекты конформизма</vt:lpstr>
      <vt:lpstr>Коммуникативные основы взаимодействия</vt:lpstr>
      <vt:lpstr>Эмпатия как ключевой элемент эффективной коммуникации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Убеждающая коммуникация</vt:lpstr>
      <vt:lpstr>Презентация PowerPoint</vt:lpstr>
      <vt:lpstr>Презентация PowerPoint</vt:lpstr>
      <vt:lpstr>Психологические техники убеждения</vt:lpstr>
      <vt:lpstr>Презентация PowerPoint</vt:lpstr>
      <vt:lpstr>Манипуляция в общении</vt:lpstr>
      <vt:lpstr>Презентация PowerPoint</vt:lpstr>
      <vt:lpstr>Признаки манипуляции</vt:lpstr>
      <vt:lpstr>Презентация PowerPoint</vt:lpstr>
      <vt:lpstr>Презентация PowerPoint</vt:lpstr>
      <vt:lpstr>Характеристики личности, подверженной манипуляциям </vt:lpstr>
      <vt:lpstr>Противодействие манипулятивным техникам</vt:lpstr>
      <vt:lpstr>Характерные признаки манипуляций </vt:lpstr>
      <vt:lpstr>Психологические приёмы защиты от манипуляций</vt:lpstr>
      <vt:lpstr>Презентация PowerPoint</vt:lpstr>
      <vt:lpstr>Как развивать психологическую устойчивость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Конструктивные и деструктивные способы психологического воздействия</dc:title>
  <dc:creator>ЗамБез</dc:creator>
  <cp:lastModifiedBy>ЗамБез</cp:lastModifiedBy>
  <cp:revision>9</cp:revision>
  <dcterms:created xsi:type="dcterms:W3CDTF">2025-01-14T06:58:12Z</dcterms:created>
  <dcterms:modified xsi:type="dcterms:W3CDTF">2025-01-14T08:15:35Z</dcterms:modified>
</cp:coreProperties>
</file>