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7" r:id="rId3"/>
    <p:sldId id="259" r:id="rId4"/>
    <p:sldId id="260" r:id="rId5"/>
    <p:sldId id="261" r:id="rId6"/>
    <p:sldId id="263" r:id="rId7"/>
    <p:sldId id="262" r:id="rId8"/>
    <p:sldId id="265" r:id="rId9"/>
    <p:sldId id="266" r:id="rId10"/>
    <p:sldId id="268" r:id="rId11"/>
    <p:sldId id="267" r:id="rId12"/>
    <p:sldId id="270" r:id="rId13"/>
    <p:sldId id="271" r:id="rId14"/>
    <p:sldId id="272" r:id="rId15"/>
    <p:sldId id="275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6" r:id="rId24"/>
    <p:sldId id="284" r:id="rId25"/>
    <p:sldId id="258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05" autoAdjust="0"/>
    <p:restoredTop sz="95332" autoAdjust="0"/>
  </p:normalViewPr>
  <p:slideViewPr>
    <p:cSldViewPr>
      <p:cViewPr varScale="1">
        <p:scale>
          <a:sx n="80" d="100"/>
          <a:sy n="80" d="100"/>
        </p:scale>
        <p:origin x="1589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553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553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553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553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553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E1F2F25-F586-4FCA-B86A-F36522DD2CD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025D40-800D-42B4-A7E0-6A286E3732A0}" type="slidenum">
              <a:rPr lang="en-US"/>
              <a:pPr/>
              <a:t>1</a:t>
            </a:fld>
            <a:endParaRPr lang="en-US"/>
          </a:p>
        </p:txBody>
      </p:sp>
      <p:sp>
        <p:nvSpPr>
          <p:cNvPr id="356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6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E1046B-4B3B-4D19-9C5D-A3385EA6FFAE}" type="slidenum">
              <a:rPr lang="en-US"/>
              <a:pPr/>
              <a:t>10</a:t>
            </a:fld>
            <a:endParaRPr lang="en-US"/>
          </a:p>
        </p:txBody>
      </p:sp>
      <p:sp>
        <p:nvSpPr>
          <p:cNvPr id="357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7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3903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E1046B-4B3B-4D19-9C5D-A3385EA6FFAE}" type="slidenum">
              <a:rPr lang="en-US"/>
              <a:pPr/>
              <a:t>11</a:t>
            </a:fld>
            <a:endParaRPr lang="en-US"/>
          </a:p>
        </p:txBody>
      </p:sp>
      <p:sp>
        <p:nvSpPr>
          <p:cNvPr id="357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7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1052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E1046B-4B3B-4D19-9C5D-A3385EA6FFAE}" type="slidenum">
              <a:rPr lang="en-US"/>
              <a:pPr/>
              <a:t>12</a:t>
            </a:fld>
            <a:endParaRPr lang="en-US"/>
          </a:p>
        </p:txBody>
      </p:sp>
      <p:sp>
        <p:nvSpPr>
          <p:cNvPr id="357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7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0763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E1046B-4B3B-4D19-9C5D-A3385EA6FFAE}" type="slidenum">
              <a:rPr lang="en-US"/>
              <a:pPr/>
              <a:t>13</a:t>
            </a:fld>
            <a:endParaRPr lang="en-US"/>
          </a:p>
        </p:txBody>
      </p:sp>
      <p:sp>
        <p:nvSpPr>
          <p:cNvPr id="357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7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3960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E1046B-4B3B-4D19-9C5D-A3385EA6FFAE}" type="slidenum">
              <a:rPr lang="en-US"/>
              <a:pPr/>
              <a:t>14</a:t>
            </a:fld>
            <a:endParaRPr lang="en-US"/>
          </a:p>
        </p:txBody>
      </p:sp>
      <p:sp>
        <p:nvSpPr>
          <p:cNvPr id="357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7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1873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E1046B-4B3B-4D19-9C5D-A3385EA6FFAE}" type="slidenum">
              <a:rPr lang="en-US"/>
              <a:pPr/>
              <a:t>15</a:t>
            </a:fld>
            <a:endParaRPr lang="en-US"/>
          </a:p>
        </p:txBody>
      </p:sp>
      <p:sp>
        <p:nvSpPr>
          <p:cNvPr id="357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7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8621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E1046B-4B3B-4D19-9C5D-A3385EA6FFAE}" type="slidenum">
              <a:rPr lang="en-US"/>
              <a:pPr/>
              <a:t>16</a:t>
            </a:fld>
            <a:endParaRPr lang="en-US"/>
          </a:p>
        </p:txBody>
      </p:sp>
      <p:sp>
        <p:nvSpPr>
          <p:cNvPr id="357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7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8424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E1046B-4B3B-4D19-9C5D-A3385EA6FFAE}" type="slidenum">
              <a:rPr lang="en-US"/>
              <a:pPr/>
              <a:t>17</a:t>
            </a:fld>
            <a:endParaRPr lang="en-US"/>
          </a:p>
        </p:txBody>
      </p:sp>
      <p:sp>
        <p:nvSpPr>
          <p:cNvPr id="357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7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15623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E1046B-4B3B-4D19-9C5D-A3385EA6FFAE}" type="slidenum">
              <a:rPr lang="en-US"/>
              <a:pPr/>
              <a:t>18</a:t>
            </a:fld>
            <a:endParaRPr lang="en-US"/>
          </a:p>
        </p:txBody>
      </p:sp>
      <p:sp>
        <p:nvSpPr>
          <p:cNvPr id="357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7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919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E1046B-4B3B-4D19-9C5D-A3385EA6FFAE}" type="slidenum">
              <a:rPr lang="en-US"/>
              <a:pPr/>
              <a:t>19</a:t>
            </a:fld>
            <a:endParaRPr lang="en-US"/>
          </a:p>
        </p:txBody>
      </p:sp>
      <p:sp>
        <p:nvSpPr>
          <p:cNvPr id="357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7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4344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E1046B-4B3B-4D19-9C5D-A3385EA6FFAE}" type="slidenum">
              <a:rPr lang="en-US"/>
              <a:pPr/>
              <a:t>2</a:t>
            </a:fld>
            <a:endParaRPr lang="en-US"/>
          </a:p>
        </p:txBody>
      </p:sp>
      <p:sp>
        <p:nvSpPr>
          <p:cNvPr id="357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7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E1046B-4B3B-4D19-9C5D-A3385EA6FFAE}" type="slidenum">
              <a:rPr lang="en-US"/>
              <a:pPr/>
              <a:t>20</a:t>
            </a:fld>
            <a:endParaRPr lang="en-US"/>
          </a:p>
        </p:txBody>
      </p:sp>
      <p:sp>
        <p:nvSpPr>
          <p:cNvPr id="357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7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3681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E1046B-4B3B-4D19-9C5D-A3385EA6FFAE}" type="slidenum">
              <a:rPr lang="en-US"/>
              <a:pPr/>
              <a:t>21</a:t>
            </a:fld>
            <a:endParaRPr lang="en-US"/>
          </a:p>
        </p:txBody>
      </p:sp>
      <p:sp>
        <p:nvSpPr>
          <p:cNvPr id="357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7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81297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E1046B-4B3B-4D19-9C5D-A3385EA6FFAE}" type="slidenum">
              <a:rPr lang="en-US"/>
              <a:pPr/>
              <a:t>22</a:t>
            </a:fld>
            <a:endParaRPr lang="en-US"/>
          </a:p>
        </p:txBody>
      </p:sp>
      <p:sp>
        <p:nvSpPr>
          <p:cNvPr id="357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7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19496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E1046B-4B3B-4D19-9C5D-A3385EA6FFAE}" type="slidenum">
              <a:rPr lang="en-US"/>
              <a:pPr/>
              <a:t>23</a:t>
            </a:fld>
            <a:endParaRPr lang="en-US"/>
          </a:p>
        </p:txBody>
      </p:sp>
      <p:sp>
        <p:nvSpPr>
          <p:cNvPr id="357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7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68739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E1046B-4B3B-4D19-9C5D-A3385EA6FFAE}" type="slidenum">
              <a:rPr lang="en-US"/>
              <a:pPr/>
              <a:t>24</a:t>
            </a:fld>
            <a:endParaRPr lang="en-US"/>
          </a:p>
        </p:txBody>
      </p:sp>
      <p:sp>
        <p:nvSpPr>
          <p:cNvPr id="357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7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03205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727E64-25A6-4431-B262-C262A962C15C}" type="slidenum">
              <a:rPr lang="en-US"/>
              <a:pPr/>
              <a:t>25</a:t>
            </a:fld>
            <a:endParaRPr lang="en-US"/>
          </a:p>
        </p:txBody>
      </p:sp>
      <p:sp>
        <p:nvSpPr>
          <p:cNvPr id="358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E1046B-4B3B-4D19-9C5D-A3385EA6FFAE}" type="slidenum">
              <a:rPr lang="en-US"/>
              <a:pPr/>
              <a:t>3</a:t>
            </a:fld>
            <a:endParaRPr lang="en-US"/>
          </a:p>
        </p:txBody>
      </p:sp>
      <p:sp>
        <p:nvSpPr>
          <p:cNvPr id="357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7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5323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E1046B-4B3B-4D19-9C5D-A3385EA6FFAE}" type="slidenum">
              <a:rPr lang="en-US"/>
              <a:pPr/>
              <a:t>4</a:t>
            </a:fld>
            <a:endParaRPr lang="en-US"/>
          </a:p>
        </p:txBody>
      </p:sp>
      <p:sp>
        <p:nvSpPr>
          <p:cNvPr id="357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7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4492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E1046B-4B3B-4D19-9C5D-A3385EA6FFAE}" type="slidenum">
              <a:rPr lang="en-US"/>
              <a:pPr/>
              <a:t>5</a:t>
            </a:fld>
            <a:endParaRPr lang="en-US"/>
          </a:p>
        </p:txBody>
      </p:sp>
      <p:sp>
        <p:nvSpPr>
          <p:cNvPr id="357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7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3279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E1046B-4B3B-4D19-9C5D-A3385EA6FFAE}" type="slidenum">
              <a:rPr lang="en-US"/>
              <a:pPr/>
              <a:t>6</a:t>
            </a:fld>
            <a:endParaRPr lang="en-US"/>
          </a:p>
        </p:txBody>
      </p:sp>
      <p:sp>
        <p:nvSpPr>
          <p:cNvPr id="357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7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4172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E1046B-4B3B-4D19-9C5D-A3385EA6FFAE}" type="slidenum">
              <a:rPr lang="en-US"/>
              <a:pPr/>
              <a:t>7</a:t>
            </a:fld>
            <a:endParaRPr lang="en-US"/>
          </a:p>
        </p:txBody>
      </p:sp>
      <p:sp>
        <p:nvSpPr>
          <p:cNvPr id="357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7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1000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E1046B-4B3B-4D19-9C5D-A3385EA6FFAE}" type="slidenum">
              <a:rPr lang="en-US"/>
              <a:pPr/>
              <a:t>8</a:t>
            </a:fld>
            <a:endParaRPr lang="en-US"/>
          </a:p>
        </p:txBody>
      </p:sp>
      <p:sp>
        <p:nvSpPr>
          <p:cNvPr id="357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7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489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E1046B-4B3B-4D19-9C5D-A3385EA6FFAE}" type="slidenum">
              <a:rPr lang="en-US"/>
              <a:pPr/>
              <a:t>9</a:t>
            </a:fld>
            <a:endParaRPr lang="en-US"/>
          </a:p>
        </p:txBody>
      </p:sp>
      <p:sp>
        <p:nvSpPr>
          <p:cNvPr id="357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7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0897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8888" y="5229225"/>
            <a:ext cx="6048375" cy="750888"/>
          </a:xfrm>
        </p:spPr>
        <p:txBody>
          <a:bodyPr/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ru-RU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58888" y="5949950"/>
            <a:ext cx="6048375" cy="503238"/>
          </a:xfrm>
        </p:spPr>
        <p:txBody>
          <a:bodyPr/>
          <a:lstStyle>
            <a:lvl1pPr marL="0" indent="0">
              <a:buFontTx/>
              <a:buNone/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ru-RU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75463" y="188913"/>
            <a:ext cx="1871662" cy="626427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58888" y="188913"/>
            <a:ext cx="5464175" cy="62642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58888" y="1125538"/>
            <a:ext cx="3667125" cy="5327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8413" y="1125538"/>
            <a:ext cx="3668712" cy="5327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58888" y="188913"/>
            <a:ext cx="7129462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58888" y="1125538"/>
            <a:ext cx="7488237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2"/>
            <a:r>
              <a:rPr lang="ru-RU" smtClean="0"/>
              <a:t>Fifth level</a:t>
            </a:r>
          </a:p>
          <a:p>
            <a:pPr lvl="1"/>
            <a:r>
              <a:rPr lang="ru-RU" smtClean="0"/>
              <a:t>Second level</a:t>
            </a:r>
          </a:p>
          <a:p>
            <a:pPr lvl="0"/>
            <a:r>
              <a:rPr lang="ru-RU" smtClean="0"/>
              <a:t>Third level</a:t>
            </a:r>
          </a:p>
          <a:p>
            <a:pPr lvl="1"/>
            <a:r>
              <a:rPr lang="ru-RU" smtClean="0"/>
              <a:t>Fourth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microsoft.com/office/2007/relationships/hdphoto" Target="../media/hdphoto6.wdp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microsoft.com/office/2007/relationships/hdphoto" Target="../media/hdphoto7.wdp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microsoft.com/office/2007/relationships/hdphoto" Target="../media/hdphoto8.wdp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microsoft.com/office/2007/relationships/hdphoto" Target="../media/hdphoto9.wdp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0.wdp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microsoft.com/office/2007/relationships/hdphoto" Target="../media/hdphoto5.wdp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552" y="5012407"/>
            <a:ext cx="8280920" cy="504825"/>
          </a:xfrm>
          <a:noFill/>
        </p:spPr>
        <p:txBody>
          <a:bodyPr/>
          <a:lstStyle/>
          <a:p>
            <a:pPr algn="ctr"/>
            <a:r>
              <a:rPr lang="ru-RU" sz="4400" dirty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Tahoma" charset="0"/>
              </a:rPr>
              <a:t>Стадии развития конфликтных ситуаций</a:t>
            </a:r>
            <a:endParaRPr lang="uk-UA" sz="4400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15888"/>
            <a:ext cx="8208912" cy="649287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ahoma" charset="0"/>
              </a:rPr>
              <a:t>Эскалация</a:t>
            </a:r>
            <a:endParaRPr lang="uk-UA" b="1" dirty="0">
              <a:solidFill>
                <a:srgbClr val="0070C0"/>
              </a:solidFill>
              <a:latin typeface="Tahoma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908720"/>
            <a:ext cx="6769100" cy="5112568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altLang="ko-KR" sz="2200" dirty="0">
                <a:solidFill>
                  <a:srgbClr val="FF0000"/>
                </a:solidFill>
                <a:latin typeface="Verdana" pitchFamily="34" charset="0"/>
                <a:ea typeface="굴림" charset="-127"/>
              </a:rPr>
              <a:t>Признаками эскалации являются: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altLang="ko-KR" sz="2200" dirty="0">
                <a:latin typeface="Verdana" pitchFamily="34" charset="0"/>
                <a:ea typeface="굴림" charset="-127"/>
              </a:rPr>
              <a:t>потеря первоначального предмета, вызвавшего ссору;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altLang="ko-KR" sz="2200" dirty="0">
                <a:latin typeface="Verdana" pitchFamily="34" charset="0"/>
                <a:ea typeface="굴림" charset="-127"/>
              </a:rPr>
              <a:t>расширение границ конфликта;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altLang="ko-KR" sz="2200" dirty="0">
                <a:latin typeface="Verdana" pitchFamily="34" charset="0"/>
                <a:ea typeface="굴림" charset="-127"/>
              </a:rPr>
              <a:t>привлечение сторонних участников.</a:t>
            </a:r>
            <a:endParaRPr lang="en-US" altLang="ko-KR" sz="2000" dirty="0">
              <a:latin typeface="Verdana" pitchFamily="34" charset="0"/>
              <a:ea typeface="굴림" charset="-127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3451902"/>
            <a:ext cx="4464496" cy="3906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6173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15888"/>
            <a:ext cx="8208912" cy="649287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70C0"/>
                </a:solidFill>
                <a:latin typeface="Tahoma" charset="0"/>
              </a:rPr>
              <a:t>Периоды развития </a:t>
            </a:r>
            <a:r>
              <a:rPr lang="ru-RU" b="1" dirty="0" smtClean="0">
                <a:solidFill>
                  <a:srgbClr val="0070C0"/>
                </a:solidFill>
                <a:latin typeface="Tahoma" charset="0"/>
              </a:rPr>
              <a:t>конфликта</a:t>
            </a:r>
            <a:endParaRPr lang="uk-UA" b="1" dirty="0">
              <a:solidFill>
                <a:srgbClr val="0070C0"/>
              </a:solidFill>
              <a:latin typeface="Tahoma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908720"/>
            <a:ext cx="6769100" cy="5112568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altLang="ko-KR" sz="2200" dirty="0">
                <a:solidFill>
                  <a:srgbClr val="FF0000"/>
                </a:solidFill>
                <a:latin typeface="Verdana" pitchFamily="34" charset="0"/>
                <a:ea typeface="굴림" charset="-127"/>
              </a:rPr>
              <a:t>Дифференциация сторон </a:t>
            </a:r>
            <a:r>
              <a:rPr lang="ru-RU" altLang="ko-KR" sz="2200" dirty="0">
                <a:latin typeface="Verdana" pitchFamily="34" charset="0"/>
                <a:ea typeface="굴림" charset="-127"/>
              </a:rPr>
              <a:t>— оппоненты разделяются и стараются защитить только собственные интересы, усиливая разногласия и усугубляя конфликтную ситуацию</a:t>
            </a:r>
            <a:r>
              <a:rPr lang="ru-RU" altLang="ko-KR" sz="2200" dirty="0" smtClean="0">
                <a:latin typeface="Verdana" pitchFamily="34" charset="0"/>
                <a:ea typeface="굴림" charset="-127"/>
              </a:rPr>
              <a:t>.</a:t>
            </a:r>
            <a:endParaRPr lang="ru-RU" altLang="ko-KR" sz="2200" dirty="0">
              <a:latin typeface="Verdana" pitchFamily="34" charset="0"/>
              <a:ea typeface="굴림" charset="-127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7250" r="9141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401" y="2564904"/>
            <a:ext cx="7055514" cy="4703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278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15888"/>
            <a:ext cx="8208912" cy="649287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70C0"/>
                </a:solidFill>
                <a:latin typeface="Tahoma" charset="0"/>
              </a:rPr>
              <a:t>Периоды развития </a:t>
            </a:r>
            <a:r>
              <a:rPr lang="ru-RU" b="1" dirty="0" smtClean="0">
                <a:solidFill>
                  <a:srgbClr val="0070C0"/>
                </a:solidFill>
                <a:latin typeface="Tahoma" charset="0"/>
              </a:rPr>
              <a:t>конфликта</a:t>
            </a:r>
            <a:endParaRPr lang="uk-UA" b="1" dirty="0">
              <a:solidFill>
                <a:srgbClr val="0070C0"/>
              </a:solidFill>
              <a:latin typeface="Tahoma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908720"/>
            <a:ext cx="6769100" cy="5112568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altLang="ko-KR" sz="2200" dirty="0" smtClean="0">
                <a:solidFill>
                  <a:srgbClr val="FF0000"/>
                </a:solidFill>
                <a:latin typeface="Verdana" pitchFamily="34" charset="0"/>
                <a:ea typeface="굴림" charset="-127"/>
              </a:rPr>
              <a:t>Конфронтация</a:t>
            </a:r>
            <a:r>
              <a:rPr lang="ru-RU" altLang="ko-KR" sz="2200" dirty="0" smtClean="0">
                <a:latin typeface="Verdana" pitchFamily="34" charset="0"/>
                <a:ea typeface="굴림" charset="-127"/>
              </a:rPr>
              <a:t> </a:t>
            </a:r>
            <a:r>
              <a:rPr lang="ru-RU" altLang="ko-KR" sz="2200" dirty="0">
                <a:latin typeface="Verdana" pitchFamily="34" charset="0"/>
                <a:ea typeface="굴림" charset="-127"/>
              </a:rPr>
              <a:t>— напряжение возрастает по восходящей линии и оппоненты применяют жесткие силовые способы.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altLang="ko-KR" sz="2200" dirty="0">
                <a:solidFill>
                  <a:srgbClr val="FF0000"/>
                </a:solidFill>
                <a:latin typeface="Verdana" pitchFamily="34" charset="0"/>
                <a:ea typeface="굴림" charset="-127"/>
              </a:rPr>
              <a:t>Процесс интеграции </a:t>
            </a:r>
            <a:r>
              <a:rPr lang="ru-RU" altLang="ko-KR" sz="2200" dirty="0">
                <a:latin typeface="Verdana" pitchFamily="34" charset="0"/>
                <a:ea typeface="굴림" charset="-127"/>
              </a:rPr>
              <a:t>— стороны начинают идти на компромисс и стремятся к снижению напряжения, путем поиска путей разрешения и улаживания разногласия.</a:t>
            </a:r>
            <a:endParaRPr lang="en-US" altLang="ko-KR" sz="2000" dirty="0">
              <a:latin typeface="Verdana" pitchFamily="34" charset="0"/>
              <a:ea typeface="굴림" charset="-127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4780" b="8992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3429000"/>
            <a:ext cx="5616624" cy="3969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277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15888"/>
            <a:ext cx="8208912" cy="649287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ahoma" charset="0"/>
              </a:rPr>
              <a:t>Стадии </a:t>
            </a:r>
            <a:r>
              <a:rPr lang="ru-RU" b="1" dirty="0">
                <a:solidFill>
                  <a:srgbClr val="0070C0"/>
                </a:solidFill>
                <a:latin typeface="Tahoma" charset="0"/>
              </a:rPr>
              <a:t>развития </a:t>
            </a:r>
            <a:r>
              <a:rPr lang="ru-RU" b="1" dirty="0" smtClean="0">
                <a:solidFill>
                  <a:srgbClr val="0070C0"/>
                </a:solidFill>
                <a:latin typeface="Tahoma" charset="0"/>
              </a:rPr>
              <a:t>конфликтов</a:t>
            </a:r>
            <a:endParaRPr lang="uk-UA" b="1" dirty="0">
              <a:solidFill>
                <a:srgbClr val="0070C0"/>
              </a:solidFill>
              <a:latin typeface="Tahoma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908720"/>
            <a:ext cx="6769100" cy="5112568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altLang="ko-KR" sz="2200" dirty="0">
                <a:latin typeface="Verdana" pitchFamily="34" charset="0"/>
                <a:ea typeface="굴림" charset="-127"/>
              </a:rPr>
              <a:t>В </a:t>
            </a:r>
            <a:r>
              <a:rPr lang="ru-RU" altLang="ko-KR" sz="2200" dirty="0" err="1">
                <a:latin typeface="Verdana" pitchFamily="34" charset="0"/>
                <a:ea typeface="굴림" charset="-127"/>
              </a:rPr>
              <a:t>конфликтологии</a:t>
            </a:r>
            <a:r>
              <a:rPr lang="ru-RU" altLang="ko-KR" sz="2200" dirty="0">
                <a:latin typeface="Verdana" pitchFamily="34" charset="0"/>
                <a:ea typeface="굴림" charset="-127"/>
              </a:rPr>
              <a:t> принято выделять четыре основных </a:t>
            </a:r>
            <a:r>
              <a:rPr lang="ru-RU" altLang="ko-KR" sz="2200" dirty="0" smtClean="0">
                <a:latin typeface="Verdana" pitchFamily="34" charset="0"/>
                <a:ea typeface="굴림" charset="-127"/>
              </a:rPr>
              <a:t>стадии </a:t>
            </a:r>
            <a:r>
              <a:rPr lang="ru-RU" altLang="ko-KR" sz="2200" dirty="0">
                <a:latin typeface="Verdana" pitchFamily="34" charset="0"/>
                <a:ea typeface="굴림" charset="-127"/>
              </a:rPr>
              <a:t>прохождения конфликта: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altLang="ko-KR" sz="2200" dirty="0" err="1" smtClean="0">
                <a:solidFill>
                  <a:srgbClr val="FF0000"/>
                </a:solidFill>
                <a:latin typeface="Verdana" pitchFamily="34" charset="0"/>
                <a:ea typeface="굴림" charset="-127"/>
              </a:rPr>
              <a:t>предконфликт</a:t>
            </a:r>
            <a:r>
              <a:rPr lang="ru-RU" altLang="ko-KR" sz="2200" dirty="0">
                <a:solidFill>
                  <a:srgbClr val="FF0000"/>
                </a:solidFill>
                <a:latin typeface="Verdana" pitchFamily="34" charset="0"/>
                <a:ea typeface="굴림" charset="-127"/>
              </a:rPr>
              <a:t>;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altLang="ko-KR" sz="2200" dirty="0">
                <a:solidFill>
                  <a:srgbClr val="FF0000"/>
                </a:solidFill>
                <a:latin typeface="Verdana" pitchFamily="34" charset="0"/>
                <a:ea typeface="굴림" charset="-127"/>
              </a:rPr>
              <a:t>конфликтное взаимодействие;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altLang="ko-KR" sz="2200" dirty="0">
                <a:solidFill>
                  <a:srgbClr val="FF0000"/>
                </a:solidFill>
                <a:latin typeface="Verdana" pitchFamily="34" charset="0"/>
                <a:ea typeface="굴림" charset="-127"/>
              </a:rPr>
              <a:t>разрешение;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altLang="ko-KR" sz="2200" dirty="0" err="1">
                <a:solidFill>
                  <a:srgbClr val="FF0000"/>
                </a:solidFill>
                <a:latin typeface="Verdana" pitchFamily="34" charset="0"/>
                <a:ea typeface="굴림" charset="-127"/>
              </a:rPr>
              <a:t>постконфликт</a:t>
            </a:r>
            <a:r>
              <a:rPr lang="ru-RU" altLang="ko-KR" sz="2200" dirty="0">
                <a:solidFill>
                  <a:srgbClr val="FF0000"/>
                </a:solidFill>
                <a:latin typeface="Verdana" pitchFamily="34" charset="0"/>
                <a:ea typeface="굴림" charset="-127"/>
              </a:rPr>
              <a:t>.</a:t>
            </a:r>
            <a:endParaRPr lang="en-US" altLang="ko-KR" sz="2000" dirty="0">
              <a:solidFill>
                <a:srgbClr val="FF0000"/>
              </a:solidFill>
              <a:latin typeface="Verdana" pitchFamily="34" charset="0"/>
              <a:ea typeface="굴림" charset="-127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3933056"/>
            <a:ext cx="4642769" cy="2924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739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15888"/>
            <a:ext cx="8208912" cy="649287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70C0"/>
                </a:solidFill>
                <a:latin typeface="Tahoma" charset="0"/>
              </a:rPr>
              <a:t>Предконфликт</a:t>
            </a:r>
            <a:endParaRPr lang="uk-UA" b="1" dirty="0">
              <a:solidFill>
                <a:srgbClr val="0070C0"/>
              </a:solidFill>
              <a:latin typeface="Tahoma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908720"/>
            <a:ext cx="6769100" cy="5112568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altLang="ko-KR" sz="2200" dirty="0">
                <a:solidFill>
                  <a:srgbClr val="FF0000"/>
                </a:solidFill>
                <a:latin typeface="Verdana" pitchFamily="34" charset="0"/>
                <a:ea typeface="굴림" charset="-127"/>
              </a:rPr>
              <a:t>Предконфликт</a:t>
            </a:r>
            <a:r>
              <a:rPr lang="ru-RU" altLang="ko-KR" sz="2200" dirty="0">
                <a:latin typeface="Verdana" pitchFamily="34" charset="0"/>
                <a:ea typeface="굴림" charset="-127"/>
              </a:rPr>
              <a:t> — ситуация накануне конфликта, чаще всего воспринимаемая участниками как наличие угрозы для собственных интересов.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ru-RU" altLang="ko-KR" sz="2200" dirty="0">
              <a:latin typeface="Verdana" pitchFamily="34" charset="0"/>
              <a:ea typeface="굴림" charset="-127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3800" r="9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3068960"/>
            <a:ext cx="4536504" cy="3647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764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15888"/>
            <a:ext cx="8208912" cy="649287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70C0"/>
                </a:solidFill>
                <a:latin typeface="Tahoma" charset="0"/>
              </a:rPr>
              <a:t>Предконфликт</a:t>
            </a:r>
            <a:endParaRPr lang="uk-UA" b="1" dirty="0">
              <a:solidFill>
                <a:srgbClr val="0070C0"/>
              </a:solidFill>
              <a:latin typeface="Tahoma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908720"/>
            <a:ext cx="6769100" cy="5112568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altLang="ko-KR" sz="2200" dirty="0" err="1">
                <a:latin typeface="Verdana" pitchFamily="34" charset="0"/>
                <a:ea typeface="굴림" charset="-127"/>
              </a:rPr>
              <a:t>П</a:t>
            </a:r>
            <a:r>
              <a:rPr lang="ru-RU" altLang="ko-KR" sz="2200" dirty="0" err="1" smtClean="0">
                <a:latin typeface="Verdana" pitchFamily="34" charset="0"/>
                <a:ea typeface="굴림" charset="-127"/>
              </a:rPr>
              <a:t>редконфликтная</a:t>
            </a:r>
            <a:r>
              <a:rPr lang="ru-RU" altLang="ko-KR" sz="2200" dirty="0" smtClean="0">
                <a:latin typeface="Verdana" pitchFamily="34" charset="0"/>
                <a:ea typeface="굴림" charset="-127"/>
              </a:rPr>
              <a:t> </a:t>
            </a:r>
            <a:r>
              <a:rPr lang="ru-RU" altLang="ko-KR" sz="2200" dirty="0">
                <a:latin typeface="Verdana" pitchFamily="34" charset="0"/>
                <a:ea typeface="굴림" charset="-127"/>
              </a:rPr>
              <a:t>ситуация может казаться обеим сторонам благополучной — в таком случае конфликт наступает неожиданно. На этой стадии обычно уже существуют предпосылки для дальнейшего развития стычки в виде потенциальной угрозы для одного из участников или сильной напряженности во взаимоотношениях, которая остается скрытой.</a:t>
            </a:r>
            <a:endParaRPr lang="en-US" altLang="ko-KR" sz="2000" dirty="0">
              <a:latin typeface="Verdana" pitchFamily="34" charset="0"/>
              <a:ea typeface="굴림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5759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15888"/>
            <a:ext cx="8208912" cy="649287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70C0"/>
                </a:solidFill>
                <a:latin typeface="Tahoma" charset="0"/>
              </a:rPr>
              <a:t>Конфликтное взаимодействие</a:t>
            </a:r>
            <a:endParaRPr lang="uk-UA" b="1" dirty="0">
              <a:solidFill>
                <a:srgbClr val="0070C0"/>
              </a:solidFill>
              <a:latin typeface="Tahoma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908720"/>
            <a:ext cx="6769100" cy="5112568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altLang="ko-KR" sz="2200" dirty="0">
                <a:solidFill>
                  <a:srgbClr val="FF0000"/>
                </a:solidFill>
                <a:latin typeface="Verdana" pitchFamily="34" charset="0"/>
                <a:ea typeface="굴림" charset="-127"/>
              </a:rPr>
              <a:t>Конфликтное взаимодействие </a:t>
            </a:r>
            <a:r>
              <a:rPr lang="ru-RU" altLang="ko-KR" sz="2200" dirty="0">
                <a:latin typeface="Verdana" pitchFamily="34" charset="0"/>
                <a:ea typeface="굴림" charset="-127"/>
              </a:rPr>
              <a:t>— это непосредственно сам открытый конфликт или инцидент, то есть первая стычка, с которой начинается противодействие сторон.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6364" l="4205" r="9715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2420888"/>
            <a:ext cx="4392488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919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15888"/>
            <a:ext cx="8208912" cy="649287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70C0"/>
                </a:solidFill>
                <a:latin typeface="Tahoma" charset="0"/>
              </a:rPr>
              <a:t>Конфликтное взаимодействие</a:t>
            </a:r>
            <a:endParaRPr lang="uk-UA" b="1" dirty="0">
              <a:solidFill>
                <a:srgbClr val="0070C0"/>
              </a:solidFill>
              <a:latin typeface="Tahoma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908720"/>
            <a:ext cx="6769100" cy="5112568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altLang="ko-KR" sz="2200" dirty="0">
                <a:latin typeface="Verdana" pitchFamily="34" charset="0"/>
                <a:ea typeface="굴림" charset="-127"/>
              </a:rPr>
              <a:t>После того, как энергия раздражения, которая накапливалась хотя бы у одного из участников на стадии предконфликта, прорывает барьер, любой незначительный повод может стать последней каплей и привести к инциденту.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altLang="ko-KR" sz="2200" dirty="0" smtClean="0">
                <a:latin typeface="Verdana" pitchFamily="34" charset="0"/>
                <a:ea typeface="굴림" charset="-127"/>
              </a:rPr>
              <a:t>Как </a:t>
            </a:r>
            <a:r>
              <a:rPr lang="ru-RU" altLang="ko-KR" sz="2200" dirty="0">
                <a:latin typeface="Verdana" pitchFamily="34" charset="0"/>
                <a:ea typeface="굴림" charset="-127"/>
              </a:rPr>
              <a:t>правило, к применению активных методов воздействия приводит осознание угрозы своим интересам. </a:t>
            </a:r>
          </a:p>
        </p:txBody>
      </p:sp>
    </p:spTree>
    <p:extLst>
      <p:ext uri="{BB962C8B-B14F-4D97-AF65-F5344CB8AC3E}">
        <p14:creationId xmlns:p14="http://schemas.microsoft.com/office/powerpoint/2010/main" val="4029730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15888"/>
            <a:ext cx="8208912" cy="649287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70C0"/>
                </a:solidFill>
                <a:latin typeface="Tahoma" charset="0"/>
              </a:rPr>
              <a:t>Конфликтное взаимодействие</a:t>
            </a:r>
            <a:endParaRPr lang="uk-UA" b="1" dirty="0">
              <a:solidFill>
                <a:srgbClr val="0070C0"/>
              </a:solidFill>
              <a:latin typeface="Tahoma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908720"/>
            <a:ext cx="6769100" cy="5112568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altLang="ko-KR" sz="2200" dirty="0">
                <a:latin typeface="Verdana" pitchFamily="34" charset="0"/>
                <a:ea typeface="굴림" charset="-127"/>
              </a:rPr>
              <a:t>Конфликт, который начался с инцидента, может на нем и завершиться. Это происходит когда участники инцидента расстаются </a:t>
            </a:r>
            <a:r>
              <a:rPr lang="ru-RU" altLang="ko-KR" sz="2200" dirty="0" smtClean="0">
                <a:latin typeface="Verdana" pitchFamily="34" charset="0"/>
                <a:ea typeface="굴림" charset="-127"/>
              </a:rPr>
              <a:t>и </a:t>
            </a:r>
            <a:r>
              <a:rPr lang="ru-RU" altLang="ko-KR" sz="2200" dirty="0">
                <a:latin typeface="Verdana" pitchFamily="34" charset="0"/>
                <a:ea typeface="굴림" charset="-127"/>
              </a:rPr>
              <a:t>не планируют встречаться в </a:t>
            </a:r>
            <a:r>
              <a:rPr lang="ru-RU" altLang="ko-KR" sz="2200" dirty="0" smtClean="0">
                <a:latin typeface="Verdana" pitchFamily="34" charset="0"/>
                <a:ea typeface="굴림" charset="-127"/>
              </a:rPr>
              <a:t>будущем. В крайнем случае, он может перерасти в острую стадию. Обычно она заключается в определенном взрывном эпизоде, при котором конфликт достигает своего предела, и обе стороны понимают, что его больше не стоит продолжать.</a:t>
            </a:r>
            <a:endParaRPr lang="ru-RU" altLang="ko-KR" sz="2200" dirty="0">
              <a:latin typeface="Verdana" pitchFamily="34" charset="0"/>
              <a:ea typeface="굴림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71122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15888"/>
            <a:ext cx="8208912" cy="649287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ahoma" charset="0"/>
              </a:rPr>
              <a:t>Разрешение конфликта</a:t>
            </a:r>
            <a:endParaRPr lang="uk-UA" b="1" dirty="0">
              <a:solidFill>
                <a:srgbClr val="0070C0"/>
              </a:solidFill>
              <a:latin typeface="Tahoma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908720"/>
            <a:ext cx="6769100" cy="5112568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altLang="ko-KR" sz="2200" dirty="0" smtClean="0">
                <a:latin typeface="Verdana" pitchFamily="34" charset="0"/>
                <a:ea typeface="굴림" charset="-127"/>
              </a:rPr>
              <a:t>Разрешение конфликта достигается</a:t>
            </a:r>
            <a:r>
              <a:rPr lang="ru-RU" altLang="ko-KR" sz="2200" dirty="0">
                <a:latin typeface="Verdana" pitchFamily="34" charset="0"/>
                <a:ea typeface="굴림" charset="-127"/>
              </a:rPr>
              <a:t>, когда конфликтующие стороны устают и адаптируются к совместному существованию. В результате они переходят в активное взаимодействие и пытаются уладить вопрос мирным путем.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" b="91500" l="893" r="9794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4005064"/>
            <a:ext cx="2859817" cy="3142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57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908720"/>
            <a:ext cx="6769100" cy="4643437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altLang="ko-KR" dirty="0" smtClean="0">
                <a:latin typeface="Verdana" pitchFamily="34" charset="0"/>
                <a:ea typeface="굴림" charset="-127"/>
              </a:rPr>
              <a:t>«Не </a:t>
            </a:r>
            <a:r>
              <a:rPr lang="ru-RU" altLang="ko-KR" dirty="0">
                <a:latin typeface="Verdana" pitchFamily="34" charset="0"/>
                <a:ea typeface="굴림" charset="-127"/>
              </a:rPr>
              <a:t>бывает </a:t>
            </a:r>
            <a:r>
              <a:rPr lang="ru-RU" altLang="ko-KR" dirty="0" smtClean="0">
                <a:latin typeface="Verdana" pitchFamily="34" charset="0"/>
                <a:ea typeface="굴림" charset="-127"/>
              </a:rPr>
              <a:t>безконфликтных </a:t>
            </a:r>
            <a:r>
              <a:rPr lang="ru-RU" altLang="ko-KR" dirty="0">
                <a:latin typeface="Verdana" pitchFamily="34" charset="0"/>
                <a:ea typeface="굴림" charset="-127"/>
              </a:rPr>
              <a:t>личных отношений. Конфликты неизбежны в любых отношениях между </a:t>
            </a:r>
            <a:r>
              <a:rPr lang="ru-RU" altLang="ko-KR" dirty="0" smtClean="0">
                <a:latin typeface="Verdana" pitchFamily="34" charset="0"/>
                <a:ea typeface="굴림" charset="-127"/>
              </a:rPr>
              <a:t>людьми».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altLang="ko-KR" sz="2200" i="1" dirty="0">
                <a:latin typeface="Verdana" pitchFamily="34" charset="0"/>
                <a:ea typeface="굴림" charset="-127"/>
              </a:rPr>
              <a:t>(Хорхе </a:t>
            </a:r>
            <a:r>
              <a:rPr lang="ru-RU" altLang="ko-KR" sz="2200" i="1" dirty="0" err="1">
                <a:latin typeface="Verdana" pitchFamily="34" charset="0"/>
                <a:ea typeface="굴림" charset="-127"/>
              </a:rPr>
              <a:t>Букай</a:t>
            </a:r>
            <a:r>
              <a:rPr lang="ru-RU" altLang="ko-KR" sz="2200" i="1" dirty="0">
                <a:latin typeface="Verdana" pitchFamily="34" charset="0"/>
                <a:ea typeface="굴림" charset="-127"/>
              </a:rPr>
              <a:t> </a:t>
            </a:r>
            <a:r>
              <a:rPr lang="ru-RU" altLang="ko-KR" sz="2200" i="1" dirty="0" smtClean="0">
                <a:latin typeface="Verdana" pitchFamily="34" charset="0"/>
                <a:ea typeface="굴림" charset="-127"/>
              </a:rPr>
              <a:t>- </a:t>
            </a:r>
            <a:r>
              <a:rPr lang="ru-RU" altLang="ko-KR" sz="2200" i="1" dirty="0">
                <a:latin typeface="Verdana" pitchFamily="34" charset="0"/>
                <a:ea typeface="굴림" charset="-127"/>
              </a:rPr>
              <a:t>аргентинский </a:t>
            </a:r>
            <a:r>
              <a:rPr lang="ru-RU" altLang="ko-KR" sz="2200" i="1" dirty="0" smtClean="0">
                <a:latin typeface="Verdana" pitchFamily="34" charset="0"/>
                <a:ea typeface="굴림" charset="-127"/>
              </a:rPr>
              <a:t>психотерапевт</a:t>
            </a:r>
            <a:r>
              <a:rPr lang="ru-RU" altLang="ko-KR" sz="2200" i="1" dirty="0">
                <a:latin typeface="Verdana" pitchFamily="34" charset="0"/>
                <a:ea typeface="굴림" charset="-127"/>
              </a:rPr>
              <a:t>, психодраматист и </a:t>
            </a:r>
            <a:r>
              <a:rPr lang="ru-RU" altLang="ko-KR" sz="2200" i="1" dirty="0" smtClean="0">
                <a:latin typeface="Verdana" pitchFamily="34" charset="0"/>
                <a:ea typeface="굴림" charset="-127"/>
              </a:rPr>
              <a:t>писатель).</a:t>
            </a:r>
            <a:endParaRPr lang="en-US" altLang="ko-KR" sz="2200" i="1" dirty="0">
              <a:latin typeface="Verdana" pitchFamily="34" charset="0"/>
              <a:ea typeface="굴림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15888"/>
            <a:ext cx="8208912" cy="649287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ahoma" charset="0"/>
              </a:rPr>
              <a:t>Разрешение конфликта</a:t>
            </a:r>
            <a:endParaRPr lang="uk-UA" b="1" dirty="0">
              <a:solidFill>
                <a:srgbClr val="0070C0"/>
              </a:solidFill>
              <a:latin typeface="Tahoma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592" y="908720"/>
            <a:ext cx="7920880" cy="5112568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altLang="ko-KR" sz="2200" dirty="0">
                <a:latin typeface="Verdana" pitchFamily="34" charset="0"/>
                <a:ea typeface="굴림" charset="-127"/>
              </a:rPr>
              <a:t>К завершению конфликта могут привести следующие факторы: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altLang="ko-KR" sz="2200" dirty="0" smtClean="0">
                <a:latin typeface="Verdana" pitchFamily="34" charset="0"/>
                <a:ea typeface="굴림" charset="-127"/>
              </a:rPr>
              <a:t>Изменение </a:t>
            </a:r>
            <a:r>
              <a:rPr lang="ru-RU" altLang="ko-KR" sz="2200" dirty="0">
                <a:latin typeface="Verdana" pitchFamily="34" charset="0"/>
                <a:ea typeface="굴림" charset="-127"/>
              </a:rPr>
              <a:t>ценностной системы оппонентов.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altLang="ko-KR" sz="2200" dirty="0">
                <a:latin typeface="Verdana" pitchFamily="34" charset="0"/>
                <a:ea typeface="굴림" charset="-127"/>
              </a:rPr>
              <a:t>Ослабление одной из конфликтующих сторон.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altLang="ko-KR" sz="2200" dirty="0">
                <a:latin typeface="Verdana" pitchFamily="34" charset="0"/>
                <a:ea typeface="굴림" charset="-127"/>
              </a:rPr>
              <a:t>Очевидная бесполезность дальнейшего развития конфликта.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altLang="ko-KR" sz="2200" dirty="0">
                <a:latin typeface="Verdana" pitchFamily="34" charset="0"/>
                <a:ea typeface="굴림" charset="-127"/>
              </a:rPr>
              <a:t>Явные преимущества на стороне одного из участников.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altLang="ko-KR" sz="2200" dirty="0">
                <a:latin typeface="Verdana" pitchFamily="34" charset="0"/>
                <a:ea typeface="굴림" charset="-127"/>
              </a:rPr>
              <a:t>Появление в конфликте третьей стороны, способной снизить накал.</a:t>
            </a:r>
          </a:p>
        </p:txBody>
      </p:sp>
    </p:spTree>
    <p:extLst>
      <p:ext uri="{BB962C8B-B14F-4D97-AF65-F5344CB8AC3E}">
        <p14:creationId xmlns:p14="http://schemas.microsoft.com/office/powerpoint/2010/main" val="541144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15888"/>
            <a:ext cx="8208912" cy="649287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70C0"/>
                </a:solidFill>
                <a:latin typeface="Tahoma" charset="0"/>
              </a:rPr>
              <a:t>Постконфликт</a:t>
            </a:r>
            <a:endParaRPr lang="uk-UA" b="1" dirty="0">
              <a:solidFill>
                <a:srgbClr val="0070C0"/>
              </a:solidFill>
              <a:latin typeface="Tahoma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908720"/>
            <a:ext cx="6769100" cy="5112568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altLang="ko-KR" sz="2200" dirty="0">
                <a:solidFill>
                  <a:srgbClr val="FF0000"/>
                </a:solidFill>
                <a:latin typeface="Verdana" pitchFamily="34" charset="0"/>
                <a:ea typeface="굴림" charset="-127"/>
              </a:rPr>
              <a:t>Постконфликт — последствия, которые остались после разрешения конфликтного инцидента.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altLang="ko-KR" sz="2200" dirty="0" smtClean="0">
                <a:latin typeface="Verdana" pitchFamily="34" charset="0"/>
                <a:ea typeface="굴림" charset="-127"/>
              </a:rPr>
              <a:t>Завершение </a:t>
            </a:r>
            <a:r>
              <a:rPr lang="ru-RU" altLang="ko-KR" sz="2200" dirty="0">
                <a:latin typeface="Verdana" pitchFamily="34" charset="0"/>
                <a:ea typeface="굴림" charset="-127"/>
              </a:rPr>
              <a:t>конфронтации не всегда означает полное разрешение противоборства</a:t>
            </a:r>
            <a:r>
              <a:rPr lang="ru-RU" altLang="ko-KR" sz="2200" dirty="0" smtClean="0">
                <a:latin typeface="Verdana" pitchFamily="34" charset="0"/>
                <a:ea typeface="굴림" charset="-127"/>
              </a:rPr>
              <a:t>.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altLang="ko-KR" sz="2200" dirty="0">
                <a:latin typeface="Verdana" pitchFamily="34" charset="0"/>
                <a:ea typeface="굴림" charset="-127"/>
              </a:rPr>
              <a:t>В зависимости от того, к каким результатам пришли оппоненты и какого рода последствия преобладают, конфликт может быть </a:t>
            </a:r>
            <a:r>
              <a:rPr lang="ru-RU" altLang="ko-KR" sz="2200" dirty="0">
                <a:solidFill>
                  <a:srgbClr val="FF0000"/>
                </a:solidFill>
                <a:latin typeface="Verdana" pitchFamily="34" charset="0"/>
                <a:ea typeface="굴림" charset="-127"/>
              </a:rPr>
              <a:t>конструктивным</a:t>
            </a:r>
            <a:r>
              <a:rPr lang="ru-RU" altLang="ko-KR" sz="2200" dirty="0">
                <a:latin typeface="Verdana" pitchFamily="34" charset="0"/>
                <a:ea typeface="굴림" charset="-127"/>
              </a:rPr>
              <a:t> или </a:t>
            </a:r>
            <a:r>
              <a:rPr lang="ru-RU" altLang="ko-KR" sz="2200" dirty="0">
                <a:solidFill>
                  <a:srgbClr val="FF0000"/>
                </a:solidFill>
                <a:latin typeface="Verdana" pitchFamily="34" charset="0"/>
                <a:ea typeface="굴림" charset="-127"/>
              </a:rPr>
              <a:t>деструктивным</a:t>
            </a:r>
            <a:r>
              <a:rPr lang="ru-RU" altLang="ko-KR" sz="2200" dirty="0">
                <a:latin typeface="Verdana" pitchFamily="34" charset="0"/>
                <a:ea typeface="굴림" charset="-12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09411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15888"/>
            <a:ext cx="8208912" cy="649287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ahoma" charset="0"/>
              </a:rPr>
              <a:t>Последствия конфликта</a:t>
            </a:r>
            <a:endParaRPr lang="uk-UA" b="1" dirty="0">
              <a:solidFill>
                <a:srgbClr val="0070C0"/>
              </a:solidFill>
              <a:latin typeface="Tahoma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584" y="908720"/>
            <a:ext cx="7560840" cy="5112568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altLang="ko-KR" sz="2200" dirty="0">
                <a:solidFill>
                  <a:srgbClr val="FF0000"/>
                </a:solidFill>
                <a:latin typeface="Verdana" pitchFamily="34" charset="0"/>
                <a:ea typeface="굴림" charset="-127"/>
              </a:rPr>
              <a:t>Позитивные или конструктивные </a:t>
            </a:r>
            <a:r>
              <a:rPr lang="ru-RU" altLang="ko-KR" sz="2200" dirty="0" smtClean="0">
                <a:solidFill>
                  <a:srgbClr val="FF0000"/>
                </a:solidFill>
                <a:latin typeface="Verdana" pitchFamily="34" charset="0"/>
                <a:ea typeface="굴림" charset="-127"/>
              </a:rPr>
              <a:t>последствия:</a:t>
            </a:r>
            <a:endParaRPr lang="ru-RU" altLang="ko-KR" sz="2200" dirty="0">
              <a:solidFill>
                <a:srgbClr val="FF0000"/>
              </a:solidFill>
              <a:latin typeface="Verdana" pitchFamily="34" charset="0"/>
              <a:ea typeface="굴림" charset="-127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altLang="ko-KR" sz="2200" dirty="0" smtClean="0">
                <a:latin typeface="Verdana" pitchFamily="34" charset="0"/>
                <a:ea typeface="굴림" charset="-127"/>
              </a:rPr>
              <a:t>Разрешение </a:t>
            </a:r>
            <a:r>
              <a:rPr lang="ru-RU" altLang="ko-KR" sz="2200" dirty="0">
                <a:latin typeface="Verdana" pitchFamily="34" charset="0"/>
                <a:ea typeface="굴림" charset="-127"/>
              </a:rPr>
              <a:t>проблемы.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altLang="ko-KR" sz="2200" dirty="0">
                <a:latin typeface="Verdana" pitchFamily="34" charset="0"/>
                <a:ea typeface="굴림" charset="-127"/>
              </a:rPr>
              <a:t>Нахождение выхода из проблемной ситуации.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altLang="ko-KR" sz="2200" dirty="0">
                <a:latin typeface="Verdana" pitchFamily="34" charset="0"/>
                <a:ea typeface="굴림" charset="-127"/>
              </a:rPr>
              <a:t>Формирование развитой и волевой сферы у индивида.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altLang="ko-KR" sz="2200" dirty="0">
                <a:latin typeface="Verdana" pitchFamily="34" charset="0"/>
                <a:ea typeface="굴림" charset="-127"/>
              </a:rPr>
              <a:t>Повышение стрессоустойчивости.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altLang="ko-KR" sz="2200" dirty="0">
                <a:latin typeface="Verdana" pitchFamily="34" charset="0"/>
                <a:ea typeface="굴림" charset="-127"/>
              </a:rPr>
              <a:t>Адаптация личности к сложным условиям.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altLang="ko-KR" sz="2200" dirty="0">
                <a:latin typeface="Verdana" pitchFamily="34" charset="0"/>
                <a:ea typeface="굴림" charset="-127"/>
              </a:rPr>
              <a:t>Усиление коммуникации и интеграции.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altLang="ko-KR" sz="2200" dirty="0">
                <a:latin typeface="Verdana" pitchFamily="34" charset="0"/>
                <a:ea typeface="굴림" charset="-127"/>
              </a:rPr>
              <a:t>Появление новых ценностей, лидеров, норм.</a:t>
            </a:r>
          </a:p>
        </p:txBody>
      </p:sp>
    </p:spTree>
    <p:extLst>
      <p:ext uri="{BB962C8B-B14F-4D97-AF65-F5344CB8AC3E}">
        <p14:creationId xmlns:p14="http://schemas.microsoft.com/office/powerpoint/2010/main" val="3580821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15888"/>
            <a:ext cx="8208912" cy="649287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ahoma" charset="0"/>
              </a:rPr>
              <a:t>Последствия конфликта</a:t>
            </a:r>
            <a:endParaRPr lang="uk-UA" b="1" dirty="0">
              <a:solidFill>
                <a:srgbClr val="0070C0"/>
              </a:solidFill>
              <a:latin typeface="Tahoma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584" y="908720"/>
            <a:ext cx="7560840" cy="5112568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altLang="ko-KR" sz="2200" dirty="0">
                <a:solidFill>
                  <a:srgbClr val="FF0000"/>
                </a:solidFill>
                <a:latin typeface="Verdana" pitchFamily="34" charset="0"/>
                <a:ea typeface="굴림" charset="-127"/>
              </a:rPr>
              <a:t>Негативные или деструктивные </a:t>
            </a:r>
            <a:r>
              <a:rPr lang="ru-RU" altLang="ko-KR" sz="2200" dirty="0" smtClean="0">
                <a:solidFill>
                  <a:srgbClr val="FF0000"/>
                </a:solidFill>
                <a:latin typeface="Verdana" pitchFamily="34" charset="0"/>
                <a:ea typeface="굴림" charset="-127"/>
              </a:rPr>
              <a:t>последствия:</a:t>
            </a:r>
            <a:endParaRPr lang="ru-RU" altLang="ko-KR" sz="2200" dirty="0">
              <a:solidFill>
                <a:srgbClr val="FF0000"/>
              </a:solidFill>
              <a:latin typeface="Verdana" pitchFamily="34" charset="0"/>
              <a:ea typeface="굴림" charset="-127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altLang="ko-KR" sz="2200" dirty="0" smtClean="0">
                <a:latin typeface="Verdana" pitchFamily="34" charset="0"/>
                <a:ea typeface="굴림" charset="-127"/>
              </a:rPr>
              <a:t>Рост </a:t>
            </a:r>
            <a:r>
              <a:rPr lang="ru-RU" altLang="ko-KR" sz="2200" dirty="0">
                <a:latin typeface="Verdana" pitchFamily="34" charset="0"/>
                <a:ea typeface="굴림" charset="-127"/>
              </a:rPr>
              <a:t>внутреннего напряжения в виде повышенной агрессивности и тревожности.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altLang="ko-KR" sz="2200" dirty="0">
                <a:latin typeface="Verdana" pitchFamily="34" charset="0"/>
                <a:ea typeface="굴림" charset="-127"/>
              </a:rPr>
              <a:t>Перерастание конфликта в жизненный кризис.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altLang="ko-KR" sz="2200" dirty="0">
                <a:latin typeface="Verdana" pitchFamily="34" charset="0"/>
                <a:ea typeface="굴림" charset="-127"/>
              </a:rPr>
              <a:t>Разрушения и кровопролития.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altLang="ko-KR" sz="2200" dirty="0">
                <a:latin typeface="Verdana" pitchFamily="34" charset="0"/>
                <a:ea typeface="굴림" charset="-127"/>
              </a:rPr>
              <a:t>Усиление ужесточения и группового напряжения.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altLang="ko-KR" sz="2200" dirty="0">
                <a:latin typeface="Verdana" pitchFamily="34" charset="0"/>
                <a:ea typeface="굴림" charset="-127"/>
              </a:rPr>
              <a:t>Утрата уверенности в своих силах.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altLang="ko-KR" sz="2200" dirty="0">
                <a:latin typeface="Verdana" pitchFamily="34" charset="0"/>
                <a:ea typeface="굴림" charset="-127"/>
              </a:rPr>
              <a:t>Разрушение существующих межличностных отношений.</a:t>
            </a:r>
          </a:p>
        </p:txBody>
      </p:sp>
    </p:spTree>
    <p:extLst>
      <p:ext uri="{BB962C8B-B14F-4D97-AF65-F5344CB8AC3E}">
        <p14:creationId xmlns:p14="http://schemas.microsoft.com/office/powerpoint/2010/main" val="83809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16632"/>
            <a:ext cx="8568952" cy="649287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ahoma" charset="0"/>
              </a:rPr>
              <a:t>Как </a:t>
            </a:r>
            <a:r>
              <a:rPr lang="ru-RU" b="1" dirty="0">
                <a:solidFill>
                  <a:srgbClr val="0070C0"/>
                </a:solidFill>
                <a:latin typeface="Tahoma" charset="0"/>
              </a:rPr>
              <a:t>избежать конфликтной ситуации:</a:t>
            </a:r>
            <a:endParaRPr lang="uk-UA" b="1" dirty="0">
              <a:solidFill>
                <a:srgbClr val="0070C0"/>
              </a:solidFill>
              <a:latin typeface="Tahoma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908720"/>
            <a:ext cx="6769100" cy="5112568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altLang="ko-KR" sz="2200" dirty="0">
                <a:latin typeface="Verdana" pitchFamily="34" charset="0"/>
                <a:ea typeface="굴림" charset="-127"/>
              </a:rPr>
              <a:t>Научитесь </a:t>
            </a:r>
            <a:r>
              <a:rPr lang="ru-RU" altLang="ko-KR" sz="2200" dirty="0" smtClean="0">
                <a:latin typeface="Verdana" pitchFamily="34" charset="0"/>
                <a:ea typeface="굴림" charset="-127"/>
              </a:rPr>
              <a:t>сдерживаться.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altLang="ko-KR" sz="2200" dirty="0">
                <a:latin typeface="Verdana" pitchFamily="34" charset="0"/>
                <a:ea typeface="굴림" charset="-127"/>
              </a:rPr>
              <a:t>Не накручивайте себя. </a:t>
            </a:r>
            <a:endParaRPr lang="ru-RU" altLang="ko-KR" sz="2200" dirty="0" smtClean="0">
              <a:latin typeface="Verdana" pitchFamily="34" charset="0"/>
              <a:ea typeface="굴림" charset="-127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altLang="ko-KR" sz="2200" dirty="0">
                <a:latin typeface="Verdana" pitchFamily="34" charset="0"/>
                <a:ea typeface="굴림" charset="-127"/>
              </a:rPr>
              <a:t>Выбирайте время для разговора</a:t>
            </a:r>
            <a:r>
              <a:rPr lang="ru-RU" altLang="ko-KR" sz="2200" dirty="0" smtClean="0">
                <a:latin typeface="Verdana" pitchFamily="34" charset="0"/>
                <a:ea typeface="굴림" charset="-127"/>
              </a:rPr>
              <a:t>.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altLang="ko-KR" sz="2200" dirty="0">
                <a:latin typeface="Verdana" pitchFamily="34" charset="0"/>
                <a:ea typeface="굴림" charset="-127"/>
              </a:rPr>
              <a:t>Устраняйте причины, а не следствие. </a:t>
            </a:r>
            <a:endParaRPr lang="ru-RU" altLang="ko-KR" sz="2200" dirty="0" smtClean="0">
              <a:latin typeface="Verdana" pitchFamily="34" charset="0"/>
              <a:ea typeface="굴림" charset="-127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altLang="ko-KR" sz="2200" dirty="0">
                <a:latin typeface="Verdana" pitchFamily="34" charset="0"/>
                <a:ea typeface="굴림" charset="-127"/>
              </a:rPr>
              <a:t>Не копите проблемы</a:t>
            </a:r>
            <a:r>
              <a:rPr lang="ru-RU" altLang="ko-KR" sz="2200" dirty="0" smtClean="0">
                <a:latin typeface="Verdana" pitchFamily="34" charset="0"/>
                <a:ea typeface="굴림" charset="-127"/>
              </a:rPr>
              <a:t>.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altLang="ko-KR" sz="2200" dirty="0">
                <a:latin typeface="Verdana" pitchFamily="34" charset="0"/>
                <a:ea typeface="굴림" charset="-127"/>
              </a:rPr>
              <a:t>Не таите обиды</a:t>
            </a:r>
            <a:r>
              <a:rPr lang="ru-RU" altLang="ko-KR" sz="2200" dirty="0" smtClean="0">
                <a:latin typeface="Verdana" pitchFamily="34" charset="0"/>
                <a:ea typeface="굴림" charset="-127"/>
              </a:rPr>
              <a:t>.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altLang="ko-KR" sz="2200" dirty="0">
                <a:latin typeface="Verdana" pitchFamily="34" charset="0"/>
                <a:ea typeface="굴림" charset="-127"/>
              </a:rPr>
              <a:t>Никого не оскорбляйте</a:t>
            </a:r>
            <a:r>
              <a:rPr lang="ru-RU" altLang="ko-KR" sz="2200" dirty="0" smtClean="0">
                <a:latin typeface="Verdana" pitchFamily="34" charset="0"/>
                <a:ea typeface="굴림" charset="-127"/>
              </a:rPr>
              <a:t>.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altLang="ko-KR" sz="2200" dirty="0">
                <a:latin typeface="Verdana" pitchFamily="34" charset="0"/>
                <a:ea typeface="굴림" charset="-127"/>
              </a:rPr>
              <a:t>Не устраивайте истерику</a:t>
            </a:r>
            <a:r>
              <a:rPr lang="ru-RU" altLang="ko-KR" sz="2200" dirty="0" smtClean="0">
                <a:latin typeface="Verdana" pitchFamily="34" charset="0"/>
                <a:ea typeface="굴림" charset="-127"/>
              </a:rPr>
              <a:t>.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altLang="ko-KR" sz="2200" dirty="0">
                <a:latin typeface="Verdana" pitchFamily="34" charset="0"/>
                <a:ea typeface="굴림" charset="-127"/>
              </a:rPr>
              <a:t>Уважайте мнение, взгляды, интересы, традиции другого человека. </a:t>
            </a:r>
          </a:p>
        </p:txBody>
      </p:sp>
    </p:spTree>
    <p:extLst>
      <p:ext uri="{BB962C8B-B14F-4D97-AF65-F5344CB8AC3E}">
        <p14:creationId xmlns:p14="http://schemas.microsoft.com/office/powerpoint/2010/main" val="589615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907704" y="620688"/>
            <a:ext cx="7056438" cy="4823693"/>
          </a:xfrm>
        </p:spPr>
        <p:txBody>
          <a:bodyPr/>
          <a:lstStyle/>
          <a:p>
            <a:pPr algn="ctr"/>
            <a:r>
              <a:rPr lang="ru-RU" sz="5400" b="1" dirty="0" smtClean="0">
                <a:solidFill>
                  <a:srgbClr val="0070C0"/>
                </a:solidFill>
              </a:rPr>
              <a:t>Спасибо</a:t>
            </a:r>
            <a:br>
              <a:rPr lang="ru-RU" sz="5400" b="1" dirty="0" smtClean="0">
                <a:solidFill>
                  <a:srgbClr val="0070C0"/>
                </a:solidFill>
              </a:rPr>
            </a:br>
            <a:r>
              <a:rPr lang="ru-RU" sz="5400" b="1" dirty="0" smtClean="0">
                <a:solidFill>
                  <a:srgbClr val="0070C0"/>
                </a:solidFill>
              </a:rPr>
              <a:t>за</a:t>
            </a:r>
            <a:br>
              <a:rPr lang="ru-RU" sz="5400" b="1" dirty="0" smtClean="0">
                <a:solidFill>
                  <a:srgbClr val="0070C0"/>
                </a:solidFill>
              </a:rPr>
            </a:br>
            <a:r>
              <a:rPr lang="ru-RU" sz="5400" b="1" dirty="0" smtClean="0">
                <a:solidFill>
                  <a:srgbClr val="0070C0"/>
                </a:solidFill>
              </a:rPr>
              <a:t>внимание</a:t>
            </a:r>
            <a:endParaRPr lang="en-US" sz="5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115888"/>
            <a:ext cx="7200900" cy="649287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ahoma" charset="0"/>
              </a:rPr>
              <a:t>Конфликт</a:t>
            </a:r>
            <a:endParaRPr lang="uk-UA" b="1" dirty="0">
              <a:solidFill>
                <a:srgbClr val="0070C0"/>
              </a:solidFill>
              <a:latin typeface="Tahoma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908720"/>
            <a:ext cx="6769100" cy="5112568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altLang="ko-KR" sz="2200" dirty="0" smtClean="0">
                <a:latin typeface="Verdana" pitchFamily="34" charset="0"/>
                <a:ea typeface="굴림" charset="-127"/>
              </a:rPr>
              <a:t>Конфликт </a:t>
            </a:r>
            <a:r>
              <a:rPr lang="ru-RU" altLang="ko-KR" sz="2200" dirty="0">
                <a:latin typeface="Verdana" pitchFamily="34" charset="0"/>
                <a:ea typeface="굴림" charset="-127"/>
              </a:rPr>
              <a:t>(лат. </a:t>
            </a:r>
            <a:r>
              <a:rPr lang="en-US" altLang="ko-KR" sz="2200" dirty="0" err="1">
                <a:latin typeface="Verdana" pitchFamily="34" charset="0"/>
                <a:ea typeface="굴림" charset="-127"/>
              </a:rPr>
              <a:t>conflictus</a:t>
            </a:r>
            <a:r>
              <a:rPr lang="en-US" altLang="ko-KR" sz="2200" dirty="0">
                <a:latin typeface="Verdana" pitchFamily="34" charset="0"/>
                <a:ea typeface="굴림" charset="-127"/>
              </a:rPr>
              <a:t> — </a:t>
            </a:r>
            <a:r>
              <a:rPr lang="ru-RU" altLang="ko-KR" sz="2200" dirty="0">
                <a:latin typeface="Verdana" pitchFamily="34" charset="0"/>
                <a:ea typeface="굴림" charset="-127"/>
              </a:rPr>
              <a:t>столкнувшийся) — это способ разрешения противоречий, возникающих на почве несоответствия суждений, целей, интересов, выводов, умозаключений, мнений или взглядов на те или иные аспекты</a:t>
            </a:r>
            <a:r>
              <a:rPr lang="ru-RU" altLang="ko-KR" sz="2200" dirty="0" smtClean="0">
                <a:latin typeface="Verdana" pitchFamily="34" charset="0"/>
                <a:ea typeface="굴림" charset="-127"/>
              </a:rPr>
              <a:t>.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altLang="ko-KR" sz="2200" dirty="0">
                <a:latin typeface="Verdana" pitchFamily="34" charset="0"/>
                <a:ea typeface="굴림" charset="-127"/>
              </a:rPr>
              <a:t>Конфликт обычно </a:t>
            </a:r>
            <a:r>
              <a:rPr lang="ru-RU" altLang="ko-KR" sz="2200" dirty="0" smtClean="0">
                <a:latin typeface="Verdana" pitchFamily="34" charset="0"/>
                <a:ea typeface="굴림" charset="-127"/>
              </a:rPr>
              <a:t>сопровождается </a:t>
            </a:r>
            <a:r>
              <a:rPr lang="ru-RU" altLang="ko-KR" sz="2200" dirty="0">
                <a:latin typeface="Verdana" pitchFamily="34" charset="0"/>
                <a:ea typeface="굴림" charset="-127"/>
              </a:rPr>
              <a:t>негативными эмоциями, </a:t>
            </a:r>
            <a:endParaRPr lang="ru-RU" altLang="ko-KR" sz="2200" dirty="0" smtClean="0">
              <a:latin typeface="Verdana" pitchFamily="34" charset="0"/>
              <a:ea typeface="굴림" charset="-127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altLang="ko-KR" sz="2200" dirty="0" smtClean="0">
                <a:latin typeface="Verdana" pitchFamily="34" charset="0"/>
                <a:ea typeface="굴림" charset="-127"/>
              </a:rPr>
              <a:t>выходящими </a:t>
            </a:r>
            <a:r>
              <a:rPr lang="ru-RU" altLang="ko-KR" sz="2200" dirty="0">
                <a:latin typeface="Verdana" pitchFamily="34" charset="0"/>
                <a:ea typeface="굴림" charset="-127"/>
              </a:rPr>
              <a:t>за </a:t>
            </a:r>
            <a:r>
              <a:rPr lang="ru-RU" altLang="ko-KR" sz="2200" dirty="0" smtClean="0">
                <a:latin typeface="Verdana" pitchFamily="34" charset="0"/>
                <a:ea typeface="굴림" charset="-127"/>
              </a:rPr>
              <a:t>рамки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altLang="ko-KR" sz="2200" dirty="0" smtClean="0">
                <a:latin typeface="Verdana" pitchFamily="34" charset="0"/>
                <a:ea typeface="굴림" charset="-127"/>
              </a:rPr>
              <a:t>правил </a:t>
            </a:r>
            <a:r>
              <a:rPr lang="ru-RU" altLang="ko-KR" sz="2200" dirty="0">
                <a:latin typeface="Verdana" pitchFamily="34" charset="0"/>
                <a:ea typeface="굴림" charset="-127"/>
              </a:rPr>
              <a:t>и норм.</a:t>
            </a:r>
            <a:endParaRPr lang="en-US" altLang="ko-KR" sz="2000" dirty="0">
              <a:latin typeface="Verdana" pitchFamily="34" charset="0"/>
              <a:ea typeface="굴림" charset="-127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3933056"/>
            <a:ext cx="3168352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99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115888"/>
            <a:ext cx="7200900" cy="649287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ahoma" charset="0"/>
              </a:rPr>
              <a:t>Конфликт</a:t>
            </a:r>
            <a:endParaRPr lang="uk-UA" b="1" dirty="0">
              <a:solidFill>
                <a:srgbClr val="0070C0"/>
              </a:solidFill>
              <a:latin typeface="Tahoma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908720"/>
            <a:ext cx="6769100" cy="5112568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altLang="ko-KR" sz="2200" dirty="0">
                <a:latin typeface="Verdana" pitchFamily="34" charset="0"/>
                <a:ea typeface="굴림" charset="-127"/>
              </a:rPr>
              <a:t>Конфликт является нормальным состоянием общества. Это активное действие между людьми или группами, отражающее их заинтересованность и неравнодушие. Полное отсутствие противоборства между людьми может говорить о безразличии и апатии.</a:t>
            </a:r>
            <a:endParaRPr lang="en-US" altLang="ko-KR" sz="2000" dirty="0">
              <a:latin typeface="Verdana" pitchFamily="34" charset="0"/>
              <a:ea typeface="굴림" charset="-127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90" b="100000" l="190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4005064"/>
            <a:ext cx="5256236" cy="2772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0736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15888"/>
            <a:ext cx="8136904" cy="649287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ahoma" charset="0"/>
              </a:rPr>
              <a:t>Причины возникновения конфликта</a:t>
            </a:r>
            <a:endParaRPr lang="uk-UA" b="1" dirty="0">
              <a:solidFill>
                <a:srgbClr val="0070C0"/>
              </a:solidFill>
              <a:latin typeface="Tahoma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908720"/>
            <a:ext cx="6769100" cy="5112568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altLang="ko-KR" sz="2200" dirty="0" smtClean="0">
                <a:solidFill>
                  <a:srgbClr val="FF0000"/>
                </a:solidFill>
                <a:latin typeface="Verdana" pitchFamily="34" charset="0"/>
                <a:ea typeface="굴림" charset="-127"/>
              </a:rPr>
              <a:t>Объективная</a:t>
            </a:r>
            <a:r>
              <a:rPr lang="ru-RU" altLang="ko-KR" sz="2200" dirty="0" smtClean="0">
                <a:latin typeface="Verdana" pitchFamily="34" charset="0"/>
                <a:ea typeface="굴림" charset="-127"/>
              </a:rPr>
              <a:t> </a:t>
            </a:r>
            <a:r>
              <a:rPr lang="ru-RU" altLang="ko-KR" sz="2200" dirty="0">
                <a:latin typeface="Verdana" pitchFamily="34" charset="0"/>
                <a:ea typeface="굴림" charset="-127"/>
              </a:rPr>
              <a:t>— реально существующие обстоятельства, связанные с условиями жизни, например, спорные ситуации вокруг материальных благ, ресурсов, социального статуса, власти и др.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altLang="ko-KR" sz="2200" dirty="0" smtClean="0">
                <a:solidFill>
                  <a:srgbClr val="FF0000"/>
                </a:solidFill>
                <a:latin typeface="Verdana" pitchFamily="34" charset="0"/>
                <a:ea typeface="굴림" charset="-127"/>
              </a:rPr>
              <a:t>Организационно-управленческая</a:t>
            </a:r>
            <a:r>
              <a:rPr lang="ru-RU" altLang="ko-KR" sz="2200" dirty="0" smtClean="0">
                <a:latin typeface="Verdana" pitchFamily="34" charset="0"/>
                <a:ea typeface="굴림" charset="-127"/>
              </a:rPr>
              <a:t> </a:t>
            </a:r>
            <a:r>
              <a:rPr lang="ru-RU" altLang="ko-KR" sz="2200" dirty="0">
                <a:latin typeface="Verdana" pitchFamily="34" charset="0"/>
                <a:ea typeface="굴림" charset="-127"/>
              </a:rPr>
              <a:t>— взаимоотношения между руководителем организации и сотрудниками.</a:t>
            </a:r>
            <a:endParaRPr lang="en-US" altLang="ko-KR" sz="2000" dirty="0">
              <a:latin typeface="Verdana" pitchFamily="34" charset="0"/>
              <a:ea typeface="굴림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56641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15888"/>
            <a:ext cx="8136904" cy="649287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ahoma" charset="0"/>
              </a:rPr>
              <a:t>Причины возникновения конфликта</a:t>
            </a:r>
            <a:endParaRPr lang="uk-UA" b="1" dirty="0">
              <a:solidFill>
                <a:srgbClr val="0070C0"/>
              </a:solidFill>
              <a:latin typeface="Tahoma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908720"/>
            <a:ext cx="6769100" cy="5112568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altLang="ko-KR" sz="2200" dirty="0" smtClean="0">
                <a:solidFill>
                  <a:srgbClr val="FF0000"/>
                </a:solidFill>
                <a:latin typeface="Verdana" pitchFamily="34" charset="0"/>
                <a:ea typeface="굴림" charset="-127"/>
              </a:rPr>
              <a:t>Социально-психологическая</a:t>
            </a:r>
            <a:r>
              <a:rPr lang="ru-RU" altLang="ko-KR" sz="2200" dirty="0" smtClean="0">
                <a:latin typeface="Verdana" pitchFamily="34" charset="0"/>
                <a:ea typeface="굴림" charset="-127"/>
              </a:rPr>
              <a:t> </a:t>
            </a:r>
            <a:r>
              <a:rPr lang="ru-RU" altLang="ko-KR" sz="2200" dirty="0">
                <a:latin typeface="Verdana" pitchFamily="34" charset="0"/>
                <a:ea typeface="굴림" charset="-127"/>
              </a:rPr>
              <a:t>— неудовлетворенность индивида своей социальной ролью и положением в группе, обществе.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altLang="ko-KR" sz="2200" dirty="0" smtClean="0">
                <a:solidFill>
                  <a:srgbClr val="FF0000"/>
                </a:solidFill>
                <a:latin typeface="Verdana" pitchFamily="34" charset="0"/>
                <a:ea typeface="굴림" charset="-127"/>
              </a:rPr>
              <a:t>Личностная</a:t>
            </a:r>
            <a:r>
              <a:rPr lang="ru-RU" altLang="ko-KR" sz="2200" dirty="0" smtClean="0">
                <a:latin typeface="Verdana" pitchFamily="34" charset="0"/>
                <a:ea typeface="굴림" charset="-127"/>
              </a:rPr>
              <a:t> </a:t>
            </a:r>
            <a:r>
              <a:rPr lang="ru-RU" altLang="ko-KR" sz="2200" dirty="0">
                <a:latin typeface="Verdana" pitchFamily="34" charset="0"/>
                <a:ea typeface="굴림" charset="-127"/>
              </a:rPr>
              <a:t>— индивидуальные особенности индивида, такие как темперамент, интересы, мировоззрение.</a:t>
            </a:r>
            <a:endParaRPr lang="en-US" altLang="ko-KR" sz="2000" dirty="0">
              <a:latin typeface="Verdana" pitchFamily="34" charset="0"/>
              <a:ea typeface="굴림" charset="-127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85" b="99808" l="5333" r="9333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3032" y="4077072"/>
            <a:ext cx="4688516" cy="2708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829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15888"/>
            <a:ext cx="8208912" cy="649287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ahoma" charset="0"/>
              </a:rPr>
              <a:t>Варианты </a:t>
            </a:r>
            <a:r>
              <a:rPr lang="ru-RU" b="1" dirty="0">
                <a:solidFill>
                  <a:srgbClr val="0070C0"/>
                </a:solidFill>
                <a:latin typeface="Tahoma" charset="0"/>
              </a:rPr>
              <a:t>развития </a:t>
            </a:r>
            <a:r>
              <a:rPr lang="ru-RU" b="1" dirty="0" smtClean="0">
                <a:solidFill>
                  <a:srgbClr val="0070C0"/>
                </a:solidFill>
                <a:latin typeface="Tahoma" charset="0"/>
              </a:rPr>
              <a:t>конфликта</a:t>
            </a:r>
            <a:endParaRPr lang="uk-UA" b="1" dirty="0">
              <a:solidFill>
                <a:srgbClr val="0070C0"/>
              </a:solidFill>
              <a:latin typeface="Tahoma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908720"/>
            <a:ext cx="6769100" cy="5112568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altLang="ko-KR" sz="2200" dirty="0">
                <a:latin typeface="Verdana" pitchFamily="34" charset="0"/>
                <a:ea typeface="굴림" charset="-127"/>
              </a:rPr>
              <a:t>вхождение в стадию эскалации;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altLang="ko-KR" sz="2200" dirty="0">
                <a:latin typeface="Verdana" pitchFamily="34" charset="0"/>
                <a:ea typeface="굴림" charset="-127"/>
              </a:rPr>
              <a:t>избежание фазы эскалации.</a:t>
            </a:r>
            <a:endParaRPr lang="en-US" altLang="ko-KR" sz="2000" dirty="0">
              <a:latin typeface="Verdana" pitchFamily="34" charset="0"/>
              <a:ea typeface="굴림" charset="-127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9988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4779" y="1984212"/>
            <a:ext cx="6014442" cy="400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6522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15888"/>
            <a:ext cx="8208912" cy="649287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ahoma" charset="0"/>
              </a:rPr>
              <a:t>Эскалация</a:t>
            </a:r>
            <a:endParaRPr lang="uk-UA" b="1" dirty="0">
              <a:solidFill>
                <a:srgbClr val="0070C0"/>
              </a:solidFill>
              <a:latin typeface="Tahoma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908720"/>
            <a:ext cx="6769100" cy="5112568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altLang="ko-KR" sz="2200" dirty="0">
                <a:solidFill>
                  <a:srgbClr val="FF0000"/>
                </a:solidFill>
                <a:latin typeface="Verdana" pitchFamily="34" charset="0"/>
                <a:ea typeface="굴림" charset="-127"/>
              </a:rPr>
              <a:t>Эскалация</a:t>
            </a:r>
            <a:r>
              <a:rPr lang="ru-RU" altLang="ko-KR" sz="2200" dirty="0">
                <a:latin typeface="Verdana" pitchFamily="34" charset="0"/>
                <a:ea typeface="굴림" charset="-127"/>
              </a:rPr>
              <a:t> (от лат. </a:t>
            </a:r>
            <a:r>
              <a:rPr lang="ru-RU" altLang="ko-KR" sz="2200" dirty="0" err="1">
                <a:latin typeface="Verdana" pitchFamily="34" charset="0"/>
                <a:ea typeface="굴림" charset="-127"/>
              </a:rPr>
              <a:t>scala</a:t>
            </a:r>
            <a:r>
              <a:rPr lang="ru-RU" altLang="ko-KR" sz="2200" dirty="0">
                <a:latin typeface="Verdana" pitchFamily="34" charset="0"/>
                <a:ea typeface="굴림" charset="-127"/>
              </a:rPr>
              <a:t> — лестница) — это развитие конфликта, который со временем только набирает силу и становится более серьезным. </a:t>
            </a:r>
            <a:endParaRPr lang="ru-RU" altLang="ko-KR" sz="2200" dirty="0" smtClean="0">
              <a:latin typeface="Verdana" pitchFamily="34" charset="0"/>
              <a:ea typeface="굴림" charset="-127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altLang="ko-KR" sz="2200" dirty="0" smtClean="0">
                <a:latin typeface="Verdana" pitchFamily="34" charset="0"/>
                <a:ea typeface="굴림" charset="-127"/>
              </a:rPr>
              <a:t>При </a:t>
            </a:r>
            <a:r>
              <a:rPr lang="ru-RU" altLang="ko-KR" sz="2200" dirty="0">
                <a:latin typeface="Verdana" pitchFamily="34" charset="0"/>
                <a:ea typeface="굴림" charset="-127"/>
              </a:rPr>
              <a:t>вступлении в фазу эскалации противостояние оппонентов становится более неуправляемым и непредсказуемым.</a:t>
            </a:r>
            <a:endParaRPr lang="ru-RU" altLang="ko-KR" sz="2200" dirty="0" smtClean="0">
              <a:latin typeface="Verdana" pitchFamily="34" charset="0"/>
              <a:ea typeface="굴림" charset="-127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en-US" altLang="ko-KR" sz="2000" dirty="0">
              <a:latin typeface="Verdana" pitchFamily="34" charset="0"/>
              <a:ea typeface="굴림" charset="-127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985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4509120"/>
            <a:ext cx="4340169" cy="234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32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15888"/>
            <a:ext cx="8208912" cy="649287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ahoma" charset="0"/>
              </a:rPr>
              <a:t>Эскалация</a:t>
            </a:r>
            <a:endParaRPr lang="uk-UA" b="1" dirty="0">
              <a:solidFill>
                <a:srgbClr val="0070C0"/>
              </a:solidFill>
              <a:latin typeface="Tahoma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908720"/>
            <a:ext cx="6769100" cy="5112568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ru-RU" altLang="ko-KR" sz="2200" dirty="0">
                <a:solidFill>
                  <a:srgbClr val="FF0000"/>
                </a:solidFill>
                <a:latin typeface="Verdana" pitchFamily="34" charset="0"/>
                <a:ea typeface="굴림" charset="-127"/>
              </a:rPr>
              <a:t>Признаками эскалации являются: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altLang="ko-KR" sz="2200" dirty="0" smtClean="0">
                <a:latin typeface="Verdana" pitchFamily="34" charset="0"/>
                <a:ea typeface="굴림" charset="-127"/>
              </a:rPr>
              <a:t>переход </a:t>
            </a:r>
            <a:r>
              <a:rPr lang="ru-RU" altLang="ko-KR" sz="2200" dirty="0">
                <a:latin typeface="Verdana" pitchFamily="34" charset="0"/>
                <a:ea typeface="굴림" charset="-127"/>
              </a:rPr>
              <a:t>к примитивным способам отражения;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altLang="ko-KR" sz="2200" dirty="0">
                <a:latin typeface="Verdana" pitchFamily="34" charset="0"/>
                <a:ea typeface="굴림" charset="-127"/>
              </a:rPr>
              <a:t>акцентирование на отрицательных чертах оппонента;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altLang="ko-KR" sz="2200" dirty="0">
                <a:latin typeface="Verdana" pitchFamily="34" charset="0"/>
                <a:ea typeface="굴림" charset="-127"/>
              </a:rPr>
              <a:t>переход от объективных доводов к обвинениям;</a:t>
            </a:r>
            <a:endParaRPr lang="en-US" altLang="ko-KR" sz="2000" dirty="0">
              <a:latin typeface="Verdana" pitchFamily="34" charset="0"/>
              <a:ea typeface="굴림" charset="-127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5391" r="895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4865" y="4221088"/>
            <a:ext cx="4687843" cy="2636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102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">
  <a:themeElements>
    <a:clrScheme name="template 13">
      <a:dk1>
        <a:srgbClr val="4D4D4D"/>
      </a:dk1>
      <a:lt1>
        <a:srgbClr val="FFFFFF"/>
      </a:lt1>
      <a:dk2>
        <a:srgbClr val="4D4D4D"/>
      </a:dk2>
      <a:lt2>
        <a:srgbClr val="777777"/>
      </a:lt2>
      <a:accent1>
        <a:srgbClr val="969696"/>
      </a:accent1>
      <a:accent2>
        <a:srgbClr val="C0C0C0"/>
      </a:accent2>
      <a:accent3>
        <a:srgbClr val="FFFFFF"/>
      </a:accent3>
      <a:accent4>
        <a:srgbClr val="404040"/>
      </a:accent4>
      <a:accent5>
        <a:srgbClr val="C9C9C9"/>
      </a:accent5>
      <a:accent6>
        <a:srgbClr val="AEAEAE"/>
      </a:accent6>
      <a:hlink>
        <a:srgbClr val="CC0000"/>
      </a:hlink>
      <a:folHlink>
        <a:srgbClr val="DDDDDD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4D4D4D"/>
        </a:dk1>
        <a:lt1>
          <a:srgbClr val="FFFFFF"/>
        </a:lt1>
        <a:dk2>
          <a:srgbClr val="4D4D4D"/>
        </a:dk2>
        <a:lt2>
          <a:srgbClr val="11163C"/>
        </a:lt2>
        <a:accent1>
          <a:srgbClr val="212B53"/>
        </a:accent1>
        <a:accent2>
          <a:srgbClr val="364481"/>
        </a:accent2>
        <a:accent3>
          <a:srgbClr val="FFFFFF"/>
        </a:accent3>
        <a:accent4>
          <a:srgbClr val="404040"/>
        </a:accent4>
        <a:accent5>
          <a:srgbClr val="ABACB3"/>
        </a:accent5>
        <a:accent6>
          <a:srgbClr val="303D74"/>
        </a:accent6>
        <a:hlink>
          <a:srgbClr val="3E498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4D4D4D"/>
        </a:dk1>
        <a:lt1>
          <a:srgbClr val="FFFFFF"/>
        </a:lt1>
        <a:dk2>
          <a:srgbClr val="4D4D4D"/>
        </a:dk2>
        <a:lt2>
          <a:srgbClr val="0D254C"/>
        </a:lt2>
        <a:accent1>
          <a:srgbClr val="254B83"/>
        </a:accent1>
        <a:accent2>
          <a:srgbClr val="406DAA"/>
        </a:accent2>
        <a:accent3>
          <a:srgbClr val="FFFFFF"/>
        </a:accent3>
        <a:accent4>
          <a:srgbClr val="404040"/>
        </a:accent4>
        <a:accent5>
          <a:srgbClr val="ACB1C1"/>
        </a:accent5>
        <a:accent6>
          <a:srgbClr val="39629A"/>
        </a:accent6>
        <a:hlink>
          <a:srgbClr val="3267B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3">
        <a:dk1>
          <a:srgbClr val="4D4D4D"/>
        </a:dk1>
        <a:lt1>
          <a:srgbClr val="FFFFFF"/>
        </a:lt1>
        <a:dk2>
          <a:srgbClr val="4D4D4D"/>
        </a:dk2>
        <a:lt2>
          <a:srgbClr val="363B45"/>
        </a:lt2>
        <a:accent1>
          <a:srgbClr val="A99D9B"/>
        </a:accent1>
        <a:accent2>
          <a:srgbClr val="565A66"/>
        </a:accent2>
        <a:accent3>
          <a:srgbClr val="FFFFFF"/>
        </a:accent3>
        <a:accent4>
          <a:srgbClr val="404040"/>
        </a:accent4>
        <a:accent5>
          <a:srgbClr val="D1CCCB"/>
        </a:accent5>
        <a:accent6>
          <a:srgbClr val="4D515C"/>
        </a:accent6>
        <a:hlink>
          <a:srgbClr val="92715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4D4D4D"/>
        </a:dk1>
        <a:lt1>
          <a:srgbClr val="FFFFFF"/>
        </a:lt1>
        <a:dk2>
          <a:srgbClr val="4D4D4D"/>
        </a:dk2>
        <a:lt2>
          <a:srgbClr val="40494F"/>
        </a:lt2>
        <a:accent1>
          <a:srgbClr val="6D7D8A"/>
        </a:accent1>
        <a:accent2>
          <a:srgbClr val="A7A7A7"/>
        </a:accent2>
        <a:accent3>
          <a:srgbClr val="FFFFFF"/>
        </a:accent3>
        <a:accent4>
          <a:srgbClr val="404040"/>
        </a:accent4>
        <a:accent5>
          <a:srgbClr val="BABFC4"/>
        </a:accent5>
        <a:accent6>
          <a:srgbClr val="979797"/>
        </a:accent6>
        <a:hlink>
          <a:srgbClr val="7F7F7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5">
        <a:dk1>
          <a:srgbClr val="4D4D4D"/>
        </a:dk1>
        <a:lt1>
          <a:srgbClr val="FFFFFF"/>
        </a:lt1>
        <a:dk2>
          <a:srgbClr val="4D4D4D"/>
        </a:dk2>
        <a:lt2>
          <a:srgbClr val="454D52"/>
        </a:lt2>
        <a:accent1>
          <a:srgbClr val="7D8B97"/>
        </a:accent1>
        <a:accent2>
          <a:srgbClr val="CBCBCB"/>
        </a:accent2>
        <a:accent3>
          <a:srgbClr val="FFFFFF"/>
        </a:accent3>
        <a:accent4>
          <a:srgbClr val="404040"/>
        </a:accent4>
        <a:accent5>
          <a:srgbClr val="BFC4C9"/>
        </a:accent5>
        <a:accent6>
          <a:srgbClr val="B8B8B8"/>
        </a:accent6>
        <a:hlink>
          <a:srgbClr val="515869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6">
        <a:dk1>
          <a:srgbClr val="4D4D4D"/>
        </a:dk1>
        <a:lt1>
          <a:srgbClr val="FFFFFF"/>
        </a:lt1>
        <a:dk2>
          <a:srgbClr val="4D4D4D"/>
        </a:dk2>
        <a:lt2>
          <a:srgbClr val="393939"/>
        </a:lt2>
        <a:accent1>
          <a:srgbClr val="858585"/>
        </a:accent1>
        <a:accent2>
          <a:srgbClr val="939393"/>
        </a:accent2>
        <a:accent3>
          <a:srgbClr val="FFFFFF"/>
        </a:accent3>
        <a:accent4>
          <a:srgbClr val="404040"/>
        </a:accent4>
        <a:accent5>
          <a:srgbClr val="C2C2C2"/>
        </a:accent5>
        <a:accent6>
          <a:srgbClr val="858585"/>
        </a:accent6>
        <a:hlink>
          <a:srgbClr val="696969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7">
        <a:dk1>
          <a:srgbClr val="4D4D4D"/>
        </a:dk1>
        <a:lt1>
          <a:srgbClr val="FFFFFF"/>
        </a:lt1>
        <a:dk2>
          <a:srgbClr val="4D4D4D"/>
        </a:dk2>
        <a:lt2>
          <a:srgbClr val="4F5056"/>
        </a:lt2>
        <a:accent1>
          <a:srgbClr val="7E7F8E"/>
        </a:accent1>
        <a:accent2>
          <a:srgbClr val="C0C1C5"/>
        </a:accent2>
        <a:accent3>
          <a:srgbClr val="FFFFFF"/>
        </a:accent3>
        <a:accent4>
          <a:srgbClr val="404040"/>
        </a:accent4>
        <a:accent5>
          <a:srgbClr val="C0C0C6"/>
        </a:accent5>
        <a:accent6>
          <a:srgbClr val="AEAFB2"/>
        </a:accent6>
        <a:hlink>
          <a:srgbClr val="ACAFB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8">
        <a:dk1>
          <a:srgbClr val="4D4D4D"/>
        </a:dk1>
        <a:lt1>
          <a:srgbClr val="FFFFFF"/>
        </a:lt1>
        <a:dk2>
          <a:srgbClr val="4D4D4D"/>
        </a:dk2>
        <a:lt2>
          <a:srgbClr val="85978F"/>
        </a:lt2>
        <a:accent1>
          <a:srgbClr val="9DA499"/>
        </a:accent1>
        <a:accent2>
          <a:srgbClr val="A5B9BA"/>
        </a:accent2>
        <a:accent3>
          <a:srgbClr val="FFFFFF"/>
        </a:accent3>
        <a:accent4>
          <a:srgbClr val="404040"/>
        </a:accent4>
        <a:accent5>
          <a:srgbClr val="CCCFCA"/>
        </a:accent5>
        <a:accent6>
          <a:srgbClr val="95A7A8"/>
        </a:accent6>
        <a:hlink>
          <a:srgbClr val="ABB4AB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4D4D4D"/>
        </a:dk1>
        <a:lt1>
          <a:srgbClr val="FFFFFF"/>
        </a:lt1>
        <a:dk2>
          <a:srgbClr val="4D4D4D"/>
        </a:dk2>
        <a:lt2>
          <a:srgbClr val="484847"/>
        </a:lt2>
        <a:accent1>
          <a:srgbClr val="7C7C74"/>
        </a:accent1>
        <a:accent2>
          <a:srgbClr val="AFB2AA"/>
        </a:accent2>
        <a:accent3>
          <a:srgbClr val="FFFFFF"/>
        </a:accent3>
        <a:accent4>
          <a:srgbClr val="404040"/>
        </a:accent4>
        <a:accent5>
          <a:srgbClr val="BFBFBC"/>
        </a:accent5>
        <a:accent6>
          <a:srgbClr val="9EA19A"/>
        </a:accent6>
        <a:hlink>
          <a:srgbClr val="D4D2C6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0">
        <a:dk1>
          <a:srgbClr val="4D4D4D"/>
        </a:dk1>
        <a:lt1>
          <a:srgbClr val="FFFFFF"/>
        </a:lt1>
        <a:dk2>
          <a:srgbClr val="4D4D4D"/>
        </a:dk2>
        <a:lt2>
          <a:srgbClr val="18191C"/>
        </a:lt2>
        <a:accent1>
          <a:srgbClr val="1F2229"/>
        </a:accent1>
        <a:accent2>
          <a:srgbClr val="3B4A61"/>
        </a:accent2>
        <a:accent3>
          <a:srgbClr val="FFFFFF"/>
        </a:accent3>
        <a:accent4>
          <a:srgbClr val="404040"/>
        </a:accent4>
        <a:accent5>
          <a:srgbClr val="ABABAC"/>
        </a:accent5>
        <a:accent6>
          <a:srgbClr val="354257"/>
        </a:accent6>
        <a:hlink>
          <a:srgbClr val="718CAC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1">
        <a:dk1>
          <a:srgbClr val="4D4D4D"/>
        </a:dk1>
        <a:lt1>
          <a:srgbClr val="FFFFFF"/>
        </a:lt1>
        <a:dk2>
          <a:srgbClr val="4D4D4D"/>
        </a:dk2>
        <a:lt2>
          <a:srgbClr val="303030"/>
        </a:lt2>
        <a:accent1>
          <a:srgbClr val="C6714B"/>
        </a:accent1>
        <a:accent2>
          <a:srgbClr val="7FC3C3"/>
        </a:accent2>
        <a:accent3>
          <a:srgbClr val="FFFFFF"/>
        </a:accent3>
        <a:accent4>
          <a:srgbClr val="404040"/>
        </a:accent4>
        <a:accent5>
          <a:srgbClr val="DFBBB1"/>
        </a:accent5>
        <a:accent6>
          <a:srgbClr val="72B0B0"/>
        </a:accent6>
        <a:hlink>
          <a:srgbClr val="5D5D5D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2">
        <a:dk1>
          <a:srgbClr val="4D4D4D"/>
        </a:dk1>
        <a:lt1>
          <a:srgbClr val="FFFFFF"/>
        </a:lt1>
        <a:dk2>
          <a:srgbClr val="4D4D4D"/>
        </a:dk2>
        <a:lt2>
          <a:srgbClr val="292929"/>
        </a:lt2>
        <a:accent1>
          <a:srgbClr val="4D4D4D"/>
        </a:accent1>
        <a:accent2>
          <a:srgbClr val="5F5F5F"/>
        </a:accent2>
        <a:accent3>
          <a:srgbClr val="FFFFFF"/>
        </a:accent3>
        <a:accent4>
          <a:srgbClr val="404040"/>
        </a:accent4>
        <a:accent5>
          <a:srgbClr val="B2B2B2"/>
        </a:accent5>
        <a:accent6>
          <a:srgbClr val="555555"/>
        </a:accent6>
        <a:hlink>
          <a:srgbClr val="969696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3">
        <a:dk1>
          <a:srgbClr val="4D4D4D"/>
        </a:dk1>
        <a:lt1>
          <a:srgbClr val="FFFFFF"/>
        </a:lt1>
        <a:dk2>
          <a:srgbClr val="4D4D4D"/>
        </a:dk2>
        <a:lt2>
          <a:srgbClr val="777777"/>
        </a:lt2>
        <a:accent1>
          <a:srgbClr val="969696"/>
        </a:accent1>
        <a:accent2>
          <a:srgbClr val="C0C0C0"/>
        </a:accent2>
        <a:accent3>
          <a:srgbClr val="FFFFFF"/>
        </a:accent3>
        <a:accent4>
          <a:srgbClr val="404040"/>
        </a:accent4>
        <a:accent5>
          <a:srgbClr val="C9C9C9"/>
        </a:accent5>
        <a:accent6>
          <a:srgbClr val="AEAEAE"/>
        </a:accent6>
        <a:hlink>
          <a:srgbClr val="CC00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426</TotalTime>
  <Words>856</Words>
  <Application>Microsoft Office PowerPoint</Application>
  <PresentationFormat>Экран (4:3)</PresentationFormat>
  <Paragraphs>120</Paragraphs>
  <Slides>25</Slides>
  <Notes>25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0" baseType="lpstr">
      <vt:lpstr>Arial</vt:lpstr>
      <vt:lpstr>굴림</vt:lpstr>
      <vt:lpstr>Tahoma</vt:lpstr>
      <vt:lpstr>Verdana</vt:lpstr>
      <vt:lpstr>template</vt:lpstr>
      <vt:lpstr>Стадии развития конфликтных ситуаций</vt:lpstr>
      <vt:lpstr>Презентация PowerPoint</vt:lpstr>
      <vt:lpstr>Конфликт</vt:lpstr>
      <vt:lpstr>Конфликт</vt:lpstr>
      <vt:lpstr>Причины возникновения конфликта</vt:lpstr>
      <vt:lpstr>Причины возникновения конфликта</vt:lpstr>
      <vt:lpstr>Варианты развития конфликта</vt:lpstr>
      <vt:lpstr>Эскалация</vt:lpstr>
      <vt:lpstr>Эскалация</vt:lpstr>
      <vt:lpstr>Эскалация</vt:lpstr>
      <vt:lpstr>Периоды развития конфликта</vt:lpstr>
      <vt:lpstr>Периоды развития конфликта</vt:lpstr>
      <vt:lpstr>Стадии развития конфликтов</vt:lpstr>
      <vt:lpstr>Предконфликт</vt:lpstr>
      <vt:lpstr>Предконфликт</vt:lpstr>
      <vt:lpstr>Конфликтное взаимодействие</vt:lpstr>
      <vt:lpstr>Конфликтное взаимодействие</vt:lpstr>
      <vt:lpstr>Конфликтное взаимодействие</vt:lpstr>
      <vt:lpstr>Разрешение конфликта</vt:lpstr>
      <vt:lpstr>Разрешение конфликта</vt:lpstr>
      <vt:lpstr>Постконфликт</vt:lpstr>
      <vt:lpstr>Последствия конфликта</vt:lpstr>
      <vt:lpstr>Последствия конфликта</vt:lpstr>
      <vt:lpstr>Как избежать конфликтной ситуации:</vt:lpstr>
      <vt:lpstr>Спасибо за внимание</vt:lpstr>
    </vt:vector>
  </TitlesOfParts>
  <Company>-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PoweredTemplates.com</dc:creator>
  <cp:lastModifiedBy>Елена Михайловна</cp:lastModifiedBy>
  <cp:revision>116</cp:revision>
  <dcterms:created xsi:type="dcterms:W3CDTF">2006-06-13T13:38:55Z</dcterms:created>
  <dcterms:modified xsi:type="dcterms:W3CDTF">2023-11-06T18:38:02Z</dcterms:modified>
</cp:coreProperties>
</file>