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3" r:id="rId12"/>
    <p:sldId id="268" r:id="rId13"/>
    <p:sldId id="270" r:id="rId14"/>
    <p:sldId id="271" r:id="rId15"/>
    <p:sldId id="269" r:id="rId16"/>
    <p:sldId id="258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552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C379-F564-44D9-BE8F-808A045B0440}" type="datetimeFigureOut">
              <a:rPr lang="ru-RU" smtClean="0"/>
              <a:t>17.11.2024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A747-496E-4727-BB07-FF8032C4A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622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C379-F564-44D9-BE8F-808A045B0440}" type="datetimeFigureOut">
              <a:rPr lang="ru-RU" smtClean="0"/>
              <a:t>17.11.2024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A747-496E-4727-BB07-FF8032C4A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645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C379-F564-44D9-BE8F-808A045B0440}" type="datetimeFigureOut">
              <a:rPr lang="ru-RU" smtClean="0"/>
              <a:t>17.11.2024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A747-496E-4727-BB07-FF8032C4A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765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C379-F564-44D9-BE8F-808A045B0440}" type="datetimeFigureOut">
              <a:rPr lang="ru-RU" smtClean="0"/>
              <a:t>17.11.2024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A747-496E-4727-BB07-FF8032C4A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292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C379-F564-44D9-BE8F-808A045B0440}" type="datetimeFigureOut">
              <a:rPr lang="ru-RU" smtClean="0"/>
              <a:t>17.11.2024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A747-496E-4727-BB07-FF8032C4A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6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C379-F564-44D9-BE8F-808A045B0440}" type="datetimeFigureOut">
              <a:rPr lang="ru-RU" smtClean="0"/>
              <a:t>17.11.2024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A747-496E-4727-BB07-FF8032C4A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421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C379-F564-44D9-BE8F-808A045B0440}" type="datetimeFigureOut">
              <a:rPr lang="ru-RU" smtClean="0"/>
              <a:t>17.11.2024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A747-496E-4727-BB07-FF8032C4A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625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C379-F564-44D9-BE8F-808A045B0440}" type="datetimeFigureOut">
              <a:rPr lang="ru-RU" smtClean="0"/>
              <a:t>17.11.2024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A747-496E-4727-BB07-FF8032C4A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664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C379-F564-44D9-BE8F-808A045B0440}" type="datetimeFigureOut">
              <a:rPr lang="ru-RU" smtClean="0"/>
              <a:t>17.11.2024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A747-496E-4727-BB07-FF8032C4A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995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C379-F564-44D9-BE8F-808A045B0440}" type="datetimeFigureOut">
              <a:rPr lang="ru-RU" smtClean="0"/>
              <a:t>17.11.2024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A747-496E-4727-BB07-FF8032C4A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418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C379-F564-44D9-BE8F-808A045B0440}" type="datetimeFigureOut">
              <a:rPr lang="ru-RU" smtClean="0"/>
              <a:t>17.11.2024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A747-496E-4727-BB07-FF8032C4A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645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FC379-F564-44D9-BE8F-808A045B0440}" type="datetimeFigureOut">
              <a:rPr lang="ru-RU" smtClean="0"/>
              <a:t>17.11.2024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9A747-496E-4727-BB07-FF8032C4A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43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2978" y="381739"/>
            <a:ext cx="9144000" cy="1885349"/>
          </a:xfrm>
        </p:spPr>
        <p:txBody>
          <a:bodyPr>
            <a:normAutofit/>
          </a:bodyPr>
          <a:lstStyle/>
          <a:p>
            <a:r>
              <a:rPr lang="ru-RU" sz="3200" dirty="0"/>
              <a:t>Беспилотные летательные аппараты (БПЛА) </a:t>
            </a:r>
            <a:r>
              <a:rPr lang="ru-RU" sz="3200" dirty="0" smtClean="0"/>
              <a:t>армии– </a:t>
            </a:r>
            <a:r>
              <a:rPr lang="ru-RU" sz="3200" dirty="0"/>
              <a:t>эффективное средство вооруженной борьбы (основы технической подготовки и связи)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236" y="2394011"/>
            <a:ext cx="9205543" cy="408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69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Крупные БПЛА: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8551" y="1475403"/>
            <a:ext cx="7507088" cy="5020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52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Классификация БПЛА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4. По </a:t>
            </a:r>
            <a:r>
              <a:rPr lang="ru-RU" b="1" dirty="0"/>
              <a:t>типу источника энергии:</a:t>
            </a:r>
            <a:endParaRPr lang="ru-RU" dirty="0"/>
          </a:p>
          <a:p>
            <a:pPr lvl="1"/>
            <a:r>
              <a:rPr lang="ru-RU" b="1" dirty="0"/>
              <a:t>Электрические БПЛА:</a:t>
            </a:r>
            <a:r>
              <a:rPr lang="ru-RU" dirty="0"/>
              <a:t> Работают на аккумуляторах и чаще используются в гражданских целях.</a:t>
            </a:r>
          </a:p>
          <a:p>
            <a:pPr lvl="1"/>
            <a:r>
              <a:rPr lang="ru-RU" b="1" dirty="0"/>
              <a:t>БПЛА с двигателями внутреннего сгорания:</a:t>
            </a:r>
            <a:r>
              <a:rPr lang="ru-RU" dirty="0"/>
              <a:t> Обычно имеют большую дальность полета и используются в военных операциях.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4986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Классификация БПЛА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5. По </a:t>
            </a:r>
            <a:r>
              <a:rPr lang="ru-RU" b="1" dirty="0"/>
              <a:t>типу конструкции:</a:t>
            </a:r>
            <a:endParaRPr lang="ru-RU" dirty="0"/>
          </a:p>
          <a:p>
            <a:pPr lvl="1"/>
            <a:r>
              <a:rPr lang="ru-RU" b="1" dirty="0"/>
              <a:t>Крылатые БПЛА:</a:t>
            </a:r>
            <a:r>
              <a:rPr lang="ru-RU" dirty="0"/>
              <a:t> Имеют форму самолета и предназначены для длительных полетов.</a:t>
            </a:r>
          </a:p>
          <a:p>
            <a:pPr lvl="1"/>
            <a:r>
              <a:rPr lang="ru-RU" b="1" dirty="0"/>
              <a:t>Многоцелевые БПЛА </a:t>
            </a:r>
            <a:r>
              <a:rPr lang="ru-RU" b="1" dirty="0" smtClean="0"/>
              <a:t>(</a:t>
            </a:r>
            <a:r>
              <a:rPr lang="ru-RU" b="1" dirty="0" err="1" smtClean="0"/>
              <a:t>квадрокоптер</a:t>
            </a:r>
            <a:r>
              <a:rPr lang="ru-RU" b="1" dirty="0" smtClean="0"/>
              <a:t>):</a:t>
            </a:r>
            <a:r>
              <a:rPr lang="ru-RU" dirty="0"/>
              <a:t> Могут выполнять вертикальный взлет и посадку, что делает их универсальными для использования в ограниченных пространствах.</a:t>
            </a:r>
          </a:p>
          <a:p>
            <a:pPr lvl="1"/>
            <a:r>
              <a:rPr lang="ru-RU" b="1" dirty="0"/>
              <a:t>Вертикально взлетающие и посадочные (VTOL):</a:t>
            </a:r>
            <a:r>
              <a:rPr lang="ru-RU" dirty="0"/>
              <a:t> Объединяют характеристики самолетов и вертолетов, обеспечивая гибкость в эксплуатации.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3916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Крылатые БПЛА (самолетного типа)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7533" y="1587353"/>
            <a:ext cx="8296275" cy="493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770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Многоцелевые БПЛА (</a:t>
            </a:r>
            <a:r>
              <a:rPr lang="ru-RU" b="1" dirty="0" err="1" smtClean="0"/>
              <a:t>квадрокоптер</a:t>
            </a:r>
            <a:r>
              <a:rPr lang="ru-RU" b="1" dirty="0" smtClean="0"/>
              <a:t>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6504" y="1808363"/>
            <a:ext cx="7734300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063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VTOL БПЛА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9525" y="2305844"/>
            <a:ext cx="4552950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2524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БПЛА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/>
              <a:t>1. Разведка и наблюдение</a:t>
            </a:r>
          </a:p>
          <a:p>
            <a:r>
              <a:rPr lang="ru-RU" dirty="0"/>
              <a:t>БПЛА позволяют осуществлять мониторинг территории, собирая информацию о расположении противника, его передвижениях и действиях. Это значительно повышает уровень </a:t>
            </a:r>
            <a:r>
              <a:rPr lang="ru-RU" dirty="0" err="1"/>
              <a:t>situational</a:t>
            </a:r>
            <a:r>
              <a:rPr lang="ru-RU" dirty="0"/>
              <a:t> </a:t>
            </a:r>
            <a:r>
              <a:rPr lang="ru-RU" dirty="0" err="1"/>
              <a:t>awareness</a:t>
            </a:r>
            <a:r>
              <a:rPr lang="ru-RU" dirty="0"/>
              <a:t> (осведомленности о ситуации) командования.</a:t>
            </a:r>
          </a:p>
          <a:p>
            <a:r>
              <a:rPr lang="ru-RU" b="1" dirty="0"/>
              <a:t>2. Корректировка огня</a:t>
            </a:r>
          </a:p>
          <a:p>
            <a:r>
              <a:rPr lang="ru-RU" dirty="0" err="1"/>
              <a:t>Беспилотники</a:t>
            </a:r>
            <a:r>
              <a:rPr lang="ru-RU" dirty="0"/>
              <a:t> могут передавать данные в реальном времени, что позволяет корректировать артиллерийский огонь и другие виды ударов, повышая их эффективность.</a:t>
            </a:r>
          </a:p>
          <a:p>
            <a:r>
              <a:rPr lang="ru-RU" b="1" dirty="0"/>
              <a:t>3. Ударные возможности</a:t>
            </a:r>
          </a:p>
          <a:p>
            <a:r>
              <a:rPr lang="ru-RU" dirty="0"/>
              <a:t>Некоторые модели БПЛА оснащены оружием, что позволяет им выполнять боевые задачи самостоятельно, нанося удары по целям без непосредственного участия пилотируемых самолетов.</a:t>
            </a:r>
          </a:p>
          <a:p>
            <a:r>
              <a:rPr lang="ru-RU" b="1" dirty="0"/>
              <a:t>4. Поддержка связи</a:t>
            </a:r>
          </a:p>
          <a:p>
            <a:r>
              <a:rPr lang="ru-RU" dirty="0"/>
              <a:t>БПЛА могут использоваться для создания сетей связи, особенно в условиях, когда традиционные средства связи могут быть нарушены. Это особенно важно в условиях боевых действий, когда стабильная связь является критически важной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6604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Технические </a:t>
            </a:r>
            <a:r>
              <a:rPr lang="ru-RU" b="1" dirty="0" smtClean="0"/>
              <a:t>особенности БПЛА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/>
              <a:t>1. Конструкция и материалы</a:t>
            </a:r>
          </a:p>
          <a:p>
            <a:r>
              <a:rPr lang="ru-RU" b="1" dirty="0"/>
              <a:t>Корпус:</a:t>
            </a:r>
            <a:r>
              <a:rPr lang="ru-RU" dirty="0"/>
              <a:t> Обычно изготавливается из легких и прочных материалов, таких как углепластик или композиты, что обеспечивает высокую прочность при минимальном весе.</a:t>
            </a:r>
          </a:p>
          <a:p>
            <a:r>
              <a:rPr lang="ru-RU" b="1" dirty="0"/>
              <a:t>Аэродинамика:</a:t>
            </a:r>
            <a:r>
              <a:rPr lang="ru-RU" dirty="0"/>
              <a:t> Оптимизированная форма для снижения сопротивления воздуха, что позволяет увеличить дальность полета и скорость.</a:t>
            </a:r>
          </a:p>
          <a:p>
            <a:r>
              <a:rPr lang="ru-RU" b="1" dirty="0"/>
              <a:t>2. Системы управления</a:t>
            </a:r>
          </a:p>
          <a:p>
            <a:r>
              <a:rPr lang="ru-RU" b="1" dirty="0"/>
              <a:t>Дистанционное управление:</a:t>
            </a:r>
            <a:r>
              <a:rPr lang="ru-RU" dirty="0"/>
              <a:t> БПЛА управляются оператором с помощью радиосигнала. Используются различные протоколы связи, включая </a:t>
            </a:r>
            <a:r>
              <a:rPr lang="ru-RU" dirty="0" err="1"/>
              <a:t>Wi-Fi</a:t>
            </a:r>
            <a:r>
              <a:rPr lang="ru-RU" dirty="0"/>
              <a:t>, радиочастотные (RF) и спутниковые системы.</a:t>
            </a:r>
          </a:p>
          <a:p>
            <a:r>
              <a:rPr lang="ru-RU" b="1" dirty="0"/>
              <a:t>Автономные системы:</a:t>
            </a:r>
            <a:r>
              <a:rPr lang="ru-RU" dirty="0"/>
              <a:t> БПЛА могут выполнять заранее заданные маршруты с помощью GPS и других навигационных систем, что позволяет им действовать без постоянного контроля оператора.</a:t>
            </a:r>
          </a:p>
          <a:p>
            <a:r>
              <a:rPr lang="ru-RU" b="1" dirty="0"/>
              <a:t>3. Энергетические системы</a:t>
            </a:r>
          </a:p>
          <a:p>
            <a:r>
              <a:rPr lang="ru-RU" b="1" dirty="0"/>
              <a:t>Типы двигателей:</a:t>
            </a:r>
            <a:r>
              <a:rPr lang="ru-RU" dirty="0"/>
              <a:t> БПЛА могут быть оснащены электрическими двигателями (обычно с аккумуляторами) или двигателями внутреннего сгорания (бензиновыми или дизельными).</a:t>
            </a:r>
          </a:p>
          <a:p>
            <a:r>
              <a:rPr lang="ru-RU" b="1" dirty="0"/>
              <a:t>Время полета:</a:t>
            </a:r>
            <a:r>
              <a:rPr lang="ru-RU" dirty="0"/>
              <a:t> Зависит от типа источника энергии. Электрические БПЛА обычно имеют время полета от 20 до 60 минут, в то время как БПЛА с двигателями внутреннего сгорания могут летать несколько часов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63101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Технические особенности БПЛА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4</a:t>
            </a:r>
            <a:r>
              <a:rPr lang="ru-RU" b="1" dirty="0"/>
              <a:t>. Навигационные системы</a:t>
            </a:r>
          </a:p>
          <a:p>
            <a:r>
              <a:rPr lang="ru-RU" b="1" dirty="0"/>
              <a:t>GPS/ГЛОНАСС:</a:t>
            </a:r>
            <a:r>
              <a:rPr lang="ru-RU" dirty="0"/>
              <a:t> Используются для определения местоположения и навигации.</a:t>
            </a:r>
          </a:p>
          <a:p>
            <a:r>
              <a:rPr lang="ru-RU" b="1" dirty="0"/>
              <a:t>Инертные навигационные системы (INS):</a:t>
            </a:r>
            <a:r>
              <a:rPr lang="ru-RU" dirty="0"/>
              <a:t> Обеспечивают более высокую точность навигации, особенно в условиях, где </a:t>
            </a:r>
            <a:r>
              <a:rPr lang="ru-RU" dirty="0" smtClean="0"/>
              <a:t>спутниковый сигнал может </a:t>
            </a:r>
            <a:r>
              <a:rPr lang="ru-RU" dirty="0"/>
              <a:t>быть недоступен.</a:t>
            </a:r>
          </a:p>
          <a:p>
            <a:r>
              <a:rPr lang="ru-RU" b="1" dirty="0"/>
              <a:t>5. Сенсорные системы</a:t>
            </a:r>
          </a:p>
          <a:p>
            <a:r>
              <a:rPr lang="ru-RU" b="1" dirty="0"/>
              <a:t>Камеры:</a:t>
            </a:r>
            <a:r>
              <a:rPr lang="ru-RU" dirty="0"/>
              <a:t> БПЛА могут быть оснащены оптическими, инфракрасными или </a:t>
            </a:r>
            <a:r>
              <a:rPr lang="ru-RU" dirty="0" err="1"/>
              <a:t>тепловизионными</a:t>
            </a:r>
            <a:r>
              <a:rPr lang="ru-RU" dirty="0"/>
              <a:t> камерами для различных задач, таких как наблюдение, разведка и мониторинг.</a:t>
            </a:r>
          </a:p>
          <a:p>
            <a:r>
              <a:rPr lang="ru-RU" b="1" dirty="0"/>
              <a:t>Дополнительные сенсоры:</a:t>
            </a:r>
            <a:r>
              <a:rPr lang="ru-RU" dirty="0"/>
              <a:t> </a:t>
            </a:r>
            <a:r>
              <a:rPr lang="ru-RU" dirty="0" err="1"/>
              <a:t>Лидары</a:t>
            </a:r>
            <a:r>
              <a:rPr lang="ru-RU" dirty="0"/>
              <a:t>, радары и другие датчики могут использоваться для создания 3D-карт местности или обнаружения объектов.</a:t>
            </a:r>
          </a:p>
          <a:p>
            <a:r>
              <a:rPr lang="ru-RU" b="1" dirty="0"/>
              <a:t>6. Связь и передачи данных</a:t>
            </a:r>
          </a:p>
          <a:p>
            <a:r>
              <a:rPr lang="ru-RU" b="1" dirty="0"/>
              <a:t>Системы передачи данных:</a:t>
            </a:r>
            <a:r>
              <a:rPr lang="ru-RU" dirty="0"/>
              <a:t> Обеспечивают передачу информации между БПЛА и оператором, включая видео, телеметрию и другие данные.</a:t>
            </a:r>
          </a:p>
          <a:p>
            <a:r>
              <a:rPr lang="ru-RU" b="1" dirty="0"/>
              <a:t>Резервные каналы связи:</a:t>
            </a:r>
            <a:r>
              <a:rPr lang="ru-RU" dirty="0"/>
              <a:t> Для повышения надежности управления БПЛА могут использоваться несколько каналов связи.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1509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Технические особенности БПЛА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7. Грузоподъемность</a:t>
            </a:r>
          </a:p>
          <a:p>
            <a:r>
              <a:rPr lang="ru-RU" b="1" dirty="0" smtClean="0"/>
              <a:t>Способность нести полезную нагрузку:</a:t>
            </a:r>
            <a:r>
              <a:rPr lang="ru-RU" dirty="0" smtClean="0"/>
              <a:t> В зависимости от класса и назначения, БПЛА могут нести различные типы полезной нагрузки, включая камеры, датчики, системы связи и даже вооружение.</a:t>
            </a:r>
          </a:p>
          <a:p>
            <a:r>
              <a:rPr lang="ru-RU" b="1" dirty="0" smtClean="0"/>
              <a:t>8. Системы безопасности</a:t>
            </a:r>
          </a:p>
          <a:p>
            <a:r>
              <a:rPr lang="ru-RU" b="1" dirty="0" smtClean="0"/>
              <a:t>Избежание столкновений:</a:t>
            </a:r>
            <a:r>
              <a:rPr lang="ru-RU" dirty="0" smtClean="0"/>
              <a:t> Некоторые БПЛА оснащены системами предотвращения столкновений, которые используют датчики для обнаружения препятствий.</a:t>
            </a:r>
          </a:p>
          <a:p>
            <a:r>
              <a:rPr lang="ru-RU" b="1" dirty="0" smtClean="0"/>
              <a:t>Шифрование данных:</a:t>
            </a:r>
            <a:r>
              <a:rPr lang="ru-RU" dirty="0" smtClean="0"/>
              <a:t> Для защиты передаваемой информации от перехвата и несанкционированного доступа.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4686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Беспилотные летательные аппараты (БПЛА) играют все более важную роль в современных вооруженных конфликтах, и армия Российской Федерации активно использует их для различных целей.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4040" y="3389031"/>
            <a:ext cx="6448332" cy="318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6184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ВЛИЯНИЕ НА СОВРЕМЕННУЮ ТАКТИКУ ВЕДЕНИЯ БОЯ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Беспилотные летательные аппараты (БПЛА) значительно изменили тактику ведения боевых действий в современных конфликтах. Их использование привело к новым подходам в планировании операций, взаимодействии войск и применении технологий. Рассмотрим основные аспекты влияния БПЛА на тактику ведения боя.</a:t>
            </a:r>
          </a:p>
        </p:txBody>
      </p:sp>
    </p:spTree>
    <p:extLst>
      <p:ext uri="{BB962C8B-B14F-4D97-AF65-F5344CB8AC3E}">
        <p14:creationId xmlns:p14="http://schemas.microsoft.com/office/powerpoint/2010/main" val="29742163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1. Изменение роли разведки и наблюдения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Увеличение </a:t>
            </a:r>
            <a:r>
              <a:rPr lang="ru-RU" b="1" dirty="0"/>
              <a:t>возможностей разведки:</a:t>
            </a:r>
            <a:r>
              <a:rPr lang="ru-RU" dirty="0"/>
              <a:t> БПЛА обеспечивают постоянный мониторинг боевой обстановки, что позволяет командирам принимать более обоснованные решения.</a:t>
            </a:r>
          </a:p>
          <a:p>
            <a:r>
              <a:rPr lang="ru-RU" b="1" dirty="0"/>
              <a:t>Снижение риска для личного состава:</a:t>
            </a:r>
            <a:r>
              <a:rPr lang="ru-RU" dirty="0"/>
              <a:t> Использование </a:t>
            </a:r>
            <a:r>
              <a:rPr lang="ru-RU" dirty="0" err="1"/>
              <a:t>дронов</a:t>
            </a:r>
            <a:r>
              <a:rPr lang="ru-RU" dirty="0"/>
              <a:t> для разведки позволяет избежать отправки людей в опасные зоны.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6374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2. Новые методы атаки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Точные </a:t>
            </a:r>
            <a:r>
              <a:rPr lang="ru-RU" b="1" dirty="0"/>
              <a:t>удары:</a:t>
            </a:r>
            <a:r>
              <a:rPr lang="ru-RU" dirty="0"/>
              <a:t> БПЛА могут наносить высокоточные удары по целям, </a:t>
            </a:r>
            <a:r>
              <a:rPr lang="ru-RU" dirty="0" err="1"/>
              <a:t>минимизируя</a:t>
            </a:r>
            <a:r>
              <a:rPr lang="ru-RU" dirty="0"/>
              <a:t> </a:t>
            </a:r>
            <a:r>
              <a:rPr lang="ru-RU" dirty="0" smtClean="0"/>
              <a:t>побочные повреждения.</a:t>
            </a:r>
            <a:endParaRPr lang="ru-RU" dirty="0"/>
          </a:p>
          <a:p>
            <a:r>
              <a:rPr lang="ru-RU" b="1" dirty="0"/>
              <a:t>Использование </a:t>
            </a:r>
            <a:r>
              <a:rPr lang="ru-RU" b="1" dirty="0" err="1"/>
              <a:t>дронов</a:t>
            </a:r>
            <a:r>
              <a:rPr lang="ru-RU" b="1" dirty="0"/>
              <a:t>-камикадзе:</a:t>
            </a:r>
            <a:r>
              <a:rPr lang="ru-RU" dirty="0"/>
              <a:t> Такие </a:t>
            </a:r>
            <a:r>
              <a:rPr lang="ru-RU" dirty="0" err="1"/>
              <a:t>дроны</a:t>
            </a:r>
            <a:r>
              <a:rPr lang="ru-RU" dirty="0"/>
              <a:t>, как «</a:t>
            </a:r>
            <a:r>
              <a:rPr lang="ru-RU" dirty="0" err="1"/>
              <a:t>Shahed</a:t>
            </a:r>
            <a:r>
              <a:rPr lang="ru-RU" dirty="0"/>
              <a:t>» и «</a:t>
            </a:r>
            <a:r>
              <a:rPr lang="ru-RU" dirty="0" err="1"/>
              <a:t>Bayraktar</a:t>
            </a:r>
            <a:r>
              <a:rPr lang="ru-RU" dirty="0"/>
              <a:t>», позволяют атаковать цели с высокой эффективностью, часто обходя традиционные системы ПВО.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37301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3. Адаптация к противодействию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Разработка </a:t>
            </a:r>
            <a:r>
              <a:rPr lang="ru-RU" b="1" dirty="0"/>
              <a:t>средств противодействия:</a:t>
            </a:r>
            <a:r>
              <a:rPr lang="ru-RU" dirty="0"/>
              <a:t> С увеличением использования БПЛА, противники начали разрабатывать системы радиоэлектронной борьбы (РЭБ) и другие средства для их подавления.</a:t>
            </a:r>
          </a:p>
          <a:p>
            <a:r>
              <a:rPr lang="ru-RU" b="1" dirty="0"/>
              <a:t>Тактика "роя":</a:t>
            </a:r>
            <a:r>
              <a:rPr lang="ru-RU" dirty="0"/>
              <a:t> Применение групп </a:t>
            </a:r>
            <a:r>
              <a:rPr lang="ru-RU" dirty="0" err="1"/>
              <a:t>дронов</a:t>
            </a:r>
            <a:r>
              <a:rPr lang="ru-RU" dirty="0"/>
              <a:t> (роев) для одновременных атак на несколько целей усложняет задачу противника по их нейтрализации.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07615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179" y="231420"/>
            <a:ext cx="6781800" cy="644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4522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4. Изменение структуры войск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Интеграция </a:t>
            </a:r>
            <a:r>
              <a:rPr lang="ru-RU" b="1" dirty="0"/>
              <a:t>БПЛА в боевые единицы:</a:t>
            </a:r>
            <a:r>
              <a:rPr lang="ru-RU" dirty="0"/>
              <a:t> БПЛА становятся неотъемлемой частью тактических групп, что требует от командиров новых навыков и знаний.</a:t>
            </a:r>
          </a:p>
          <a:p>
            <a:r>
              <a:rPr lang="ru-RU" b="1" dirty="0"/>
              <a:t>Создание специализированных подразделений:</a:t>
            </a:r>
            <a:r>
              <a:rPr lang="ru-RU" dirty="0"/>
              <a:t> Формируются группы, ответственные за управление и эксплуатацию БПЛА, что изменяет структуру и организацию войск.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99953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6. Влияние на стратегию и планирование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Гибкость </a:t>
            </a:r>
            <a:r>
              <a:rPr lang="ru-RU" b="1" dirty="0"/>
              <a:t>операций:</a:t>
            </a:r>
            <a:r>
              <a:rPr lang="ru-RU" dirty="0"/>
              <a:t> БПЛА позволяют быстро адаптироваться к изменяющимся условиям на поле боя, что увеличивает оперативную гибкость.</a:t>
            </a:r>
          </a:p>
          <a:p>
            <a:r>
              <a:rPr lang="ru-RU" b="1" dirty="0"/>
              <a:t>Долгосрочное планирование:</a:t>
            </a:r>
            <a:r>
              <a:rPr lang="ru-RU" dirty="0"/>
              <a:t> Использование </a:t>
            </a:r>
            <a:r>
              <a:rPr lang="ru-RU" dirty="0" err="1"/>
              <a:t>дронов</a:t>
            </a:r>
            <a:r>
              <a:rPr lang="ru-RU" dirty="0"/>
              <a:t> для стратегических операций, таких как уничтожение ключевых объектов противника, меняет подход к планированию военных кампаний.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36234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7. Психологический эффект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Создание </a:t>
            </a:r>
            <a:r>
              <a:rPr lang="ru-RU" b="1" dirty="0"/>
              <a:t>чувства уязвимости:</a:t>
            </a:r>
            <a:r>
              <a:rPr lang="ru-RU" dirty="0"/>
              <a:t> Постоянное присутствие БПЛА в воздухе может вызывать страх и деморализовать противника.</a:t>
            </a:r>
          </a:p>
          <a:p>
            <a:r>
              <a:rPr lang="ru-RU" b="1" dirty="0"/>
              <a:t>Влияние на мораль:</a:t>
            </a:r>
            <a:r>
              <a:rPr lang="ru-RU" dirty="0"/>
              <a:t> Успешные операции с использованием БПЛА могут повысить мораль войск, демонстрируя их технологическое превосходство.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0280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ОПРЕДЕЛЕНИЕ ПОНЯТИЯ «БПЛА»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46229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Беспилотные летательные аппараты (БПЛА) — это летательные устройства, которые могут управляться дистанционно или действовать автономно без присутствия человека на борту. </a:t>
            </a:r>
            <a:endParaRPr lang="ru-RU" dirty="0" smtClean="0"/>
          </a:p>
          <a:p>
            <a:r>
              <a:rPr lang="ru-RU" dirty="0" smtClean="0"/>
              <a:t>Они </a:t>
            </a:r>
            <a:r>
              <a:rPr lang="ru-RU" dirty="0"/>
              <a:t>могут быть оснащены различными датчиками, камерами и системами навигации, что позволяет им выполнять широкий спектр задач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Они </a:t>
            </a:r>
            <a:r>
              <a:rPr lang="ru-RU" dirty="0"/>
              <a:t>используются в различных сферах, включая военное дело, гражданскую авиацию, сельское хозяйство, охрану и спасательные операции.</a:t>
            </a:r>
          </a:p>
        </p:txBody>
      </p:sp>
    </p:spTree>
    <p:extLst>
      <p:ext uri="{BB962C8B-B14F-4D97-AF65-F5344CB8AC3E}">
        <p14:creationId xmlns:p14="http://schemas.microsoft.com/office/powerpoint/2010/main" val="1107056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Классификация </a:t>
            </a:r>
            <a:r>
              <a:rPr lang="ru-RU" b="1" dirty="0" smtClean="0"/>
              <a:t>БПЛА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/>
              <a:t>По </a:t>
            </a:r>
            <a:r>
              <a:rPr lang="ru-RU" b="1" dirty="0"/>
              <a:t>назначению</a:t>
            </a:r>
            <a:r>
              <a:rPr lang="ru-RU" b="1" dirty="0" smtClean="0"/>
              <a:t>:</a:t>
            </a:r>
          </a:p>
          <a:p>
            <a:pPr marL="0" indent="0">
              <a:buNone/>
            </a:pPr>
            <a:endParaRPr lang="ru-RU" dirty="0"/>
          </a:p>
          <a:p>
            <a:pPr lvl="1"/>
            <a:r>
              <a:rPr lang="ru-RU" b="1" dirty="0"/>
              <a:t>Военные БПЛА:</a:t>
            </a:r>
            <a:r>
              <a:rPr lang="ru-RU" dirty="0"/>
              <a:t> Используются для разведки, наблюдения, корректировки огня, ударов по целям и других боевых задач.</a:t>
            </a:r>
          </a:p>
          <a:p>
            <a:pPr marL="457200" lvl="1" indent="0">
              <a:buNone/>
            </a:pPr>
            <a:endParaRPr lang="ru-RU" b="1" dirty="0" smtClean="0"/>
          </a:p>
          <a:p>
            <a:pPr lvl="1"/>
            <a:r>
              <a:rPr lang="ru-RU" b="1" dirty="0" smtClean="0"/>
              <a:t>Гражданские </a:t>
            </a:r>
            <a:r>
              <a:rPr lang="ru-RU" b="1" dirty="0"/>
              <a:t>БПЛА:</a:t>
            </a:r>
            <a:r>
              <a:rPr lang="ru-RU" dirty="0"/>
              <a:t> Применяются в сельском хозяйстве, картографии, мониторинге окружающей среды, поисково-спасательных операциях и других сферах.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976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Классификация БПЛА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2. По </a:t>
            </a:r>
            <a:r>
              <a:rPr lang="ru-RU" b="1" dirty="0"/>
              <a:t>способу управления</a:t>
            </a:r>
            <a:r>
              <a:rPr lang="ru-RU" b="1" dirty="0" smtClean="0"/>
              <a:t>:</a:t>
            </a:r>
          </a:p>
          <a:p>
            <a:pPr marL="0" indent="0">
              <a:buNone/>
            </a:pPr>
            <a:endParaRPr lang="ru-RU" dirty="0"/>
          </a:p>
          <a:p>
            <a:pPr lvl="1"/>
            <a:r>
              <a:rPr lang="ru-RU" b="1" dirty="0"/>
              <a:t>Дистанционно управляемые:</a:t>
            </a:r>
            <a:r>
              <a:rPr lang="ru-RU" dirty="0"/>
              <a:t> Пилотируются оператором с земли с помощью радиосигнала</a:t>
            </a:r>
            <a:r>
              <a:rPr lang="ru-RU" dirty="0" smtClean="0"/>
              <a:t>.</a:t>
            </a:r>
          </a:p>
          <a:p>
            <a:pPr lvl="1"/>
            <a:endParaRPr lang="ru-RU" dirty="0"/>
          </a:p>
          <a:p>
            <a:pPr lvl="1"/>
            <a:r>
              <a:rPr lang="ru-RU" b="1" dirty="0"/>
              <a:t>Автономные:</a:t>
            </a:r>
            <a:r>
              <a:rPr lang="ru-RU" dirty="0"/>
              <a:t> Выполняют полеты по заранее заданным маршрутам без вмешательства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6708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Классификация БПЛА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3. По </a:t>
            </a:r>
            <a:r>
              <a:rPr lang="ru-RU" b="1" dirty="0"/>
              <a:t>размеру</a:t>
            </a:r>
            <a:r>
              <a:rPr lang="ru-RU" b="1" dirty="0" smtClean="0"/>
              <a:t>:</a:t>
            </a:r>
          </a:p>
          <a:p>
            <a:pPr marL="0" indent="0">
              <a:buNone/>
            </a:pPr>
            <a:endParaRPr lang="ru-RU" dirty="0"/>
          </a:p>
          <a:p>
            <a:pPr lvl="1"/>
            <a:r>
              <a:rPr lang="ru-RU" b="1" dirty="0"/>
              <a:t>Микро-БПЛА:</a:t>
            </a:r>
            <a:r>
              <a:rPr lang="ru-RU" dirty="0"/>
              <a:t> Очень маленькие устройства, часто используемые для разведки и наблюдения на коротких дистанциях.</a:t>
            </a:r>
          </a:p>
          <a:p>
            <a:pPr lvl="1"/>
            <a:endParaRPr lang="ru-RU" b="1" dirty="0" smtClean="0"/>
          </a:p>
          <a:p>
            <a:pPr lvl="1"/>
            <a:r>
              <a:rPr lang="ru-RU" b="1" dirty="0" smtClean="0"/>
              <a:t>Мини-БПЛА</a:t>
            </a:r>
            <a:r>
              <a:rPr lang="ru-RU" b="1" dirty="0"/>
              <a:t>:</a:t>
            </a:r>
            <a:r>
              <a:rPr lang="ru-RU" dirty="0"/>
              <a:t> Небольшие аппараты, которые могут использоваться как в военных, так и в гражданских целях.</a:t>
            </a:r>
          </a:p>
          <a:p>
            <a:pPr lvl="1"/>
            <a:endParaRPr lang="ru-RU" b="1" dirty="0" smtClean="0"/>
          </a:p>
          <a:p>
            <a:pPr lvl="1"/>
            <a:r>
              <a:rPr lang="ru-RU" b="1" dirty="0" smtClean="0"/>
              <a:t>Средние </a:t>
            </a:r>
            <a:r>
              <a:rPr lang="ru-RU" b="1" dirty="0"/>
              <a:t>БПЛА:</a:t>
            </a:r>
            <a:r>
              <a:rPr lang="ru-RU" dirty="0"/>
              <a:t> БПЛА с большей дальностью полета и грузоподъемностью, используемые для более серьезных задач.</a:t>
            </a:r>
          </a:p>
          <a:p>
            <a:pPr lvl="1"/>
            <a:endParaRPr lang="ru-RU" b="1" dirty="0" smtClean="0"/>
          </a:p>
          <a:p>
            <a:pPr lvl="1"/>
            <a:r>
              <a:rPr lang="ru-RU" b="1" dirty="0" smtClean="0"/>
              <a:t>Крупные </a:t>
            </a:r>
            <a:r>
              <a:rPr lang="ru-RU" b="1" dirty="0"/>
              <a:t>БПЛА:</a:t>
            </a:r>
            <a:r>
              <a:rPr lang="ru-RU" dirty="0"/>
              <a:t> Могут иметь значительную грузоподъемность и дальность полета, часто используются в военных операциях.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2952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Микро-БПЛА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427" y="1578236"/>
            <a:ext cx="9048473" cy="4988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217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Мини-БПЛА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915" y="1627294"/>
            <a:ext cx="8411777" cy="413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537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Средние БПЛА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858" y="1521283"/>
            <a:ext cx="8548364" cy="4785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495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432</Words>
  <Application>Microsoft Office PowerPoint</Application>
  <PresentationFormat>Произвольный</PresentationFormat>
  <Paragraphs>99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Беспилотные летательные аппараты (БПЛА) армии– эффективное средство вооруженной борьбы (основы технической подготовки и связи)</vt:lpstr>
      <vt:lpstr>Презентация PowerPoint</vt:lpstr>
      <vt:lpstr>ОПРЕДЕЛЕНИЕ ПОНЯТИЯ «БПЛА»</vt:lpstr>
      <vt:lpstr>Классификация БПЛА</vt:lpstr>
      <vt:lpstr>Классификация БПЛА</vt:lpstr>
      <vt:lpstr>Классификация БПЛА</vt:lpstr>
      <vt:lpstr>Микро-БПЛА</vt:lpstr>
      <vt:lpstr>Мини-БПЛА</vt:lpstr>
      <vt:lpstr>Средние БПЛА</vt:lpstr>
      <vt:lpstr>Крупные БПЛА:</vt:lpstr>
      <vt:lpstr>Классификация БПЛА</vt:lpstr>
      <vt:lpstr>Классификация БПЛА</vt:lpstr>
      <vt:lpstr>Крылатые БПЛА (самолетного типа)</vt:lpstr>
      <vt:lpstr>Многоцелевые БПЛА (квадрокоптер)</vt:lpstr>
      <vt:lpstr>VTOL БПЛА</vt:lpstr>
      <vt:lpstr>Задачи БПЛА</vt:lpstr>
      <vt:lpstr>Технические особенности БПЛА </vt:lpstr>
      <vt:lpstr>Технические особенности БПЛА</vt:lpstr>
      <vt:lpstr>Технические особенности БПЛА</vt:lpstr>
      <vt:lpstr>ВЛИЯНИЕ НА СОВРЕМЕННУЮ ТАКТИКУ ВЕДЕНИЯ БОЯ</vt:lpstr>
      <vt:lpstr>1. Изменение роли разведки и наблюдения </vt:lpstr>
      <vt:lpstr>2. Новые методы атаки </vt:lpstr>
      <vt:lpstr>3. Адаптация к противодействию </vt:lpstr>
      <vt:lpstr>Презентация PowerPoint</vt:lpstr>
      <vt:lpstr>4. Изменение структуры войск </vt:lpstr>
      <vt:lpstr>6. Влияние на стратегию и планирование </vt:lpstr>
      <vt:lpstr>7. Психологический эффект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Беспилотные летательные аппараты (БПЛА) армии– эффективное средство вооруженной борьбы (основы технической подготовки и связи)</dc:title>
  <dc:creator>Учетная запись Майкрософт</dc:creator>
  <cp:lastModifiedBy>1</cp:lastModifiedBy>
  <cp:revision>5</cp:revision>
  <dcterms:created xsi:type="dcterms:W3CDTF">2024-10-27T07:03:19Z</dcterms:created>
  <dcterms:modified xsi:type="dcterms:W3CDTF">2024-11-17T13:03:35Z</dcterms:modified>
</cp:coreProperties>
</file>