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62" r:id="rId3"/>
    <p:sldId id="264" r:id="rId4"/>
    <p:sldId id="265" r:id="rId5"/>
    <p:sldId id="263" r:id="rId6"/>
    <p:sldId id="287" r:id="rId7"/>
    <p:sldId id="288" r:id="rId8"/>
    <p:sldId id="267" r:id="rId9"/>
    <p:sldId id="268" r:id="rId10"/>
    <p:sldId id="269" r:id="rId11"/>
    <p:sldId id="270" r:id="rId12"/>
    <p:sldId id="271" r:id="rId13"/>
    <p:sldId id="272" r:id="rId14"/>
    <p:sldId id="275" r:id="rId15"/>
    <p:sldId id="273" r:id="rId16"/>
    <p:sldId id="276" r:id="rId17"/>
    <p:sldId id="274" r:id="rId18"/>
    <p:sldId id="277" r:id="rId19"/>
    <p:sldId id="282" r:id="rId20"/>
    <p:sldId id="278" r:id="rId21"/>
    <p:sldId id="283" r:id="rId22"/>
    <p:sldId id="284" r:id="rId23"/>
    <p:sldId id="279" r:id="rId24"/>
    <p:sldId id="285" r:id="rId25"/>
    <p:sldId id="286" r:id="rId26"/>
    <p:sldId id="280" r:id="rId27"/>
    <p:sldId id="281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</p:sldIdLst>
  <p:sldSz cx="9144000" cy="6858000" type="screen4x3"/>
  <p:notesSz cx="6858000" cy="9144000"/>
  <p:custDataLst>
    <p:tags r:id="rId43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6752"/>
    <a:srgbClr val="5DCBBE"/>
    <a:srgbClr val="04374A"/>
    <a:srgbClr val="185040"/>
    <a:srgbClr val="3399FF"/>
    <a:srgbClr val="666699"/>
    <a:srgbClr val="E59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 autoAdjust="0"/>
    <p:restoredTop sz="84583" autoAdjust="0"/>
  </p:normalViewPr>
  <p:slideViewPr>
    <p:cSldViewPr>
      <p:cViewPr varScale="1">
        <p:scale>
          <a:sx n="93" d="100"/>
          <a:sy n="93" d="100"/>
        </p:scale>
        <p:origin x="1668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55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6663A1-BE93-4F19-BCAE-33E954C20B2B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0DF26E-F902-4582-B614-0C9EE35F213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2833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28.09.2024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384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914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5229200"/>
            <a:ext cx="7416824" cy="1368152"/>
          </a:xfrm>
        </p:spPr>
        <p:txBody>
          <a:bodyPr/>
          <a:lstStyle>
            <a:lvl1pPr>
              <a:defRPr b="1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</a:t>
            </a:r>
            <a:r>
              <a:rPr lang="en-US" dirty="0" smtClean="0"/>
              <a:t> </a:t>
            </a: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520259"/>
            <a:ext cx="2895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омер слайда 5"/>
          <p:cNvSpPr txBox="1">
            <a:spLocks/>
          </p:cNvSpPr>
          <p:nvPr userDrawn="1"/>
        </p:nvSpPr>
        <p:spPr>
          <a:xfrm>
            <a:off x="6705600" y="65087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rgbClr val="3399F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10" name="Текст 2"/>
          <p:cNvSpPr>
            <a:spLocks noGrp="1"/>
          </p:cNvSpPr>
          <p:nvPr>
            <p:ph idx="1"/>
          </p:nvPr>
        </p:nvSpPr>
        <p:spPr>
          <a:xfrm>
            <a:off x="179512" y="1628800"/>
            <a:ext cx="8784976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>
                <a:solidFill>
                  <a:schemeClr val="accent4">
                    <a:lumMod val="50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511129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2060848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4008" y="2071389"/>
            <a:ext cx="4320480" cy="4093915"/>
          </a:xfrm>
        </p:spPr>
        <p:txBody>
          <a:bodyPr/>
          <a:lstStyle>
            <a:lvl1pPr>
              <a:defRPr sz="2800">
                <a:solidFill>
                  <a:schemeClr val="accent4">
                    <a:lumMod val="50000"/>
                  </a:schemeClr>
                </a:solidFill>
              </a:defRPr>
            </a:lvl1pPr>
            <a:lvl2pPr>
              <a:defRPr sz="2400">
                <a:solidFill>
                  <a:schemeClr val="accent4">
                    <a:lumMod val="50000"/>
                  </a:schemeClr>
                </a:solidFill>
              </a:defRPr>
            </a:lvl2pPr>
            <a:lvl3pPr>
              <a:defRPr sz="2000">
                <a:solidFill>
                  <a:schemeClr val="accent4">
                    <a:lumMod val="50000"/>
                  </a:schemeClr>
                </a:solidFill>
              </a:defRPr>
            </a:lvl3pPr>
            <a:lvl4pPr>
              <a:defRPr sz="1800">
                <a:solidFill>
                  <a:schemeClr val="accent4">
                    <a:lumMod val="50000"/>
                  </a:schemeClr>
                </a:solidFill>
              </a:defRPr>
            </a:lvl4pPr>
            <a:lvl5pPr>
              <a:defRPr sz="1800">
                <a:solidFill>
                  <a:schemeClr val="accent4">
                    <a:lumMod val="50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511129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799" y="4406900"/>
            <a:ext cx="5722913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71799" y="2906713"/>
            <a:ext cx="5722913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520" y="1916832"/>
            <a:ext cx="4176464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51520" y="2556594"/>
            <a:ext cx="4176464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16016" y="1934294"/>
            <a:ext cx="4248472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6016" y="2574056"/>
            <a:ext cx="4248472" cy="3951288"/>
          </a:xfrm>
        </p:spPr>
        <p:txBody>
          <a:bodyPr/>
          <a:lstStyle>
            <a:lvl1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18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16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5310" y="6410896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54184" y="6356350"/>
            <a:ext cx="1649592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471310" y="6356350"/>
            <a:ext cx="1215489" cy="365125"/>
          </a:xfrm>
        </p:spPr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1916832"/>
            <a:ext cx="5111750" cy="4353347"/>
          </a:xfrm>
        </p:spPr>
        <p:txBody>
          <a:bodyPr/>
          <a:lstStyle>
            <a:lvl1pPr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>
              <a:defRPr sz="2800">
                <a:solidFill>
                  <a:schemeClr val="accent6">
                    <a:lumMod val="60000"/>
                    <a:lumOff val="40000"/>
                  </a:schemeClr>
                </a:solidFill>
              </a:defRPr>
            </a:lvl2pPr>
            <a:lvl3pPr>
              <a:defRPr sz="2400">
                <a:solidFill>
                  <a:schemeClr val="accent6">
                    <a:lumMod val="60000"/>
                    <a:lumOff val="40000"/>
                  </a:schemeClr>
                </a:solidFill>
              </a:defRPr>
            </a:lvl3pPr>
            <a:lvl4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4pPr>
            <a:lvl5pPr>
              <a:defRPr sz="2000">
                <a:solidFill>
                  <a:schemeClr val="accent6">
                    <a:lumMod val="60000"/>
                    <a:lumOff val="40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60000"/>
                    <a:lumOff val="4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228168"/>
            <a:ext cx="7511129" cy="1150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628800"/>
            <a:ext cx="8784976" cy="4536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28.09.2024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52025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1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accent4">
              <a:lumMod val="5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accent4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8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81" y="0"/>
            <a:ext cx="9148781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492896"/>
            <a:ext cx="7200800" cy="1368152"/>
          </a:xfrm>
        </p:spPr>
        <p:txBody>
          <a:bodyPr>
            <a:noAutofit/>
          </a:bodyPr>
          <a:lstStyle/>
          <a:p>
            <a:r>
              <a:rPr lang="ru-RU" sz="6000" dirty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Основные виды тактических действий войск</a:t>
            </a:r>
            <a:endParaRPr lang="ru-RU" sz="6000" dirty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Современный общевойсковой бой характеризуется следующими чертами: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1F6752"/>
                </a:solidFill>
              </a:rPr>
              <a:t> решительностью</a:t>
            </a:r>
            <a:r>
              <a:rPr lang="ru-RU" sz="2800" dirty="0">
                <a:solidFill>
                  <a:srgbClr val="1F6752"/>
                </a:solidFill>
              </a:rPr>
              <a:t>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1F6752"/>
                </a:solidFill>
              </a:rPr>
              <a:t> </a:t>
            </a:r>
            <a:r>
              <a:rPr lang="ru-RU" sz="2800" dirty="0">
                <a:solidFill>
                  <a:srgbClr val="1F6752"/>
                </a:solidFill>
              </a:rPr>
              <a:t>высокой маневренностью;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1F6752"/>
                </a:solidFill>
              </a:rPr>
              <a:t> </a:t>
            </a:r>
            <a:r>
              <a:rPr lang="ru-RU" sz="2800" dirty="0">
                <a:solidFill>
                  <a:srgbClr val="1F6752"/>
                </a:solidFill>
              </a:rPr>
              <a:t>напряженностью и скоротечностью;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1F6752"/>
                </a:solidFill>
              </a:rPr>
              <a:t> </a:t>
            </a:r>
            <a:r>
              <a:rPr lang="ru-RU" sz="2800" dirty="0">
                <a:solidFill>
                  <a:srgbClr val="1F6752"/>
                </a:solidFill>
              </a:rPr>
              <a:t>быстрыми и резкими изменениями обстановки и разнообразием применяемых способов его ведения;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1F6752"/>
                </a:solidFill>
              </a:rPr>
              <a:t> </a:t>
            </a:r>
            <a:r>
              <a:rPr lang="ru-RU" sz="2800" dirty="0">
                <a:solidFill>
                  <a:srgbClr val="1F6752"/>
                </a:solidFill>
              </a:rPr>
              <a:t>развертыванием боевых действий в быстром темпе на земле и в воздухе, на широком фронте, на большой глубине.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318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Решительность</a:t>
            </a:r>
            <a:r>
              <a:rPr lang="ru-RU" sz="2800" dirty="0">
                <a:solidFill>
                  <a:srgbClr val="1F6752"/>
                </a:solidFill>
              </a:rPr>
              <a:t> выражается в целях боя и способах их достижения, в способности командиров принимать решения и настойчиво их реализовать; в энергичных, активных самоотверженных действиях подразделений и воинских частей, их стремлении добиться победы путем полного разгрома врага.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020" y="4506461"/>
            <a:ext cx="4176464" cy="23515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79560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Высокая маневренность </a:t>
            </a:r>
            <a:r>
              <a:rPr lang="ru-RU" sz="2800" dirty="0">
                <a:solidFill>
                  <a:srgbClr val="1F6752"/>
                </a:solidFill>
              </a:rPr>
              <a:t>современного боя является результатом применения мощных средств поражения, резкого роста подвижности общевойсковых подразделений, частей и соединений благодаря их оснащению высокоподвижной боевой техникой. Применение новых средств борьбы и отсутствие сплошного фронта придают современному общевойсковому бою высокоманевренный характер.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3181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772816"/>
            <a:ext cx="8676456" cy="5013176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Напряженность боевых действий </a:t>
            </a:r>
            <a:r>
              <a:rPr lang="ru-RU" sz="2800" dirty="0">
                <a:solidFill>
                  <a:srgbClr val="1F6752"/>
                </a:solidFill>
              </a:rPr>
              <a:t>является следствием стремления и возможности вероятных противников вести активные боевые действия с решительными целями. В этих условиях достижение победы в бою требует от наших войск высокой боевой выучки и морально-психологической подготовки, искусных действий и максимального приложения физических и духовных сил</a:t>
            </a:r>
            <a:r>
              <a:rPr lang="ru-RU" sz="2800" dirty="0" smtClean="0">
                <a:solidFill>
                  <a:srgbClr val="1F6752"/>
                </a:solidFill>
              </a:rPr>
              <a:t>.</a:t>
            </a:r>
            <a:endParaRPr lang="ru-RU" sz="2800" dirty="0">
              <a:solidFill>
                <a:srgbClr val="1F675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17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4"/>
            <a:ext cx="8676456" cy="4918477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Скоротечность </a:t>
            </a:r>
            <a:r>
              <a:rPr lang="ru-RU" sz="2800" dirty="0">
                <a:solidFill>
                  <a:srgbClr val="FF0000"/>
                </a:solidFill>
              </a:rPr>
              <a:t>боя </a:t>
            </a:r>
            <a:r>
              <a:rPr lang="ru-RU" sz="2800" dirty="0">
                <a:solidFill>
                  <a:srgbClr val="1F6752"/>
                </a:solidFill>
              </a:rPr>
              <a:t>обуславливается мощью современных средств поражения, их быстрым действием, способностью в короткие сроки наносить поражение противнику и завершать разгром вслед за воздушными и огневыми ударами.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6054" y="4137171"/>
            <a:ext cx="4136396" cy="272082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92615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51520" y="1867515"/>
            <a:ext cx="8676456" cy="4657829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Быстрота изменения обстановки </a:t>
            </a:r>
            <a:r>
              <a:rPr lang="ru-RU" sz="2800" dirty="0">
                <a:solidFill>
                  <a:srgbClr val="1F6752"/>
                </a:solidFill>
              </a:rPr>
              <a:t>определяется временем, в течение которого происходят существенные изменения в положении, состоянии и характере действий войск.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Разнообразие </a:t>
            </a:r>
            <a:r>
              <a:rPr lang="ru-RU" sz="2800" dirty="0">
                <a:solidFill>
                  <a:srgbClr val="FF0000"/>
                </a:solidFill>
              </a:rPr>
              <a:t>способов ведения боя </a:t>
            </a:r>
            <a:r>
              <a:rPr lang="ru-RU" sz="2800" dirty="0">
                <a:solidFill>
                  <a:srgbClr val="1F6752"/>
                </a:solidFill>
              </a:rPr>
              <a:t>- черта, обусловленная высокой динамичностью и скоротечностью, ее быстрыми и резкими изменениями, возможностью перехода от одних средств поражения к другим, быстрой сменой видов боевых действий, а также резким возрастанием боевых возможностей войск, большим разнообразием имеющихся в их составе средств борьбы и задач, решаемых в ходе боя.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287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Основные принципы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ведения современного </a:t>
            </a:r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боя 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000" dirty="0"/>
              <a:t>1. Постоянная высокая боевая готовность подразделений;</a:t>
            </a:r>
          </a:p>
          <a:p>
            <a:pPr marL="0" indent="0">
              <a:buNone/>
            </a:pPr>
            <a:r>
              <a:rPr lang="ru-RU" sz="3000" dirty="0" smtClean="0"/>
              <a:t>2</a:t>
            </a:r>
            <a:r>
              <a:rPr lang="ru-RU" sz="3000" dirty="0"/>
              <a:t>. Высокая активность, решительность и непрерывность ведения боя;</a:t>
            </a:r>
          </a:p>
          <a:p>
            <a:pPr marL="0" indent="0">
              <a:buNone/>
            </a:pPr>
            <a:r>
              <a:rPr lang="ru-RU" sz="3000" dirty="0" smtClean="0"/>
              <a:t>3</a:t>
            </a:r>
            <a:r>
              <a:rPr lang="ru-RU" sz="3000" dirty="0"/>
              <a:t>. Внезапность действий;</a:t>
            </a:r>
          </a:p>
          <a:p>
            <a:pPr marL="0" indent="0">
              <a:buNone/>
            </a:pPr>
            <a:r>
              <a:rPr lang="ru-RU" sz="3000" dirty="0" smtClean="0"/>
              <a:t>4</a:t>
            </a:r>
            <a:r>
              <a:rPr lang="ru-RU" sz="3000" dirty="0"/>
              <a:t>. Постоянное и четкое взаимодействие, согласованное применение родов войск в бою;</a:t>
            </a:r>
          </a:p>
          <a:p>
            <a:pPr marL="0" indent="0">
              <a:buNone/>
            </a:pPr>
            <a:r>
              <a:rPr lang="ru-RU" sz="3000" dirty="0" smtClean="0"/>
              <a:t>5</a:t>
            </a:r>
            <a:r>
              <a:rPr lang="ru-RU" sz="3000" dirty="0"/>
              <a:t>. Решительное сосредоточение основных усилий подразделений на главном направлении и в нужное время;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4293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Основные принципы </a:t>
            </a:r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ведения современного </a:t>
            </a:r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боя 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 smtClean="0"/>
              <a:t>6</a:t>
            </a:r>
            <a:r>
              <a:rPr lang="ru-RU" dirty="0"/>
              <a:t>. Сочетание огня с движением, широкое применение маневра подразделениями и огнем;</a:t>
            </a:r>
          </a:p>
          <a:p>
            <a:pPr marL="0" indent="0">
              <a:buNone/>
            </a:pPr>
            <a:r>
              <a:rPr lang="ru-RU" dirty="0" smtClean="0"/>
              <a:t>7</a:t>
            </a:r>
            <a:r>
              <a:rPr lang="ru-RU" dirty="0"/>
              <a:t>. Учет и использование морального и психологического факторов в интересах выполнения поставленной задачи;</a:t>
            </a:r>
          </a:p>
          <a:p>
            <a:pPr marL="0" indent="0">
              <a:buNone/>
            </a:pPr>
            <a:r>
              <a:rPr lang="ru-RU" dirty="0" smtClean="0"/>
              <a:t>8</a:t>
            </a:r>
            <a:r>
              <a:rPr lang="ru-RU" dirty="0"/>
              <a:t>. Всестороннее обеспечение боя;</a:t>
            </a:r>
          </a:p>
          <a:p>
            <a:pPr marL="0" indent="0">
              <a:buNone/>
            </a:pPr>
            <a:r>
              <a:rPr lang="ru-RU" dirty="0" smtClean="0"/>
              <a:t>9</a:t>
            </a:r>
            <a:r>
              <a:rPr lang="ru-RU" dirty="0"/>
              <a:t>. Поддержание и своевременное восстановление боеспособности подразделений;</a:t>
            </a:r>
          </a:p>
          <a:p>
            <a:pPr marL="0" indent="0">
              <a:buNone/>
            </a:pPr>
            <a:r>
              <a:rPr lang="ru-RU" dirty="0" smtClean="0"/>
              <a:t>10</a:t>
            </a:r>
            <a:r>
              <a:rPr lang="ru-RU" dirty="0"/>
              <a:t>. Твердое и непрерывное управление подразделениями; непреклонность в достижении намеченных целей, выполнении принятых решений и поставленных задач.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705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В зависимости от цели боевых действий и способов ее достижения применяются различные виды боя: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Наступление;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Встречный бой; </a:t>
            </a:r>
          </a:p>
          <a:p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FF0000"/>
                </a:solidFill>
              </a:rPr>
              <a:t>Оборона.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2407" y="2852936"/>
            <a:ext cx="5415002" cy="33843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53429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Наступление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Наступление</a:t>
            </a:r>
            <a:r>
              <a:rPr lang="ru-RU" sz="2800" dirty="0"/>
              <a:t> - вид боя, проводимый в целях разгрома противника и овладения важными районами (рубежами, объектами) местности. Оно заключается в поражении противника всеми имеющимися средствами, решительной атаке, стремительном продвижении в глубину его расположения и уничтожении и пленении живой силы, захвате оружия, военной техники и намеченных районов (рубежей) местности.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7257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Тактика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Тактика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1F6752"/>
                </a:solidFill>
              </a:rPr>
              <a:t>– это часть военного искусства, охватывающая теорию и практику подготовки и ведения боя (боевых действий) подразделениями, частями и </a:t>
            </a:r>
            <a:r>
              <a:rPr lang="ru-RU" sz="2800" dirty="0" smtClean="0">
                <a:solidFill>
                  <a:srgbClr val="1F6752"/>
                </a:solidFill>
              </a:rPr>
              <a:t>соединениями.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1F6752"/>
                </a:solidFill>
              </a:rPr>
              <a:t>Тактика </a:t>
            </a:r>
            <a:r>
              <a:rPr lang="ru-RU" sz="2800" dirty="0">
                <a:solidFill>
                  <a:srgbClr val="1F6752"/>
                </a:solidFill>
              </a:rPr>
              <a:t>подразделяется на общую </a:t>
            </a:r>
            <a:r>
              <a:rPr lang="ru-RU" sz="2800" dirty="0" smtClean="0">
                <a:solidFill>
                  <a:srgbClr val="1F6752"/>
                </a:solidFill>
              </a:rPr>
              <a:t>тактику </a:t>
            </a:r>
            <a:r>
              <a:rPr lang="ru-RU" sz="2800" dirty="0">
                <a:solidFill>
                  <a:srgbClr val="1F6752"/>
                </a:solidFill>
              </a:rPr>
              <a:t>и </a:t>
            </a:r>
            <a:r>
              <a:rPr lang="ru-RU" sz="2800" dirty="0" smtClean="0">
                <a:solidFill>
                  <a:srgbClr val="1F6752"/>
                </a:solidFill>
              </a:rPr>
              <a:t>тактику </a:t>
            </a:r>
            <a:r>
              <a:rPr lang="ru-RU" sz="2800" dirty="0">
                <a:solidFill>
                  <a:srgbClr val="1F6752"/>
                </a:solidFill>
              </a:rPr>
              <a:t>видов вооруженных сил, родов войск и специальных войск. </a:t>
            </a:r>
            <a:endParaRPr lang="ru-RU" sz="2800" dirty="0">
              <a:solidFill>
                <a:srgbClr val="1F675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51720" y="4158082"/>
            <a:ext cx="4464495" cy="25112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2782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Наступление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795507"/>
            <a:ext cx="8676456" cy="46578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Наступление </a:t>
            </a:r>
            <a:r>
              <a:rPr lang="ru-RU" sz="2800" dirty="0"/>
              <a:t>достигается умелым применением всех средств поражения, быстрым использованием результатов ударов авиации, огня артиллерии, решительными действиями подразделений, стремительным развитием наступления в глубину обороны противника. В зависимости от обстановки и поставленных задач наступление может вестись на обороняющегося, наступающего или отходящего противника.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7885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Наступление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В зависимости от готовности обороны противника и степени его огневого поражения наступление взвода (отделения, танка) на обороняющегося противника осуществляется </a:t>
            </a:r>
            <a:r>
              <a:rPr lang="ru-RU" sz="2800" dirty="0">
                <a:solidFill>
                  <a:srgbClr val="FF0000"/>
                </a:solidFill>
              </a:rPr>
              <a:t>с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FF0000"/>
                </a:solidFill>
              </a:rPr>
              <a:t>выдвижением из глубины </a:t>
            </a:r>
            <a:r>
              <a:rPr lang="ru-RU" sz="2800" dirty="0"/>
              <a:t>или </a:t>
            </a:r>
            <a:r>
              <a:rPr lang="ru-RU" sz="2800" dirty="0">
                <a:solidFill>
                  <a:srgbClr val="FF0000"/>
                </a:solidFill>
              </a:rPr>
              <a:t>из положения непосредственного соприкосновения с ним</a:t>
            </a:r>
            <a:r>
              <a:rPr lang="ru-RU" sz="28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020" y="3939293"/>
            <a:ext cx="4176464" cy="29496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9058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Встречный бой 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/>
              <a:t>Наступление на наступающего противника ведется путем встречного боя. </a:t>
            </a:r>
            <a:r>
              <a:rPr lang="ru-RU" sz="2800" dirty="0">
                <a:solidFill>
                  <a:srgbClr val="FF0000"/>
                </a:solidFill>
              </a:rPr>
              <a:t>Встречный бой </a:t>
            </a:r>
            <a:r>
              <a:rPr lang="ru-RU" sz="2800" dirty="0"/>
              <a:t>есть разновидность наступательного боя. Он возникает тогда, когда обе стороны стремятся решить поставленные задачи наступлением. Наступление на отходящего противника осуществляется путем его преследования.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68016" y="4540041"/>
            <a:ext cx="5932376" cy="230769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7362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Оборона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873853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Оборона</a:t>
            </a:r>
            <a:r>
              <a:rPr lang="ru-RU" sz="2800" dirty="0"/>
              <a:t> - основной вид боя, имеющий целью отразить наступление превосходящих сил противника, нанести ему максимальные потери, удержать важные районы (объекты) местности и создать благоприятные условия для перехода в наступление.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/>
              <a:t>В </a:t>
            </a:r>
            <a:r>
              <a:rPr lang="ru-RU" sz="2800" dirty="0"/>
              <a:t>зависимости от задачи, наличия сил и средств, а также от характера местности оборона может быть </a:t>
            </a:r>
            <a:r>
              <a:rPr lang="ru-RU" sz="2800" dirty="0">
                <a:solidFill>
                  <a:srgbClr val="FF0000"/>
                </a:solidFill>
              </a:rPr>
              <a:t>позиционной</a:t>
            </a:r>
            <a:r>
              <a:rPr lang="ru-RU" sz="2800" dirty="0"/>
              <a:t> и </a:t>
            </a:r>
            <a:r>
              <a:rPr lang="ru-RU" sz="2800" dirty="0">
                <a:solidFill>
                  <a:srgbClr val="FF0000"/>
                </a:solidFill>
              </a:rPr>
              <a:t>маневренной</a:t>
            </a:r>
            <a:r>
              <a:rPr lang="ru-RU" sz="2800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41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8265"/>
          <a:stretch/>
        </p:blipFill>
        <p:spPr>
          <a:xfrm>
            <a:off x="2411760" y="4365104"/>
            <a:ext cx="4572637" cy="249289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Оборона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873853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Позиционная оборона </a:t>
            </a:r>
            <a:r>
              <a:rPr lang="ru-RU" sz="2800" dirty="0"/>
              <a:t>- основной вид обороны. Она ведется путем нанесения максимальных потерь противнику в ходе упорного удержания подготовленных к обороне районов местности. Позиционная оборона применяется на большинстве направлений, особенно там, где потеря территории недопустима.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665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Оборона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628800"/>
            <a:ext cx="8676456" cy="4990485"/>
          </a:xfrm>
        </p:spPr>
        <p:txBody>
          <a:bodyPr>
            <a:normAutofit fontScale="92500"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Маневренная оборона </a:t>
            </a:r>
            <a:r>
              <a:rPr lang="ru-RU" sz="2800" dirty="0"/>
              <a:t>применяется в целях нанесения противнику потерь, выигрыша времени и сохранения своих сил путем последовательных оборонительных боев на заранее намеченных и эшелонированных в глубину рубежах в сочетании с короткими контратаками. Она допускает оставление некоторой части территории. В ходе маневренной обороны противник вынужден наступать в направлении, на котором подготовлена устойчивая позиционная оборона или противник вовлекается в район, обеспечивающий выгодные условия для его разгрома контратаками.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145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/>
              <a:t>Составные части боя: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1. Удар;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2. Огонь;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FF0000"/>
                </a:solidFill>
              </a:rPr>
              <a:t>3. Маневр.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12724" t="11533" b="13656"/>
          <a:stretch/>
        </p:blipFill>
        <p:spPr>
          <a:xfrm>
            <a:off x="2376526" y="2293490"/>
            <a:ext cx="6659970" cy="38058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4450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Удар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</a:rPr>
              <a:t>Удар</a:t>
            </a:r>
            <a:r>
              <a:rPr lang="ru-RU" dirty="0"/>
              <a:t> – составная часть операции, сражения, боевых действий</a:t>
            </a:r>
            <a:r>
              <a:rPr lang="ru-RU" dirty="0" smtClean="0"/>
              <a:t>, заключающаяся </a:t>
            </a:r>
            <a:r>
              <a:rPr lang="ru-RU" dirty="0"/>
              <a:t>в одновременном поражении группировок войск</a:t>
            </a:r>
            <a:r>
              <a:rPr lang="ru-RU" dirty="0" smtClean="0"/>
              <a:t>, наземных </a:t>
            </a:r>
            <a:r>
              <a:rPr lang="ru-RU" dirty="0"/>
              <a:t>объектов противника путем мощного воздействия по </a:t>
            </a:r>
            <a:r>
              <a:rPr lang="ru-RU" dirty="0" smtClean="0"/>
              <a:t>ним обычным </a:t>
            </a:r>
            <a:r>
              <a:rPr lang="ru-RU" dirty="0"/>
              <a:t>оружием и войсками.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0914"/>
          <a:stretch/>
        </p:blipFill>
        <p:spPr>
          <a:xfrm>
            <a:off x="2339752" y="4272745"/>
            <a:ext cx="4921742" cy="25962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3981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Удар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/>
              <a:t>Удары могут быть: </a:t>
            </a:r>
            <a:r>
              <a:rPr lang="ru-RU" sz="2800" dirty="0" smtClean="0"/>
              <a:t>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 smtClean="0">
                <a:solidFill>
                  <a:srgbClr val="FF0000"/>
                </a:solidFill>
              </a:rPr>
              <a:t>В </a:t>
            </a:r>
            <a:r>
              <a:rPr lang="ru-RU" sz="2800" dirty="0">
                <a:solidFill>
                  <a:srgbClr val="FF0000"/>
                </a:solidFill>
              </a:rPr>
              <a:t>зависимости от применяемого оружия и участвующих сил </a:t>
            </a:r>
            <a:r>
              <a:rPr lang="ru-RU" sz="2800" dirty="0"/>
              <a:t>– ядерные, огневые и удары войсками;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FF0000"/>
                </a:solidFill>
              </a:rPr>
              <a:t>По средствам доставки </a:t>
            </a:r>
            <a:r>
              <a:rPr lang="ru-RU" sz="2800" dirty="0"/>
              <a:t>– ракетные, артиллерийские и авиационные;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FF0000"/>
                </a:solidFill>
              </a:rPr>
              <a:t>По количеству участвующих средств и поражаемых объектов</a:t>
            </a:r>
            <a:r>
              <a:rPr lang="ru-RU" sz="2800" dirty="0"/>
              <a:t> – массированные, групповые и одиночные.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928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Огонь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Огонь</a:t>
            </a:r>
            <a:r>
              <a:rPr lang="ru-RU" sz="2800" dirty="0"/>
              <a:t> – поражение противника стрельбой из различных видов оружия. Он ведется с задачей уничтожения, подавления и изнурения противника или разрушения его объектов.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9007" r="3985"/>
          <a:stretch/>
        </p:blipFill>
        <p:spPr>
          <a:xfrm>
            <a:off x="1673932" y="3720484"/>
            <a:ext cx="5760640" cy="307087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50962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Тактика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30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Общая тактика </a:t>
            </a:r>
            <a:r>
              <a:rPr lang="ru-RU" sz="2800" dirty="0">
                <a:solidFill>
                  <a:srgbClr val="1F6752"/>
                </a:solidFill>
              </a:rPr>
              <a:t>исследует общевойсковой бой и вырабатывает рекомендации по его подготовке и ведению совместными усилиями подразделений, частей и соединений различных видов вооруженных сил, родов войск и специальных войск</a:t>
            </a:r>
            <a:r>
              <a:rPr lang="ru-RU" sz="2800" dirty="0" smtClean="0">
                <a:solidFill>
                  <a:srgbClr val="1F6752"/>
                </a:solidFill>
              </a:rPr>
              <a:t>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Основу общей </a:t>
            </a:r>
            <a:r>
              <a:rPr lang="ru-RU" sz="2800" dirty="0" smtClean="0">
                <a:solidFill>
                  <a:srgbClr val="FF0000"/>
                </a:solidFill>
              </a:rPr>
              <a:t>тактики </a:t>
            </a:r>
            <a:r>
              <a:rPr lang="ru-RU" sz="2800" dirty="0">
                <a:solidFill>
                  <a:srgbClr val="FF0000"/>
                </a:solidFill>
              </a:rPr>
              <a:t>составляет </a:t>
            </a:r>
            <a:r>
              <a:rPr lang="ru-RU" sz="2800" dirty="0" smtClean="0">
                <a:solidFill>
                  <a:srgbClr val="FF0000"/>
                </a:solidFill>
              </a:rPr>
              <a:t>тактика </a:t>
            </a:r>
            <a:r>
              <a:rPr lang="ru-RU" sz="2800" dirty="0">
                <a:solidFill>
                  <a:srgbClr val="FF0000"/>
                </a:solidFill>
              </a:rPr>
              <a:t>сухопутных войск. 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9752" y="4612119"/>
            <a:ext cx="3865599" cy="21723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64365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Огонь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628800"/>
            <a:ext cx="8676456" cy="504055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/>
              <a:t>Огонь различается:</a:t>
            </a:r>
          </a:p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dirty="0">
                <a:solidFill>
                  <a:srgbClr val="FF0000"/>
                </a:solidFill>
              </a:rPr>
              <a:t>По решаемым тактическим задачам</a:t>
            </a:r>
            <a:r>
              <a:rPr lang="ru-RU" sz="2800" dirty="0"/>
              <a:t> - на уничтожение, подавление, разрушение, изнурение, ослепление, задымление, освещение;</a:t>
            </a:r>
          </a:p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dirty="0">
                <a:solidFill>
                  <a:srgbClr val="FF0000"/>
                </a:solidFill>
              </a:rPr>
              <a:t>По способам ведения </a:t>
            </a:r>
            <a:r>
              <a:rPr lang="ru-RU" sz="2800" dirty="0"/>
              <a:t>- прямой, полупрямой наводкой, с закрытых огневых позиций и др</a:t>
            </a:r>
            <a:r>
              <a:rPr lang="ru-RU" sz="2800" dirty="0" smtClean="0"/>
              <a:t>.</a:t>
            </a:r>
          </a:p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FF0000"/>
                </a:solidFill>
              </a:rPr>
              <a:t>По видам оружия</a:t>
            </a:r>
            <a:r>
              <a:rPr lang="ru-RU" sz="2800" dirty="0" smtClean="0"/>
              <a:t> - из стрелкового оружия, гранатомётов, оружия боевых машин пехоты (бронетранспортёров), танков, артиллерии, миномётов, противотанковых управляемых ракетных комплексов, зенитных средств и др.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477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Огонь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 startAt="4"/>
            </a:pPr>
            <a:r>
              <a:rPr lang="ru-RU" sz="2800" dirty="0">
                <a:solidFill>
                  <a:srgbClr val="FF0000"/>
                </a:solidFill>
              </a:rPr>
              <a:t>По напряжённости стрельбы</a:t>
            </a:r>
            <a:r>
              <a:rPr lang="ru-RU" sz="2800" dirty="0"/>
              <a:t> - одиночными выстрелами, короткими или длинными очередями, непрерывным, кинжальным (огонь, открываемый пулемётами и автоматами внезапно с близкого расстояния), залповым и др</a:t>
            </a:r>
            <a:r>
              <a:rPr lang="ru-RU" sz="2800" dirty="0" smtClean="0"/>
              <a:t>.</a:t>
            </a:r>
          </a:p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 startAt="4"/>
            </a:pPr>
            <a:r>
              <a:rPr lang="ru-RU" sz="2800" dirty="0">
                <a:solidFill>
                  <a:srgbClr val="FF0000"/>
                </a:solidFill>
              </a:rPr>
              <a:t>По направлению стрельбы </a:t>
            </a:r>
            <a:r>
              <a:rPr lang="ru-RU" sz="2800" dirty="0"/>
              <a:t>- фронтальным (направленный к </a:t>
            </a:r>
            <a:r>
              <a:rPr lang="ru-RU" sz="2800" dirty="0" smtClean="0"/>
              <a:t>фронту цели</a:t>
            </a:r>
            <a:r>
              <a:rPr lang="ru-RU" sz="2800" dirty="0"/>
              <a:t>), фланговым (направленный во фланг цели) и </a:t>
            </a:r>
            <a:r>
              <a:rPr lang="ru-RU" sz="2800" dirty="0" smtClean="0"/>
              <a:t>перекрёстным (</a:t>
            </a:r>
            <a:r>
              <a:rPr lang="ru-RU" sz="2800" dirty="0"/>
              <a:t>ведущийся с двух направлений и более по одной цели)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5547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Огонь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 startAt="6"/>
            </a:pPr>
            <a:r>
              <a:rPr lang="ru-RU" sz="2800" dirty="0">
                <a:solidFill>
                  <a:srgbClr val="FF0000"/>
                </a:solidFill>
              </a:rPr>
              <a:t>По способам стрельбы </a:t>
            </a:r>
            <a:r>
              <a:rPr lang="ru-RU" sz="2800" dirty="0"/>
              <a:t>- с места, с остановки (с </a:t>
            </a:r>
            <a:r>
              <a:rPr lang="ru-RU" sz="2800" dirty="0" smtClean="0"/>
              <a:t>короткой остановки</a:t>
            </a:r>
            <a:r>
              <a:rPr lang="ru-RU" sz="2800" dirty="0"/>
              <a:t>), с ходу, с борта, с </a:t>
            </a:r>
            <a:r>
              <a:rPr lang="ru-RU" sz="2800" dirty="0" smtClean="0"/>
              <a:t>рассеиванием </a:t>
            </a:r>
            <a:r>
              <a:rPr lang="ru-RU" sz="2800" dirty="0"/>
              <a:t>в глубину, по площади и др.</a:t>
            </a:r>
          </a:p>
          <a:p>
            <a:pPr marL="514350" indent="-514350">
              <a:lnSpc>
                <a:spcPts val="3500"/>
              </a:lnSpc>
              <a:spcBef>
                <a:spcPts val="0"/>
              </a:spcBef>
              <a:buFont typeface="+mj-lt"/>
              <a:buAutoNum type="arabicPeriod" startAt="6"/>
            </a:pPr>
            <a:r>
              <a:rPr lang="ru-RU" sz="2800" dirty="0" smtClean="0">
                <a:solidFill>
                  <a:srgbClr val="FF0000"/>
                </a:solidFill>
              </a:rPr>
              <a:t>По </a:t>
            </a:r>
            <a:r>
              <a:rPr lang="ru-RU" sz="2800" dirty="0">
                <a:solidFill>
                  <a:srgbClr val="FF0000"/>
                </a:solidFill>
              </a:rPr>
              <a:t>видам огня </a:t>
            </a:r>
            <a:r>
              <a:rPr lang="ru-RU" sz="2800" dirty="0"/>
              <a:t>- по отдельной цели, сосредоточенным</a:t>
            </a:r>
            <a:r>
              <a:rPr lang="ru-RU" sz="2800" dirty="0" smtClean="0"/>
              <a:t>, заградительным</a:t>
            </a:r>
            <a:r>
              <a:rPr lang="ru-RU" sz="2800" dirty="0"/>
              <a:t>, многослойным, многоярусным и др.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916" b="12647"/>
          <a:stretch/>
        </p:blipFill>
        <p:spPr>
          <a:xfrm>
            <a:off x="1565920" y="4569415"/>
            <a:ext cx="5976664" cy="228858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335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Маневр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Маневр</a:t>
            </a:r>
            <a:r>
              <a:rPr lang="ru-RU" sz="2800" dirty="0"/>
              <a:t> - организованное передвижение войск в ходе боя в целях занятия выгодного положения по отношению к противнику и создания необходимой группировки сил и средств, а также перенос или перенацеливание (массирование, распределение) ударов и огня для наиболее эффективного поражения противника. </a:t>
            </a:r>
            <a:r>
              <a:rPr lang="ru-RU" sz="2800" dirty="0" smtClean="0"/>
              <a:t>Маневр </a:t>
            </a:r>
            <a:r>
              <a:rPr lang="ru-RU" sz="2800" dirty="0"/>
              <a:t>подразделениями, ударами и огнем позволяет захватывать и удерживать инициативу, срывать замыслы противника и успешно вести бой в изменившейся обстановке.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76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Маневр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/>
              <a:t>Виды маневра: 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FF0000"/>
                </a:solidFill>
              </a:rPr>
              <a:t>Охват;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FF0000"/>
                </a:solidFill>
              </a:rPr>
              <a:t>Обход;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FF0000"/>
                </a:solidFill>
              </a:rPr>
              <a:t>Отход;</a:t>
            </a:r>
          </a:p>
          <a:p>
            <a:pPr>
              <a:lnSpc>
                <a:spcPts val="3500"/>
              </a:lnSpc>
              <a:spcBef>
                <a:spcPts val="0"/>
              </a:spcBef>
            </a:pPr>
            <a:r>
              <a:rPr lang="ru-RU" sz="2800" dirty="0">
                <a:solidFill>
                  <a:srgbClr val="FF0000"/>
                </a:solidFill>
              </a:rPr>
              <a:t>Маневр ударами </a:t>
            </a:r>
            <a:r>
              <a:rPr lang="ru-RU" sz="2800" dirty="0" smtClean="0">
                <a:solidFill>
                  <a:srgbClr val="FF0000"/>
                </a:solidFill>
              </a:rPr>
              <a:t>                                                                  и </a:t>
            </a:r>
            <a:r>
              <a:rPr lang="ru-RU" sz="2800" dirty="0">
                <a:solidFill>
                  <a:srgbClr val="FF0000"/>
                </a:solidFill>
              </a:rPr>
              <a:t>огнем.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19273" y="1990187"/>
            <a:ext cx="5073207" cy="441248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72940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Маневр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Охват</a:t>
            </a:r>
            <a:r>
              <a:rPr lang="ru-RU" sz="2800" dirty="0"/>
              <a:t> – маневр, осуществляемый силами и средствами воинских </a:t>
            </a:r>
            <a:r>
              <a:rPr lang="ru-RU" sz="2800" dirty="0" smtClean="0"/>
              <a:t>частей (</a:t>
            </a:r>
            <a:r>
              <a:rPr lang="ru-RU" sz="2800" dirty="0"/>
              <a:t>подразделений) в целях выхода для удара во фланг противнику.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2215" t="18967" r="67152" b="36679"/>
          <a:stretch/>
        </p:blipFill>
        <p:spPr>
          <a:xfrm>
            <a:off x="2987824" y="3284984"/>
            <a:ext cx="3024336" cy="3279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02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Маневр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Обход</a:t>
            </a:r>
            <a:r>
              <a:rPr lang="ru-RU" sz="2800" dirty="0"/>
              <a:t> – глубокий маневр, совершаемый в целях выхода сил и средств воинских частей (подразделений) для удара по противнику с тыла в тактическом взаимодействии с войсками</a:t>
            </a:r>
            <a:r>
              <a:rPr lang="ru-RU" sz="2800" dirty="0" smtClean="0"/>
              <a:t>, наступающими </a:t>
            </a:r>
            <a:r>
              <a:rPr lang="ru-RU" sz="2800" dirty="0"/>
              <a:t>с </a:t>
            </a:r>
            <a:r>
              <a:rPr lang="ru-RU" sz="2800" dirty="0" smtClean="0"/>
              <a:t>фронта. 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34728" t="18438" r="34055" b="34329"/>
          <a:stretch/>
        </p:blipFill>
        <p:spPr>
          <a:xfrm>
            <a:off x="3131840" y="3710229"/>
            <a:ext cx="2520280" cy="2856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961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Маневр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Отход</a:t>
            </a:r>
            <a:r>
              <a:rPr lang="ru-RU" sz="2800" dirty="0"/>
              <a:t>– маневр, осуществляемый преднамеренно или вынужденно, в целях вывода сил и средств </a:t>
            </a:r>
            <a:r>
              <a:rPr lang="ru-RU" sz="2800" dirty="0" smtClean="0"/>
              <a:t>из-под </a:t>
            </a:r>
            <a:r>
              <a:rPr lang="ru-RU" sz="2800" dirty="0"/>
              <a:t>ударов превосходящих сил противника, выигрыша времени и занятия более выгодного рубежа (района). Отход проводится только с разрешения или по приказу старшего командира.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/>
          <a:srcRect l="68191" t="19263" r="2363" b="37287"/>
          <a:stretch/>
        </p:blipFill>
        <p:spPr>
          <a:xfrm>
            <a:off x="3923927" y="4149080"/>
            <a:ext cx="2177839" cy="240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57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Маневр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Маневр ударами и огнем</a:t>
            </a:r>
            <a:r>
              <a:rPr lang="ru-RU" sz="2800" dirty="0"/>
              <a:t> заключается в одновременном или последовательном их массировании (сосредоточении) по важнейшим объектам противника или в распределении (рассредоточении) для поражения нескольких объектов, а также в перенацеливании их на новые объекты.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b="31961"/>
          <a:stretch/>
        </p:blipFill>
        <p:spPr>
          <a:xfrm>
            <a:off x="1763688" y="4479266"/>
            <a:ext cx="6515624" cy="2046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089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781" y="0"/>
            <a:ext cx="9148781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2492896"/>
            <a:ext cx="7200800" cy="1368152"/>
          </a:xfrm>
        </p:spPr>
        <p:txBody>
          <a:bodyPr>
            <a:noAutofit/>
          </a:bodyPr>
          <a:lstStyle/>
          <a:p>
            <a:r>
              <a:rPr lang="ru-RU" sz="60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Спасибо</a:t>
            </a:r>
            <a:br>
              <a:rPr lang="ru-RU" sz="60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60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за</a:t>
            </a:r>
            <a:br>
              <a:rPr lang="ru-RU" sz="60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</a:br>
            <a:r>
              <a:rPr lang="ru-RU" sz="6000" dirty="0" smtClean="0">
                <a:effectLst>
                  <a:glow rad="228600">
                    <a:schemeClr val="bg1">
                      <a:alpha val="40000"/>
                    </a:schemeClr>
                  </a:glow>
                </a:effectLst>
              </a:rPr>
              <a:t>внимание!</a:t>
            </a:r>
            <a:endParaRPr lang="ru-RU" sz="6000" dirty="0">
              <a:effectLst>
                <a:glow rad="228600">
                  <a:schemeClr val="bg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2199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Тактика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Тактика </a:t>
            </a:r>
            <a:r>
              <a:rPr lang="ru-RU" sz="2800" dirty="0">
                <a:solidFill>
                  <a:srgbClr val="FF0000"/>
                </a:solidFill>
              </a:rPr>
              <a:t>видов вооруженных сил, родов войск и специальных войск</a:t>
            </a:r>
            <a:r>
              <a:rPr lang="ru-RU" sz="2800" dirty="0"/>
              <a:t> </a:t>
            </a:r>
            <a:r>
              <a:rPr lang="ru-RU" sz="2800" dirty="0">
                <a:solidFill>
                  <a:srgbClr val="1F6752"/>
                </a:solidFill>
              </a:rPr>
              <a:t>исследует специфические вопросы боевого применения входящих в их состав подразделений, частей и соединений в общевойсковом и самостоятельных боях (боевых действиях). </a:t>
            </a:r>
            <a:endParaRPr lang="ru-RU" sz="2800" dirty="0" smtClean="0">
              <a:solidFill>
                <a:srgbClr val="1F6752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1F6752"/>
                </a:solidFill>
              </a:rPr>
              <a:t>Боевое </a:t>
            </a:r>
            <a:r>
              <a:rPr lang="ru-RU" sz="2800" dirty="0">
                <a:solidFill>
                  <a:srgbClr val="1F6752"/>
                </a:solidFill>
              </a:rPr>
              <a:t>применение Ракетных войск стратегического назначения осуществляется в форме боевых действий в рамках стратегической операции ядерных сил.</a:t>
            </a:r>
            <a:endParaRPr lang="ru-RU" sz="2800" dirty="0">
              <a:solidFill>
                <a:srgbClr val="1F675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986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Бой</a:t>
            </a:r>
            <a:r>
              <a:rPr lang="ru-RU" sz="2800" dirty="0" smtClean="0"/>
              <a:t> </a:t>
            </a:r>
            <a:r>
              <a:rPr lang="ru-RU" sz="2800" dirty="0">
                <a:solidFill>
                  <a:srgbClr val="1F6752"/>
                </a:solidFill>
              </a:rPr>
              <a:t>- основная форма тактических действий войск, авиации и флота, организованное вооруженное столкновение соединений, частей и подразделений воюющих сторон, представляющее собой согласованные по цели, месту и времени удары, огонь и маневр в целях уничтожения (разгрома) противника и выполнения других тактических задач в определенном районе в течение короткого времени.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69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Классификация боя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873853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По видам и родам </a:t>
            </a:r>
            <a:r>
              <a:rPr lang="ru-RU" sz="2800" dirty="0" smtClean="0">
                <a:solidFill>
                  <a:srgbClr val="FF0000"/>
                </a:solidFill>
              </a:rPr>
              <a:t>Вооруженных Сил:</a:t>
            </a:r>
            <a:endParaRPr lang="ru-RU" sz="2800" dirty="0">
              <a:solidFill>
                <a:srgbClr val="FF0000"/>
              </a:solidFill>
            </a:endParaRP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1. Общевойсковой бой;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2. Танковый бой;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3. Противовоздушный и противоракетный бой;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4. Артиллерийский бой;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5. Воздушный бой;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6. Морской бой;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7. Бой специальных подразделений и родов войск;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8. Объединенный бой ( используются усилия всех видов и </a:t>
            </a:r>
            <a:r>
              <a:rPr lang="ru-RU" sz="2800" dirty="0" smtClean="0">
                <a:solidFill>
                  <a:srgbClr val="1F6752"/>
                </a:solidFill>
              </a:rPr>
              <a:t>родов войск</a:t>
            </a:r>
            <a:r>
              <a:rPr lang="ru-RU" sz="2800" dirty="0">
                <a:solidFill>
                  <a:srgbClr val="1F6752"/>
                </a:solidFill>
              </a:rPr>
              <a:t>)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2366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Классификация боя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873853"/>
          </a:xfrm>
        </p:spPr>
        <p:txBody>
          <a:bodyPr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По месту ведения: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1. На пересеченной, открытой местности;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2. В горной местности;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3. В лесной местности;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4. В городских условиях;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5. В помещениях, зданиях;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6. На море;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7. Под водой;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8. В воздухе;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1F6752"/>
                </a:solidFill>
              </a:rPr>
              <a:t>9. В условиях Арктики.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2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Сущность общевойскового боя </a:t>
            </a:r>
            <a:r>
              <a:rPr lang="ru-RU" sz="2800" dirty="0">
                <a:solidFill>
                  <a:srgbClr val="1F6752"/>
                </a:solidFill>
              </a:rPr>
              <a:t>состоит в нанесении огневого поражения противнику и уничтожению его в очагах обороны с последующим развитием успеха, главным образом, за счет ввода резервов в наступлении или в нанесении огневого поражения наступающему противнику в сочетании с прочным удержанием занимаемых позиций в обороне.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27784" y="4935434"/>
            <a:ext cx="3063573" cy="2021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65874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228168"/>
            <a:ext cx="6228184" cy="115089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  <a:effectLst>
                  <a:glow rad="139700">
                    <a:srgbClr val="04374A">
                      <a:alpha val="40000"/>
                    </a:srgbClr>
                  </a:glow>
                </a:effectLst>
              </a:rPr>
              <a:t>Бой</a:t>
            </a:r>
            <a:endParaRPr lang="ru-RU" sz="4000" b="1" dirty="0">
              <a:solidFill>
                <a:schemeClr val="bg1"/>
              </a:solidFill>
              <a:effectLst>
                <a:glow rad="139700">
                  <a:srgbClr val="04374A">
                    <a:alpha val="40000"/>
                  </a:srgbClr>
                </a:glo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sz="half" idx="4294967295"/>
          </p:nvPr>
        </p:nvSpPr>
        <p:spPr>
          <a:xfrm>
            <a:off x="216024" y="1867515"/>
            <a:ext cx="8676456" cy="4657829"/>
          </a:xfrm>
        </p:spPr>
        <p:txBody>
          <a:bodyPr>
            <a:norm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buNone/>
            </a:pPr>
            <a:r>
              <a:rPr lang="ru-RU" sz="2800" dirty="0">
                <a:solidFill>
                  <a:srgbClr val="FF0000"/>
                </a:solidFill>
              </a:rPr>
              <a:t>Силы и средства современного боя </a:t>
            </a:r>
            <a:r>
              <a:rPr lang="ru-RU" sz="2800" dirty="0">
                <a:solidFill>
                  <a:srgbClr val="1F6752"/>
                </a:solidFill>
              </a:rPr>
              <a:t>- личный состав и вооружение подразделений, частей и соединений, предназначенных для ведения и обеспечения боя.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" y="0"/>
            <a:ext cx="2914394" cy="16393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100392" y="6669360"/>
            <a:ext cx="936104" cy="188640"/>
          </a:xfrm>
          <a:prstGeom prst="rect">
            <a:avLst/>
          </a:prstGeom>
          <a:solidFill>
            <a:srgbClr val="5DCB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3388495"/>
            <a:ext cx="5576619" cy="313684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6024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ea2bb2843f587fa71fdf0462932f09ee5f16d2f"/>
</p:tagLst>
</file>

<file path=ppt/theme/theme1.xml><?xml version="1.0" encoding="utf-8"?>
<a:theme xmlns:a="http://schemas.openxmlformats.org/drawingml/2006/main" name="Тема Office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2904</TotalTime>
  <Words>1470</Words>
  <Application>Microsoft Office PowerPoint</Application>
  <PresentationFormat>Экран (4:3)</PresentationFormat>
  <Paragraphs>136</Paragraphs>
  <Slides>39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39</vt:i4>
      </vt:variant>
    </vt:vector>
  </HeadingPairs>
  <TitlesOfParts>
    <vt:vector size="42" baseType="lpstr">
      <vt:lpstr>Arial</vt:lpstr>
      <vt:lpstr>Calibri</vt:lpstr>
      <vt:lpstr>Тема Office</vt:lpstr>
      <vt:lpstr>Основные виды тактических действий войск</vt:lpstr>
      <vt:lpstr>Тактика</vt:lpstr>
      <vt:lpstr>Тактика</vt:lpstr>
      <vt:lpstr>Тактика</vt:lpstr>
      <vt:lpstr>Бой</vt:lpstr>
      <vt:lpstr>Классификация боя</vt:lpstr>
      <vt:lpstr>Классификация боя</vt:lpstr>
      <vt:lpstr>Бой</vt:lpstr>
      <vt:lpstr>Бой</vt:lpstr>
      <vt:lpstr>Бой</vt:lpstr>
      <vt:lpstr>Бой</vt:lpstr>
      <vt:lpstr>Бой</vt:lpstr>
      <vt:lpstr>Бой</vt:lpstr>
      <vt:lpstr>Бой</vt:lpstr>
      <vt:lpstr>Бой</vt:lpstr>
      <vt:lpstr>Основные принципы ведения современного боя </vt:lpstr>
      <vt:lpstr>Основные принципы ведения современного боя </vt:lpstr>
      <vt:lpstr>Бой</vt:lpstr>
      <vt:lpstr>Наступление</vt:lpstr>
      <vt:lpstr>Наступление</vt:lpstr>
      <vt:lpstr>Наступление</vt:lpstr>
      <vt:lpstr>Встречный бой </vt:lpstr>
      <vt:lpstr>Оборона</vt:lpstr>
      <vt:lpstr>Оборона</vt:lpstr>
      <vt:lpstr>Оборона</vt:lpstr>
      <vt:lpstr>Бой</vt:lpstr>
      <vt:lpstr>Удар</vt:lpstr>
      <vt:lpstr>Удар</vt:lpstr>
      <vt:lpstr>Огонь</vt:lpstr>
      <vt:lpstr>Огонь</vt:lpstr>
      <vt:lpstr>Огонь</vt:lpstr>
      <vt:lpstr>Огонь</vt:lpstr>
      <vt:lpstr>Маневр</vt:lpstr>
      <vt:lpstr>Маневр</vt:lpstr>
      <vt:lpstr>Маневр</vt:lpstr>
      <vt:lpstr>Маневр</vt:lpstr>
      <vt:lpstr>Маневр</vt:lpstr>
      <vt:lpstr>Маневр</vt:lpstr>
      <vt:lpstr>Спасибо за внимание!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Стань чемпионом</dc:title>
  <dc:creator>obstinate</dc:creator>
  <dc:description>Шаблон презентации с сайта https://presentation-creation.ru/</dc:description>
  <cp:lastModifiedBy>UrDor</cp:lastModifiedBy>
  <cp:revision>1387</cp:revision>
  <dcterms:created xsi:type="dcterms:W3CDTF">2018-02-25T09:09:03Z</dcterms:created>
  <dcterms:modified xsi:type="dcterms:W3CDTF">2024-09-28T21:38:03Z</dcterms:modified>
</cp:coreProperties>
</file>