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97" r:id="rId5"/>
    <p:sldId id="298" r:id="rId6"/>
    <p:sldId id="302" r:id="rId7"/>
    <p:sldId id="303" r:id="rId8"/>
    <p:sldId id="299" r:id="rId9"/>
    <p:sldId id="307" r:id="rId10"/>
    <p:sldId id="308" r:id="rId11"/>
    <p:sldId id="309" r:id="rId12"/>
    <p:sldId id="310" r:id="rId13"/>
    <p:sldId id="311" r:id="rId14"/>
    <p:sldId id="312" r:id="rId15"/>
    <p:sldId id="260" r:id="rId16"/>
    <p:sldId id="261" r:id="rId17"/>
    <p:sldId id="262" r:id="rId18"/>
    <p:sldId id="266" r:id="rId19"/>
    <p:sldId id="267" r:id="rId20"/>
    <p:sldId id="263" r:id="rId21"/>
    <p:sldId id="268" r:id="rId22"/>
    <p:sldId id="270" r:id="rId23"/>
    <p:sldId id="269" r:id="rId24"/>
    <p:sldId id="271" r:id="rId25"/>
    <p:sldId id="274" r:id="rId26"/>
    <p:sldId id="275" r:id="rId27"/>
    <p:sldId id="276" r:id="rId28"/>
    <p:sldId id="277" r:id="rId29"/>
    <p:sldId id="278" r:id="rId30"/>
    <p:sldId id="279" r:id="rId31"/>
    <p:sldId id="273" r:id="rId32"/>
    <p:sldId id="280" r:id="rId33"/>
    <p:sldId id="281" r:id="rId34"/>
    <p:sldId id="282" r:id="rId35"/>
    <p:sldId id="283" r:id="rId36"/>
    <p:sldId id="284" r:id="rId37"/>
    <p:sldId id="285" r:id="rId38"/>
    <p:sldId id="286" r:id="rId39"/>
    <p:sldId id="287" r:id="rId40"/>
    <p:sldId id="290" r:id="rId41"/>
    <p:sldId id="291" r:id="rId42"/>
    <p:sldId id="305" r:id="rId43"/>
    <p:sldId id="306" r:id="rId44"/>
    <p:sldId id="272" r:id="rId45"/>
    <p:sldId id="296" r:id="rId4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7384"/>
    <a:srgbClr val="112E4C"/>
    <a:srgbClr val="F07877"/>
    <a:srgbClr val="006F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51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t>3/13/2025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524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t>3/13/2025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90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t>3/13/2025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0736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t>3/13/2025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0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t>3/13/2025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30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t>3/13/2025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5496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t>3/13/2025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3022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t>3/13/2025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636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t>3/13/2025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6624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t>3/13/2025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5395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t>3/13/2025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966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83654" b="67189"/>
          <a:stretch/>
        </p:blipFill>
        <p:spPr>
          <a:xfrm>
            <a:off x="0" y="0"/>
            <a:ext cx="6347012" cy="121023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67189"/>
          <a:stretch/>
        </p:blipFill>
        <p:spPr>
          <a:xfrm>
            <a:off x="6347012" y="0"/>
            <a:ext cx="2796988" cy="1210235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2B0120-34BC-4D2D-A004-D755CDB5BD4A}" type="datetimeFigureOut">
              <a:rPr lang="en-US" smtClean="0"/>
              <a:t>3/13/2025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C6FA45-C57A-445D-B033-0774190700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768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microsoft.com/office/2007/relationships/hdphoto" Target="../media/hdphoto1.wdp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443414"/>
            <a:ext cx="6434667" cy="3069314"/>
          </a:xfrm>
        </p:spPr>
        <p:txBody>
          <a:bodyPr>
            <a:normAutofit/>
          </a:bodyPr>
          <a:lstStyle/>
          <a:p>
            <a:pPr algn="l"/>
            <a:r>
              <a:rPr lang="ru-RU" sz="5000" b="1" dirty="0">
                <a:solidFill>
                  <a:srgbClr val="112E4C"/>
                </a:solidFill>
                <a:latin typeface="+mn-lt"/>
              </a:rPr>
              <a:t>Безопасное поведение на разных видах транспорта</a:t>
            </a:r>
            <a:endParaRPr lang="en-US" sz="5000" b="1" dirty="0">
              <a:solidFill>
                <a:srgbClr val="112E4C"/>
              </a:solidFill>
              <a:latin typeface="+mn-lt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27474" y="3443382"/>
            <a:ext cx="4843992" cy="3414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2250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2382" y="1486958"/>
            <a:ext cx="8193617" cy="5091641"/>
          </a:xfrm>
        </p:spPr>
        <p:txBody>
          <a:bodyPr>
            <a:normAutofit/>
          </a:bodyPr>
          <a:lstStyle/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/>
              <a:t>Выходя из общественного транспорта, смотрите по сторонам во избежание попадания под движущиеся автомобили.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/>
              <a:t>Если </a:t>
            </a:r>
            <a:r>
              <a:rPr lang="ru-RU" sz="2400" dirty="0"/>
              <a:t>Вы обнаружили в салоне подозрительные предметы (бесхозные сумки, коробки, пакеты, свертки и т.д.), незамедлительно сообщите об этом водителю или сотрудникам полиции.</a:t>
            </a:r>
            <a:endParaRPr lang="ru-RU" sz="24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 fontScale="90000"/>
          </a:bodyPr>
          <a:lstStyle/>
          <a:p>
            <a:r>
              <a:rPr lang="ru-RU" sz="4000" b="1" smtClean="0">
                <a:solidFill>
                  <a:schemeClr val="bg1"/>
                </a:solidFill>
                <a:latin typeface="+mn-lt"/>
              </a:rPr>
              <a:t>Правила безопасного поведения в наземном общественном транспорте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407" t="947" r="12129"/>
          <a:stretch/>
        </p:blipFill>
        <p:spPr>
          <a:xfrm>
            <a:off x="4013200" y="4288713"/>
            <a:ext cx="3488268" cy="25755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225953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2382" y="1486958"/>
            <a:ext cx="8193617" cy="5091641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b="1" dirty="0"/>
              <a:t>При возникновении пожара </a:t>
            </a:r>
            <a:r>
              <a:rPr lang="ru-RU" sz="2400" dirty="0"/>
              <a:t>в наземном транспорте немедленно сообщите о пожаре водителю и пассажирам. Вызовите пожарных по телефону </a:t>
            </a:r>
            <a:r>
              <a:rPr lang="ru-RU" sz="2400" dirty="0" smtClean="0">
                <a:solidFill>
                  <a:srgbClr val="FF0000"/>
                </a:solidFill>
              </a:rPr>
              <a:t>112</a:t>
            </a:r>
            <a:r>
              <a:rPr lang="ru-RU" sz="2400" dirty="0" smtClean="0"/>
              <a:t> или </a:t>
            </a:r>
            <a:r>
              <a:rPr lang="ru-RU" sz="2400" dirty="0" smtClean="0">
                <a:solidFill>
                  <a:srgbClr val="FF0000"/>
                </a:solidFill>
              </a:rPr>
              <a:t>101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 fontScale="90000"/>
          </a:bodyPr>
          <a:lstStyle/>
          <a:p>
            <a:r>
              <a:rPr lang="ru-RU" sz="4000" b="1" smtClean="0">
                <a:solidFill>
                  <a:schemeClr val="bg1"/>
                </a:solidFill>
                <a:latin typeface="+mn-lt"/>
              </a:rPr>
              <a:t>Правила безопасного поведения в наземном общественном транспорте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7343" y="3128433"/>
            <a:ext cx="5143693" cy="34501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08455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2382" y="1486958"/>
            <a:ext cx="8193617" cy="5091641"/>
          </a:xfrm>
        </p:spPr>
        <p:txBody>
          <a:bodyPr>
            <a:normAutofit/>
          </a:bodyPr>
          <a:lstStyle/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/>
              <a:t>Водитель </a:t>
            </a:r>
            <a:r>
              <a:rPr lang="ru-RU" sz="2400" dirty="0"/>
              <a:t>должен остановиться и открыть двери. Главное для пассажиров - быстро и без паники покинуть салон. Пропустите вперед детей, пожилых людей, женщин. При блокировании дверей для эвакуации из салона транспортного средства используйте аварийные люки и выходы через боковые окна.</a:t>
            </a:r>
            <a:endParaRPr lang="ru-RU" sz="24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 fontScale="90000"/>
          </a:bodyPr>
          <a:lstStyle/>
          <a:p>
            <a:r>
              <a:rPr lang="ru-RU" sz="4000" b="1" smtClean="0">
                <a:solidFill>
                  <a:schemeClr val="bg1"/>
                </a:solidFill>
                <a:latin typeface="+mn-lt"/>
              </a:rPr>
              <a:t>Правила безопасного поведения в наземном общественном транспорте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t="3568" b="3359"/>
          <a:stretch/>
        </p:blipFill>
        <p:spPr>
          <a:xfrm>
            <a:off x="2354219" y="4157133"/>
            <a:ext cx="4369941" cy="27008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7985537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2382" y="1486958"/>
            <a:ext cx="8193617" cy="5091641"/>
          </a:xfrm>
        </p:spPr>
        <p:txBody>
          <a:bodyPr>
            <a:normAutofit/>
          </a:bodyPr>
          <a:lstStyle/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/>
              <a:t>Если очаг возгорания небольшой и находится в салоне транспортного средства, можно попытаться потушить его самостоятельно. Для этого воспользуйтесь огнетушителем, который должен находиться у кабины водителя, другими подручными средствами, например, верхней одеждой.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endParaRPr lang="ru-RU" sz="24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 fontScale="90000"/>
          </a:bodyPr>
          <a:lstStyle/>
          <a:p>
            <a:r>
              <a:rPr lang="ru-RU" sz="4000" b="1" smtClean="0">
                <a:solidFill>
                  <a:schemeClr val="bg1"/>
                </a:solidFill>
                <a:latin typeface="+mn-lt"/>
              </a:rPr>
              <a:t>Правила безопасного поведения в наземном общественном транспорте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89123" y="3043338"/>
            <a:ext cx="5300133" cy="3535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820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2382" y="1486958"/>
            <a:ext cx="8193617" cy="5091641"/>
          </a:xfrm>
        </p:spPr>
        <p:txBody>
          <a:bodyPr>
            <a:normAutofit/>
          </a:bodyPr>
          <a:lstStyle/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>
                <a:solidFill>
                  <a:srgbClr val="FF0000"/>
                </a:solidFill>
              </a:rPr>
              <a:t>Помните!</a:t>
            </a:r>
            <a:r>
              <a:rPr lang="ru-RU" sz="2400" dirty="0"/>
              <a:t> В </a:t>
            </a:r>
            <a:r>
              <a:rPr lang="ru-RU" sz="2400" dirty="0" smtClean="0"/>
              <a:t>троллейбусе и трамвае </a:t>
            </a:r>
            <a:r>
              <a:rPr lang="ru-RU" sz="2400" dirty="0"/>
              <a:t>металлические части могут оказаться под напряжением. Покидая салон, не прикасайтесь к ним.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/>
              <a:t>Выбравшись </a:t>
            </a:r>
            <a:r>
              <a:rPr lang="ru-RU" sz="2400" dirty="0"/>
              <a:t>из салона, окажите первую помощь пострадавшим. При необходимости вызовите скорую помощь.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 fontScale="90000"/>
          </a:bodyPr>
          <a:lstStyle/>
          <a:p>
            <a:r>
              <a:rPr lang="ru-RU" sz="4000" b="1" smtClean="0">
                <a:solidFill>
                  <a:schemeClr val="bg1"/>
                </a:solidFill>
                <a:latin typeface="+mn-lt"/>
              </a:rPr>
              <a:t>Правила безопасного поведения в наземном общественном транспорте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6799" y="3859212"/>
            <a:ext cx="4544782" cy="29310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925725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8515" y="1410757"/>
            <a:ext cx="8193617" cy="5091641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ru-RU" sz="2400" dirty="0"/>
              <a:t>Это наиболее современный и удобный вид транспорта. Самолёты обладают большой скоростью полёта и могут доставить пассажиров в заданную точку за считанные часы. Удобство полёта и быстрота прибытия к месту назначения делают авиационный транспорт всё более привлекательным.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+mn-lt"/>
              </a:rPr>
              <a:t>Правила безопасного поведения на </a:t>
            </a:r>
            <a:r>
              <a:rPr lang="ru-RU" sz="4000" b="1" dirty="0" smtClean="0">
                <a:solidFill>
                  <a:schemeClr val="bg1"/>
                </a:solidFill>
                <a:latin typeface="+mn-lt"/>
              </a:rPr>
              <a:t>воздушном </a:t>
            </a:r>
            <a:r>
              <a:rPr lang="ru-RU" sz="4000" b="1" dirty="0">
                <a:solidFill>
                  <a:schemeClr val="bg1"/>
                </a:solidFill>
                <a:latin typeface="+mn-lt"/>
              </a:rPr>
              <a:t>транспорте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37925">
            <a:off x="1430470" y="3549945"/>
            <a:ext cx="6427199" cy="3244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5024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9316" y="1436158"/>
            <a:ext cx="4933951" cy="5091641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ru-RU" sz="2400" dirty="0"/>
              <a:t>При проверке документов к полету не допускаются пассажиры:</a:t>
            </a:r>
          </a:p>
          <a:p>
            <a:pPr>
              <a:lnSpc>
                <a:spcPct val="110000"/>
              </a:lnSpc>
            </a:pPr>
            <a:r>
              <a:rPr lang="ru-RU" sz="2400" dirty="0"/>
              <a:t>Находящиеся в нетрезвом состоянии.</a:t>
            </a:r>
          </a:p>
          <a:p>
            <a:pPr>
              <a:lnSpc>
                <a:spcPct val="110000"/>
              </a:lnSpc>
            </a:pPr>
            <a:r>
              <a:rPr lang="ru-RU" sz="2400" dirty="0"/>
              <a:t>Нарушающие общественный порядок.</a:t>
            </a:r>
          </a:p>
          <a:p>
            <a:pPr>
              <a:lnSpc>
                <a:spcPct val="110000"/>
              </a:lnSpc>
            </a:pPr>
            <a:r>
              <a:rPr lang="ru-RU" sz="2400" dirty="0"/>
              <a:t>Находящиеся в болезненном состоянии.</a:t>
            </a:r>
          </a:p>
          <a:p>
            <a:pPr>
              <a:lnSpc>
                <a:spcPct val="110000"/>
              </a:lnSpc>
            </a:pPr>
            <a:r>
              <a:rPr lang="ru-RU" sz="2400" dirty="0"/>
              <a:t>Создающие своими действиями прямую угрозу безопасности полета  пассажиров и экипажа.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+mn-lt"/>
              </a:rPr>
              <a:t>Предполетный досмотр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r="8026"/>
          <a:stretch/>
        </p:blipFill>
        <p:spPr>
          <a:xfrm>
            <a:off x="5393267" y="1485544"/>
            <a:ext cx="3478165" cy="50422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156682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782" y="1503891"/>
            <a:ext cx="8193617" cy="5091641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Ручная кладь должна быть размещена под сиденьем впередистоящего кресла. Не размещайте ручную кладь у аварийных выходов и в проходах.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Полка над вами предназначена для верхней одежды и личных вещей.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+mn-lt"/>
              </a:rPr>
              <a:t>Подготовка к взлёту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3933056"/>
            <a:ext cx="3963536" cy="26416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8024" y="3933056"/>
            <a:ext cx="3962545" cy="26416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921967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782" y="1503891"/>
            <a:ext cx="8193617" cy="5091641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Заняв своё место в салоне, убедитесь, что откидной столик перед вами закрыт, а спинка кресла приведена в вертикальное положение. Откройте шторки на иллюминаторах. Пристегните и туго затяните ремни.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Внимательно прослушайте информацию стюардессы о правилах поведения, средствах безопасности на борту самолёта и об аварийно-спасательном оборудовании: аварийных выходах, их расположении, обозначении.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+mn-lt"/>
              </a:rPr>
              <a:t>Подготовка к взлёту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690" b="3598"/>
          <a:stretch/>
        </p:blipFill>
        <p:spPr>
          <a:xfrm>
            <a:off x="2211149" y="4452767"/>
            <a:ext cx="4706881" cy="24660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223507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782" y="1503891"/>
            <a:ext cx="8193617" cy="5091641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Стюардесса покажет, как пользоваться </a:t>
            </a:r>
            <a:r>
              <a:rPr lang="ru-RU" sz="2400" dirty="0" smtClean="0"/>
              <a:t>кислородной маской и спасательным </a:t>
            </a:r>
            <a:r>
              <a:rPr lang="ru-RU" sz="2400" dirty="0"/>
              <a:t>жилетом в случае разгерметизации самолёта в </a:t>
            </a:r>
            <a:r>
              <a:rPr lang="ru-RU" sz="2400" dirty="0" smtClean="0"/>
              <a:t>воздухе или аварийной </a:t>
            </a:r>
            <a:r>
              <a:rPr lang="ru-RU" sz="2400" dirty="0"/>
              <a:t>посадки самолёта на воду. Запомните также, где находится спасательный жилет (в панели над вашим креслом или под сиденьем вашего кресла в зависимости от типа самолёта).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+mn-lt"/>
              </a:rPr>
              <a:t>Подготовка к взлёту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026" y="3857624"/>
            <a:ext cx="4353564" cy="2737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3780" y="3857624"/>
            <a:ext cx="4254375" cy="2683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4247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2382" y="1326091"/>
            <a:ext cx="8193617" cy="5091641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ru-RU" sz="2400" dirty="0"/>
              <a:t>Жизнь современного общества невозможна без транспорта, современные транспортные средства обеспечивают скорость, комфортабельность, безопасность передвижения. Наряду с этим они являются причиной возникновения чрезвычайных ситуаций, в результате которых травмируются и гибнут люди, повреждаются или уничтожаются транспортные средства и перевозимые грузы, наносится ущерб окружающей природной </a:t>
            </a:r>
            <a:r>
              <a:rPr lang="ru-RU" sz="2400" dirty="0" smtClean="0"/>
              <a:t>среде.</a:t>
            </a:r>
            <a:endParaRPr lang="ru-RU" sz="2400" dirty="0"/>
          </a:p>
          <a:p>
            <a:pPr marL="0" indent="0">
              <a:lnSpc>
                <a:spcPct val="110000"/>
              </a:lnSpc>
              <a:buNone/>
            </a:pPr>
            <a:r>
              <a:rPr lang="ru-RU" sz="2400" dirty="0"/>
              <a:t>К основным видам транспорта относятся: автомобильный</a:t>
            </a:r>
            <a:r>
              <a:rPr lang="ru-RU" sz="2400" dirty="0" smtClean="0"/>
              <a:t>, общественный,  железнодорожный</a:t>
            </a:r>
            <a:r>
              <a:rPr lang="ru-RU" sz="2400" dirty="0"/>
              <a:t>, авиационный, </a:t>
            </a:r>
            <a:r>
              <a:rPr lang="ru-RU" sz="2400" dirty="0" smtClean="0"/>
              <a:t>водный.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0904559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782" y="1503891"/>
            <a:ext cx="8193617" cy="5091641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В случае разгерметизации салона самолёта в воздухе немедленно наденьте кислородную маску, пристегните ремни и приготовьтесь к экстренному снижению.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При аварии на взлёте примите безопасную фиксированную позу: согнитесь и плотно сцепите руки под коленками; голову наклоните к коленям как можно ниже; ноги уприте в пол, вытянув их. В момент удара сгруппируйтесь и напрягите тело.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FF0000"/>
                </a:solidFill>
              </a:rPr>
              <a:t>Не покидайте своего места до полной остановки самолёта!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latin typeface="+mn-lt"/>
              </a:rPr>
              <a:t>Разгерметизации </a:t>
            </a:r>
            <a:r>
              <a:rPr lang="ru-RU" sz="4000" b="1" dirty="0">
                <a:solidFill>
                  <a:schemeClr val="bg1"/>
                </a:solidFill>
                <a:latin typeface="+mn-lt"/>
              </a:rPr>
              <a:t>салона самолёта 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0545"/>
          <a:stretch/>
        </p:blipFill>
        <p:spPr>
          <a:xfrm>
            <a:off x="1897590" y="4817533"/>
            <a:ext cx="5334000" cy="20404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065528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782" y="1503891"/>
            <a:ext cx="8193617" cy="5091641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В случае пожара выполняйте команды экипажа. После приземления самолёта постарайтесь быстрее покинуть его, защитите себя от жара и дыма одеждой, к выходу пробирайтесь при гнувшись, дышите, закрыв рот и нос материей (платком, рукавом), ручную кладь с собой не берите.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+mn-lt"/>
              </a:rPr>
              <a:t>Пожар в самолёте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5475" y="3631390"/>
            <a:ext cx="5456393" cy="3066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2646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782" y="1503891"/>
            <a:ext cx="8193617" cy="5091641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 smtClean="0"/>
              <a:t>Сгруппируйтесь</a:t>
            </a:r>
            <a:r>
              <a:rPr lang="ru-RU" sz="2400" dirty="0"/>
              <a:t>, напрягите тело, стараясь удержаться на месте во время резкого торможения самолёта после его приземления.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Не вставайте с кресла до полной остановки самолёта и соответствующей команды экипажа.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После остановки самолёта покиньте его, используя аварийный выход. Отойдите от самолёта на безопасное расстояние (не менее 100 м).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+mn-lt"/>
              </a:rPr>
              <a:t>Аварийная посадка самолёта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410" y="4489760"/>
            <a:ext cx="9144000" cy="23936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416696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782" y="1503891"/>
            <a:ext cx="8193617" cy="5091641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При аварийной посадке самолёта на воду необходимо надеть спасательный жилет и надуть его непосредственно перед тем, как покинуть самолёт</a:t>
            </a:r>
            <a:r>
              <a:rPr lang="ru-RU" sz="2400" dirty="0" smtClean="0"/>
              <a:t>.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Возьмите с собой или наденьте теплую </a:t>
            </a:r>
            <a:r>
              <a:rPr lang="ru-RU" sz="2400" dirty="0" smtClean="0"/>
              <a:t>одежду.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Займите место на спасательном плоту.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i="1" dirty="0"/>
              <a:t>После вынужденной посадки на воду спускаются спасательные плоты. Время приведения плота в рабочее состояние составляет примерно 1 мин. летом и 3 мин. зимой.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+mn-lt"/>
              </a:rPr>
              <a:t>Приводнение самолёта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918"/>
          <a:stretch/>
        </p:blipFill>
        <p:spPr>
          <a:xfrm>
            <a:off x="1965323" y="4500033"/>
            <a:ext cx="5198533" cy="23579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789189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782" y="1503891"/>
            <a:ext cx="8193617" cy="5091641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>
                <a:solidFill>
                  <a:srgbClr val="FF0000"/>
                </a:solidFill>
              </a:rPr>
              <a:t>Железная дорога – удобный и востребованный вид транспорта, </a:t>
            </a:r>
            <a:r>
              <a:rPr lang="ru-RU" sz="2400" dirty="0" smtClean="0">
                <a:solidFill>
                  <a:srgbClr val="FF0000"/>
                </a:solidFill>
              </a:rPr>
              <a:t>которым пользуются </a:t>
            </a:r>
            <a:r>
              <a:rPr lang="ru-RU" sz="2400" dirty="0">
                <a:solidFill>
                  <a:srgbClr val="FF0000"/>
                </a:solidFill>
              </a:rPr>
              <a:t>миллионы людей каждый день.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Повышение скоростей на транспорте решило множество проблем, сократив время пребывания пассажиров в пути и доставки грузов, и в то же время породило массу опасностей для человека. </a:t>
            </a:r>
            <a:endParaRPr lang="ru-RU" sz="2400" dirty="0" smtClean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 smtClean="0"/>
              <a:t>Находясь </a:t>
            </a:r>
            <a:r>
              <a:rPr lang="ru-RU" sz="2400" dirty="0"/>
              <a:t>на территории железнодорожного транспорта, необходимо знать и точно соблюдать правила безопасного поведения.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+mn-lt"/>
              </a:rPr>
              <a:t>Правила безопасного поведения на </a:t>
            </a:r>
            <a:r>
              <a:rPr lang="ru-RU" sz="4000" b="1" dirty="0" smtClean="0">
                <a:solidFill>
                  <a:schemeClr val="bg1"/>
                </a:solidFill>
                <a:latin typeface="+mn-lt"/>
              </a:rPr>
              <a:t>железнодорожном </a:t>
            </a:r>
            <a:r>
              <a:rPr lang="ru-RU" sz="4000" b="1" dirty="0">
                <a:solidFill>
                  <a:schemeClr val="bg1"/>
                </a:solidFill>
                <a:latin typeface="+mn-lt"/>
              </a:rPr>
              <a:t>транспорте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68780" y="4633872"/>
            <a:ext cx="5015484" cy="2224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90604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51738" y="4049711"/>
            <a:ext cx="4425703" cy="2912051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782" y="1503891"/>
            <a:ext cx="8193617" cy="509164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не прыгайте с пассажирской платформы на железнодорожные пути; </a:t>
            </a:r>
            <a:endParaRPr lang="ru-RU" sz="2400" dirty="0" smtClean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 smtClean="0"/>
              <a:t>не </a:t>
            </a:r>
            <a:r>
              <a:rPr lang="ru-RU" sz="2400" dirty="0"/>
              <a:t>прислоняйтесь к стоящим вагонам; </a:t>
            </a:r>
            <a:endParaRPr lang="ru-RU" sz="2400" dirty="0" smtClean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 smtClean="0"/>
              <a:t>не </a:t>
            </a:r>
            <a:r>
              <a:rPr lang="ru-RU" sz="2400" dirty="0"/>
              <a:t>бегите по платформе рядом с вагоном прибывающего (уходящего) поезда; </a:t>
            </a:r>
            <a:endParaRPr lang="ru-RU" sz="2400" dirty="0" smtClean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 smtClean="0"/>
              <a:t>не </a:t>
            </a:r>
            <a:r>
              <a:rPr lang="ru-RU" sz="2400" dirty="0"/>
              <a:t>заходите за ограничительную линию у края пассажирской платформы; </a:t>
            </a:r>
            <a:endParaRPr lang="ru-RU" sz="2400" dirty="0" smtClean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 smtClean="0"/>
              <a:t>не </a:t>
            </a:r>
            <a:r>
              <a:rPr lang="ru-RU" sz="2400" dirty="0"/>
              <a:t>стойте ближе 2-х метров от края платформы во время прохождения поезда без остановки.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+mn-lt"/>
              </a:rPr>
              <a:t>Требования безопасности при ожидании поезда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1196552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782" y="1503891"/>
            <a:ext cx="8193617" cy="509164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подходите непосредственно к вагону только после полной остановки поезда;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 smtClean="0"/>
              <a:t>посадку </a:t>
            </a:r>
            <a:r>
              <a:rPr lang="ru-RU" sz="2400" dirty="0"/>
              <a:t>в вагон и выход из него производите только со стороны перрона или посадочной платформы;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 smtClean="0"/>
              <a:t>будьте </a:t>
            </a:r>
            <a:r>
              <a:rPr lang="ru-RU" sz="2400" dirty="0"/>
              <a:t>внимательны - не оступитесь и не попадите в промежуток между посадочной площадкой вагона и платформой.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+mn-lt"/>
              </a:rPr>
              <a:t>Требования безопасности при посадке в вагон и выходе из него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3033" y="3850093"/>
            <a:ext cx="4392479" cy="29283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05544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782" y="1503891"/>
            <a:ext cx="8193617" cy="509164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не открывайте на ходу поезда наружные двери тамбуров;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 smtClean="0"/>
              <a:t>не </a:t>
            </a:r>
            <a:r>
              <a:rPr lang="ru-RU" sz="2400" dirty="0"/>
              <a:t>стойте на подножках в переходных площадках вагонов;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 smtClean="0"/>
              <a:t>не </a:t>
            </a:r>
            <a:r>
              <a:rPr lang="ru-RU" sz="2400" dirty="0"/>
              <a:t>высовывайтесь на ходу из окон вагонов;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 smtClean="0"/>
              <a:t>не </a:t>
            </a:r>
            <a:r>
              <a:rPr lang="ru-RU" sz="2400" dirty="0"/>
              <a:t>выходите из вагона при остановке поезда на перегоне. 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+mn-lt"/>
              </a:rPr>
              <a:t>Требования безопасности при движении поезда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6" name="Рисунок 5"/>
          <p:cNvPicPr preferRelativeResize="0"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5028" t="16186" r="11910" b="21101"/>
          <a:stretch/>
        </p:blipFill>
        <p:spPr>
          <a:xfrm>
            <a:off x="5276088" y="3303692"/>
            <a:ext cx="2322576" cy="32004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442" t="28333" r="55444" b="9091"/>
          <a:stretch/>
        </p:blipFill>
        <p:spPr>
          <a:xfrm>
            <a:off x="1234440" y="3303692"/>
            <a:ext cx="2615184" cy="3291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01538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782" y="1503891"/>
            <a:ext cx="8193617" cy="509164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в случае экстренной эвакуации из вагона старайтесь сохранять спокойствие;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 smtClean="0"/>
              <a:t>берите </a:t>
            </a:r>
            <a:r>
              <a:rPr lang="ru-RU" sz="2400" dirty="0"/>
              <a:t>с собой только самое необходимое;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 smtClean="0"/>
              <a:t>окажите </a:t>
            </a:r>
            <a:r>
              <a:rPr lang="ru-RU" sz="2400" dirty="0"/>
              <a:t>помощь при эвакуации пассажирам с детьми, престарелым и инвалидам;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 smtClean="0"/>
              <a:t>при </a:t>
            </a:r>
            <a:r>
              <a:rPr lang="ru-RU" sz="2400" dirty="0"/>
              <a:t>выходе через боковые двери и аварийные выходы будьте внимательны, чтобы не попасть под встречный поезд.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+mn-lt"/>
              </a:rPr>
              <a:t>Требования безопасности при экстренной эвакуации из вагона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224"/>
          <a:stretch/>
        </p:blipFill>
        <p:spPr>
          <a:xfrm>
            <a:off x="2152433" y="4080442"/>
            <a:ext cx="4861015" cy="27775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9537396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782" y="1503891"/>
            <a:ext cx="8193617" cy="509164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Сообщите о пожаре проводнику вагона.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Разбудите спящих пассажиров.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Уходите в передние вагоны; если невозможно – в задние, плотно закрывая </a:t>
            </a:r>
            <a:r>
              <a:rPr lang="ru-RU" sz="2400" dirty="0" smtClean="0"/>
              <a:t>двери.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FF0000"/>
                </a:solidFill>
              </a:rPr>
              <a:t>ЕСЛИ </a:t>
            </a:r>
            <a:r>
              <a:rPr lang="ru-RU" sz="2400" dirty="0">
                <a:solidFill>
                  <a:srgbClr val="FF0000"/>
                </a:solidFill>
              </a:rPr>
              <a:t>ПОТУШИТЬ ОГОНЬ НЕВОЗМОЖНО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 smtClean="0"/>
              <a:t>Остановите </a:t>
            </a:r>
            <a:r>
              <a:rPr lang="ru-RU" sz="2400" dirty="0"/>
              <a:t>поезд стоп-краном.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Откройте двери, выбейте окна.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Помогите </a:t>
            </a:r>
            <a:r>
              <a:rPr lang="ru-RU" sz="2400" dirty="0" smtClean="0"/>
              <a:t>эвакуироваться                                                      </a:t>
            </a:r>
            <a:r>
              <a:rPr lang="ru-RU" sz="2400" dirty="0"/>
              <a:t>детям и пострадавшим.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Выйдите из вагона, </a:t>
            </a:r>
            <a:r>
              <a:rPr lang="ru-RU" sz="2400" dirty="0" smtClean="0"/>
              <a:t>                                                            отойдите </a:t>
            </a:r>
            <a:r>
              <a:rPr lang="ru-RU" sz="2400" dirty="0"/>
              <a:t>от него.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ru-RU" sz="24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+mn-lt"/>
              </a:rPr>
              <a:t>Требования безопасности при </a:t>
            </a:r>
            <a:r>
              <a:rPr lang="ru-RU" sz="4000" b="1" dirty="0" smtClean="0">
                <a:solidFill>
                  <a:schemeClr val="bg1"/>
                </a:solidFill>
                <a:latin typeface="+mn-lt"/>
              </a:rPr>
              <a:t>пожаре в поезде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34" t="16935" r="20986" b="12246"/>
          <a:stretch/>
        </p:blipFill>
        <p:spPr>
          <a:xfrm>
            <a:off x="4375148" y="4124955"/>
            <a:ext cx="4286251" cy="27330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189410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24794" y="3794038"/>
            <a:ext cx="4118339" cy="309783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782" y="1317624"/>
            <a:ext cx="8193617" cy="5091641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ru-RU" sz="2400" dirty="0" smtClean="0"/>
              <a:t>Для того чтобы сократить число чрезвычайных ситуаций на транспорте и минимизировать последствия, необходимо знать и строго соблюдать требования по эксплуатации транспортных средств, правила дорожного движения, правила поведения пешеходов и пассажиров, уметь действовать в случае возникновения ЧС на транспорте.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53892821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782" y="1503891"/>
            <a:ext cx="8193617" cy="5091641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200" dirty="0">
                <a:solidFill>
                  <a:srgbClr val="FF0000"/>
                </a:solidFill>
              </a:rPr>
              <a:t>Любое постороннее вмешательство в деятельность железнодорожного транспорта незаконно, </a:t>
            </a:r>
            <a:r>
              <a:rPr lang="ru-RU" sz="3200" dirty="0" smtClean="0">
                <a:solidFill>
                  <a:srgbClr val="FF0000"/>
                </a:solidFill>
              </a:rPr>
              <a:t>преследуется </a:t>
            </a:r>
            <a:r>
              <a:rPr lang="ru-RU" sz="3200" dirty="0">
                <a:solidFill>
                  <a:srgbClr val="FF0000"/>
                </a:solidFill>
              </a:rPr>
              <a:t>по закону и влечет за собой уголовную и административную ответственность. 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latin typeface="+mn-lt"/>
              </a:rPr>
              <a:t>Запомните!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245" t="18285" r="17832" b="11857"/>
          <a:stretch/>
        </p:blipFill>
        <p:spPr>
          <a:xfrm>
            <a:off x="1755648" y="4036823"/>
            <a:ext cx="5020056" cy="28211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6287063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782" y="1503891"/>
            <a:ext cx="8193617" cy="5091641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Водный транспорт активно используется для перевозки пассажиров как в междугородном сообщении, так и в туристических и экскурсионных целях. Каждые сутки в нашей стране речные и морские суда перевозят более миллиона человек. Одно из важнейших условий </a:t>
            </a:r>
            <a:r>
              <a:rPr lang="ru-RU" sz="2400" dirty="0" smtClean="0"/>
              <a:t>безопасности пассажиров </a:t>
            </a:r>
            <a:r>
              <a:rPr lang="ru-RU" sz="2400" dirty="0"/>
              <a:t>— строгое соблюдение всех правил и распоряжений экипажа судна. </a:t>
            </a:r>
            <a:endParaRPr lang="ru-RU" sz="2400" i="1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+mn-lt"/>
              </a:rPr>
              <a:t>Правила безопасного поведения на </a:t>
            </a:r>
            <a:r>
              <a:rPr lang="ru-RU" sz="4000" b="1" dirty="0" smtClean="0">
                <a:solidFill>
                  <a:schemeClr val="bg1"/>
                </a:solidFill>
                <a:latin typeface="+mn-lt"/>
              </a:rPr>
              <a:t>водном </a:t>
            </a:r>
            <a:r>
              <a:rPr lang="ru-RU" sz="4000" b="1" dirty="0">
                <a:solidFill>
                  <a:schemeClr val="bg1"/>
                </a:solidFill>
                <a:latin typeface="+mn-lt"/>
              </a:rPr>
              <a:t>транспорте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1449" y="3904488"/>
            <a:ext cx="7486282" cy="3273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77468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782" y="1503891"/>
            <a:ext cx="8193617" cy="5091641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В настоящее время все пассажирские суда на случай аварии имеют спасательные средства: надувные плоты, шлюпки, спасательные жилеты и костюмы. Всем пассажирам и членам экипажа обеспечены места на спасательных средствах (в шлюпках и на плотах).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+mn-lt"/>
              </a:rPr>
              <a:t>Правила безопасного поведения на </a:t>
            </a:r>
            <a:r>
              <a:rPr lang="ru-RU" sz="4000" b="1" dirty="0" smtClean="0">
                <a:solidFill>
                  <a:schemeClr val="bg1"/>
                </a:solidFill>
                <a:latin typeface="+mn-lt"/>
              </a:rPr>
              <a:t>водном </a:t>
            </a:r>
            <a:r>
              <a:rPr lang="ru-RU" sz="4000" b="1" dirty="0">
                <a:solidFill>
                  <a:schemeClr val="bg1"/>
                </a:solidFill>
                <a:latin typeface="+mn-lt"/>
              </a:rPr>
              <a:t>транспорте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8" name="Picture 2" descr="https://clipart-best.com/img/lifebuoy/lifebuoy-clip-art-28.p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3740203"/>
            <a:ext cx="2218882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5736" y="3098680"/>
            <a:ext cx="5164832" cy="363656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5429" y="3740203"/>
            <a:ext cx="2046026" cy="1639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45116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782" y="1503891"/>
            <a:ext cx="8193617" cy="5091641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Кроме того, существуют международные сигналы бедствия на море, которые подаются терпящими бедствие кораблями, чтобы привлечь к себе внимание и помощь. Получив такой сигнал, капитан любого судна, оказавшегося поблизости, обязан принять все меры, чтобы помочь тем, кто оказался в опасности.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+mn-lt"/>
              </a:rPr>
              <a:t>Правила безопасного поведения на </a:t>
            </a:r>
            <a:r>
              <a:rPr lang="ru-RU" sz="4000" b="1" dirty="0" smtClean="0">
                <a:solidFill>
                  <a:schemeClr val="bg1"/>
                </a:solidFill>
                <a:latin typeface="+mn-lt"/>
              </a:rPr>
              <a:t>водном </a:t>
            </a:r>
            <a:r>
              <a:rPr lang="ru-RU" sz="4000" b="1" dirty="0">
                <a:solidFill>
                  <a:schemeClr val="bg1"/>
                </a:solidFill>
                <a:latin typeface="+mn-lt"/>
              </a:rPr>
              <a:t>транспорте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1680" y="3356992"/>
            <a:ext cx="5274332" cy="3422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19748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782" y="1503891"/>
            <a:ext cx="8193617" cy="5091641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Однако, несмотря на все меры безопасности, и в наши дни ежегодно гибнет до нескольких десятков судов. Основными причинами гибели судов являются столкновения судов в море, возникновение пожара на судне, шторм.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+mn-lt"/>
              </a:rPr>
              <a:t>Правила безопасного поведения на </a:t>
            </a:r>
            <a:r>
              <a:rPr lang="ru-RU" sz="4000" b="1" dirty="0" smtClean="0">
                <a:solidFill>
                  <a:schemeClr val="bg1"/>
                </a:solidFill>
                <a:latin typeface="+mn-lt"/>
              </a:rPr>
              <a:t>водном </a:t>
            </a:r>
            <a:r>
              <a:rPr lang="ru-RU" sz="4000" b="1" dirty="0">
                <a:solidFill>
                  <a:schemeClr val="bg1"/>
                </a:solidFill>
                <a:latin typeface="+mn-lt"/>
              </a:rPr>
              <a:t>транспорте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3224" y="3328416"/>
            <a:ext cx="3718560" cy="334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95654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782" y="1503891"/>
            <a:ext cx="8193617" cy="5091641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Зачастую беды можно избежать, если соблюдать определённые </a:t>
            </a:r>
            <a:r>
              <a:rPr lang="ru-RU" sz="2400" b="1" dirty="0">
                <a:solidFill>
                  <a:srgbClr val="FF0000"/>
                </a:solidFill>
              </a:rPr>
              <a:t>правила безопасности</a:t>
            </a:r>
            <a:r>
              <a:rPr lang="ru-RU" sz="2400" dirty="0"/>
              <a:t>. Специалисты рекомендуют каждому человеку, поднявшемуся на палубу корабля, знать и соблюдать ряд общепринятых правил.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+mn-lt"/>
              </a:rPr>
              <a:t>Правила безопасного поведения на </a:t>
            </a:r>
            <a:r>
              <a:rPr lang="ru-RU" sz="4000" b="1" dirty="0" smtClean="0">
                <a:solidFill>
                  <a:schemeClr val="bg1"/>
                </a:solidFill>
                <a:latin typeface="+mn-lt"/>
              </a:rPr>
              <a:t>водном </a:t>
            </a:r>
            <a:r>
              <a:rPr lang="ru-RU" sz="4000" b="1" dirty="0">
                <a:solidFill>
                  <a:schemeClr val="bg1"/>
                </a:solidFill>
                <a:latin typeface="+mn-lt"/>
              </a:rPr>
              <a:t>транспорте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88974" l="0" r="99800"/>
                    </a14:imgEffect>
                  </a14:imgLayer>
                </a14:imgProps>
              </a:ext>
            </a:extLst>
          </a:blip>
          <a:srcRect t="-1" b="15634"/>
          <a:stretch/>
        </p:blipFill>
        <p:spPr>
          <a:xfrm>
            <a:off x="881304" y="2119474"/>
            <a:ext cx="7200800" cy="4738526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</p:pic>
    </p:spTree>
    <p:extLst>
      <p:ext uri="{BB962C8B-B14F-4D97-AF65-F5344CB8AC3E}">
        <p14:creationId xmlns:p14="http://schemas.microsoft.com/office/powerpoint/2010/main" val="1238936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782" y="1503891"/>
            <a:ext cx="8193617" cy="5091641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Каждый пассажир должен уметь пользоваться спасательным жилетом. Для этого необходимо изучить инструкцию по его использованию.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Необходимо также знать, что делать при пожарной тревоге. Особенно важно запомнить путь, по которому придётся выбираться на шлюпочную палубу.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+mn-lt"/>
              </a:rPr>
              <a:t>Правила безопасного поведения на </a:t>
            </a:r>
            <a:r>
              <a:rPr lang="ru-RU" sz="4000" b="1" dirty="0" smtClean="0">
                <a:solidFill>
                  <a:schemeClr val="bg1"/>
                </a:solidFill>
                <a:latin typeface="+mn-lt"/>
              </a:rPr>
              <a:t>водном </a:t>
            </a:r>
            <a:r>
              <a:rPr lang="ru-RU" sz="4000" b="1" dirty="0">
                <a:solidFill>
                  <a:schemeClr val="bg1"/>
                </a:solidFill>
                <a:latin typeface="+mn-lt"/>
              </a:rPr>
              <a:t>транспорте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b="46388"/>
          <a:stretch/>
        </p:blipFill>
        <p:spPr>
          <a:xfrm>
            <a:off x="55817" y="4509120"/>
            <a:ext cx="9032365" cy="1368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99224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782" y="1503891"/>
            <a:ext cx="8193617" cy="5091641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Нежелательно прогуливаться по открытой палубе, если она влажная или когда море штормит. Важно также знать расположение судового медпункта.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+mn-lt"/>
              </a:rPr>
              <a:t>Правила безопасного поведения на </a:t>
            </a:r>
            <a:r>
              <a:rPr lang="ru-RU" sz="4000" b="1" dirty="0" smtClean="0">
                <a:solidFill>
                  <a:schemeClr val="bg1"/>
                </a:solidFill>
                <a:latin typeface="+mn-lt"/>
              </a:rPr>
              <a:t>водном </a:t>
            </a:r>
            <a:r>
              <a:rPr lang="ru-RU" sz="4000" b="1" dirty="0">
                <a:solidFill>
                  <a:schemeClr val="bg1"/>
                </a:solidFill>
                <a:latin typeface="+mn-lt"/>
              </a:rPr>
              <a:t>транспорте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/>
          <a:srcRect l="1260" t="6795" b="1466"/>
          <a:stretch/>
        </p:blipFill>
        <p:spPr>
          <a:xfrm>
            <a:off x="1743094" y="2871224"/>
            <a:ext cx="5642992" cy="3888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1039823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782" y="1503891"/>
            <a:ext cx="8193617" cy="5091641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Следует помнить и о возможном появлении ещё одной неприятности — морской болезни. Морская болезнь возникает при укачивании и сопровождается головной болью, холодным потом, тошнотой и рвотой</a:t>
            </a:r>
            <a:r>
              <a:rPr lang="ru-RU" sz="2400" dirty="0" smtClean="0"/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Чтобы преодолеть состояние морской болезни, специалисты советуют: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чем-нибудь заниматься, чтобы отвлечься;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оставаться на свежем воздухе, </a:t>
            </a:r>
            <a:r>
              <a:rPr lang="ru-RU" sz="2400" dirty="0" smtClean="0"/>
              <a:t>                                                   не </a:t>
            </a:r>
            <a:r>
              <a:rPr lang="ru-RU" sz="2400" dirty="0"/>
              <a:t>находиться на солнце;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пить очень мало и </a:t>
            </a:r>
            <a:r>
              <a:rPr lang="ru-RU" sz="2400" dirty="0" smtClean="0"/>
              <a:t>принимать                                                      </a:t>
            </a:r>
            <a:r>
              <a:rPr lang="ru-RU" sz="2400" dirty="0"/>
              <a:t>небольшое количество пищи </a:t>
            </a:r>
            <a:r>
              <a:rPr lang="ru-RU" sz="2400" dirty="0" smtClean="0"/>
              <a:t>каждый </a:t>
            </a:r>
            <a:r>
              <a:rPr lang="ru-RU" sz="2400" dirty="0"/>
              <a:t>час, </a:t>
            </a:r>
            <a:r>
              <a:rPr lang="ru-RU" sz="2400" dirty="0" smtClean="0"/>
              <a:t>                                            несмотря на </a:t>
            </a:r>
            <a:r>
              <a:rPr lang="ru-RU" sz="2400" dirty="0"/>
              <a:t>отсутствие аппетита.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+mn-lt"/>
              </a:rPr>
              <a:t>Правила безопасного поведения на </a:t>
            </a:r>
            <a:r>
              <a:rPr lang="ru-RU" sz="4000" b="1" dirty="0" smtClean="0">
                <a:solidFill>
                  <a:schemeClr val="bg1"/>
                </a:solidFill>
                <a:latin typeface="+mn-lt"/>
              </a:rPr>
              <a:t>водном </a:t>
            </a:r>
            <a:r>
              <a:rPr lang="ru-RU" sz="4000" b="1" dirty="0">
                <a:solidFill>
                  <a:schemeClr val="bg1"/>
                </a:solidFill>
                <a:latin typeface="+mn-lt"/>
              </a:rPr>
              <a:t>транспорте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2287" y="3648456"/>
            <a:ext cx="3473970" cy="3072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31410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782" y="1503891"/>
            <a:ext cx="8193617" cy="5091641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Не паникуйте, чётко и быстро выполняйте указания капитана и экипажа судна.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Наденьте спасательный жилет, одежду и обувь не снимайте. Возьмите с собой документы, предварительно завернув их в полиэтиленовый пакет.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Быстро, без спешки </a:t>
            </a:r>
            <a:r>
              <a:rPr lang="ru-RU" sz="2400" dirty="0" smtClean="0"/>
              <a:t>поднимитесь на </a:t>
            </a:r>
            <a:r>
              <a:rPr lang="ru-RU" sz="2400" dirty="0"/>
              <a:t>верхнюю палубу и по </a:t>
            </a:r>
            <a:r>
              <a:rPr lang="ru-RU" sz="2400" dirty="0" smtClean="0"/>
              <a:t>команде экипажа в свою очередь садитесь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 smtClean="0"/>
              <a:t> </a:t>
            </a:r>
            <a:r>
              <a:rPr lang="ru-RU" sz="2400" dirty="0"/>
              <a:t>в спасательное средство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 (в шлюпку, на плот).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+mn-lt"/>
              </a:rPr>
              <a:t>Правила безопасного поведения при кораблекрушении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1858" y="4127368"/>
            <a:ext cx="4108591" cy="2730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4158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8515" y="1410757"/>
            <a:ext cx="8193617" cy="5091641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ru-RU" sz="2400" dirty="0">
                <a:solidFill>
                  <a:srgbClr val="FF0000"/>
                </a:solidFill>
              </a:rPr>
              <a:t>Метрополитен </a:t>
            </a:r>
            <a:r>
              <a:rPr lang="ru-RU" sz="2400" dirty="0"/>
              <a:t>– это сложная система, требующая строгого соблюдения правил безопасности. Важно помнить о безопасном расстоянии от края платформы, особенно в час пик. Необходимо соблюдать порядок при посадке и высадке из вагона, не задерживать двери и не препятствовать движению других пассажиров.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+mn-lt"/>
              </a:rPr>
              <a:t>Правила безопасного поведения </a:t>
            </a:r>
            <a:r>
              <a:rPr lang="ru-RU" sz="4000" b="1" dirty="0" smtClean="0">
                <a:solidFill>
                  <a:schemeClr val="bg1"/>
                </a:solidFill>
                <a:latin typeface="+mn-lt"/>
              </a:rPr>
              <a:t> в метрополитене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10702"/>
          <a:stretch/>
        </p:blipFill>
        <p:spPr>
          <a:xfrm>
            <a:off x="0" y="4091426"/>
            <a:ext cx="9144000" cy="2597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81904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782" y="1503891"/>
            <a:ext cx="8193617" cy="5091641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Если сесть в шлюпку (на плот) невозможно, прыгайте в воду с полусогнутыми ногами вниз (спасательный жилет на вас надет), закрыв одной рукой нос и рот, а другой обхватив себя за пояс, чтобы не сорвало спасательный жилет. Оказавшись в воде, отплывите от борта корабля. Постарайтесь подплыть к другим людям, при необходимости примите участие в совместных действиях по спасению и оказанию помощи тем, кто в ней нуждается.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+mn-lt"/>
              </a:rPr>
              <a:t>Правила безопасного поведения при кораблекрушении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60" b="99480" l="6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72402" y="3776771"/>
            <a:ext cx="3384376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22445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032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836584" y="3689020"/>
            <a:ext cx="5890096" cy="316898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782" y="1503891"/>
            <a:ext cx="8193617" cy="5091641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Увидев шлюпку, в которой есть свободные места, подплывите к ней — вам помогут на неё подняться. Если в шлюпке нет мест, попросите бросить вам трос </a:t>
            </a:r>
            <a:r>
              <a:rPr lang="ru-RU" sz="2400" dirty="0" smtClean="0"/>
              <a:t>(канат</a:t>
            </a:r>
            <a:r>
              <a:rPr lang="ru-RU" sz="2400" dirty="0"/>
              <a:t>), обвяжитесь им под мышками и плывите за шлюпкой.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Находясь в шлюпке (на плоту) при сильном солнечном облучении, защищайте голову и открытые участки тела.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Рационально используйте аварийный запас воды и провизии</a:t>
            </a:r>
            <a:r>
              <a:rPr lang="ru-RU" sz="2400" dirty="0" smtClean="0"/>
              <a:t>.                                                                                             </a:t>
            </a:r>
            <a:r>
              <a:rPr lang="ru-RU" sz="2400" dirty="0"/>
              <a:t>Не теряйте надежды на спасение.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+mn-lt"/>
              </a:rPr>
              <a:t>Правила безопасного поведения при кораблекрушении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1168866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782" y="1503891"/>
            <a:ext cx="8193617" cy="5091641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Психологическое состояние человека играет важную роль в обеспечении безопасности на транспорте. Усталость, стресс, невнимательность и отвлечение внимания могут привести к ошибкам и аварийным ситуациям. Поэтому важно сохранять концентрацию, быть внимательным к окружающей обстановке и не отвлекаться на посторонние вещи, такие как мобильные телефоны</a:t>
            </a:r>
            <a:r>
              <a:rPr lang="ru-RU" sz="2400" dirty="0" smtClean="0"/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Следует избегать агрессивного поведения и конфликтов с другими пассажирами, так как это может создать опасную ситуацию. Важно проявлять уважение к окружающим и быть готовым оказать помощь в случае необходимости. Помните, что спокойствие и адекватная реакция в экстремальной ситуации могут спасти жизнь.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+mn-lt"/>
              </a:rPr>
              <a:t>Психологические аспекты безопасного поведения</a:t>
            </a:r>
          </a:p>
        </p:txBody>
      </p:sp>
    </p:spTree>
    <p:extLst>
      <p:ext uri="{BB962C8B-B14F-4D97-AF65-F5344CB8AC3E}">
        <p14:creationId xmlns:p14="http://schemas.microsoft.com/office/powerpoint/2010/main" val="235765268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782" y="1503891"/>
            <a:ext cx="8193617" cy="5091641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dirty="0"/>
              <a:t>Независимо от вида транспорта, существуют универсальные принципы безопасности, которые необходимо соблюдать всегда и везде. Это, прежде всего, соблюдение правил дорожного движения и других нормативных документов, регламентирующих безопасность на транспорте. Важно быть внимательным к предупреждающим знакам и сигналам, а также следовать инструкциям персонала.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4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+mn-lt"/>
              </a:rPr>
              <a:t>Универсальные принципы безопасности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6364"/>
          <a:stretch/>
        </p:blipFill>
        <p:spPr>
          <a:xfrm>
            <a:off x="3047097" y="4089400"/>
            <a:ext cx="2373150" cy="276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73362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782" y="1503891"/>
            <a:ext cx="8193617" cy="5091641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4000" dirty="0"/>
              <a:t>Самым опасным в аварийной обстановке является </a:t>
            </a:r>
            <a:r>
              <a:rPr lang="ru-RU" sz="4000" b="1" dirty="0">
                <a:solidFill>
                  <a:srgbClr val="FF0000"/>
                </a:solidFill>
              </a:rPr>
              <a:t>ПАНИКА!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4000" dirty="0" smtClean="0">
                <a:solidFill>
                  <a:srgbClr val="FF0000"/>
                </a:solidFill>
              </a:rPr>
              <a:t>Знание </a:t>
            </a:r>
            <a:r>
              <a:rPr lang="ru-RU" sz="4000" dirty="0">
                <a:solidFill>
                  <a:srgbClr val="FF0000"/>
                </a:solidFill>
              </a:rPr>
              <a:t>того, как вести себя, порождает уверенность в своих силах и поможет выбрать верное решение!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+mn-lt"/>
              </a:rPr>
              <a:t>Запомните!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3941326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1947672" y="1789853"/>
            <a:ext cx="9313332" cy="3069314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112E4C"/>
                </a:solidFill>
                <a:latin typeface="+mn-lt"/>
              </a:rPr>
              <a:t>Спасибо</a:t>
            </a:r>
            <a:br>
              <a:rPr lang="ru-RU" sz="6600" b="1" dirty="0" smtClean="0">
                <a:solidFill>
                  <a:srgbClr val="112E4C"/>
                </a:solidFill>
                <a:latin typeface="+mn-lt"/>
              </a:rPr>
            </a:br>
            <a:r>
              <a:rPr lang="ru-RU" sz="6600" b="1" dirty="0" smtClean="0">
                <a:solidFill>
                  <a:srgbClr val="112E4C"/>
                </a:solidFill>
                <a:latin typeface="+mn-lt"/>
              </a:rPr>
              <a:t>за</a:t>
            </a:r>
            <a:br>
              <a:rPr lang="ru-RU" sz="6600" b="1" dirty="0" smtClean="0">
                <a:solidFill>
                  <a:srgbClr val="112E4C"/>
                </a:solidFill>
                <a:latin typeface="+mn-lt"/>
              </a:rPr>
            </a:br>
            <a:r>
              <a:rPr lang="ru-RU" sz="6600" b="1" dirty="0" smtClean="0">
                <a:solidFill>
                  <a:srgbClr val="112E4C"/>
                </a:solidFill>
                <a:latin typeface="+mn-lt"/>
              </a:rPr>
              <a:t>внимание!</a:t>
            </a:r>
            <a:endParaRPr lang="en-US" sz="6600" b="1" dirty="0">
              <a:solidFill>
                <a:srgbClr val="112E4C"/>
              </a:solidFill>
              <a:latin typeface="+mn-lt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54474" y="3443382"/>
            <a:ext cx="4843992" cy="3414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7198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8515" y="1410757"/>
            <a:ext cx="8193617" cy="5091641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ru-RU" sz="2400" dirty="0"/>
              <a:t>В случае обнаружения подозрительных предметов или лиц необходимо немедленно сообщить об этом сотрудникам метрополитена. Следует избегать разговоров с незнакомыми людьми и не принимать от них какие-либо предметы.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+mn-lt"/>
              </a:rPr>
              <a:t>Правила безопасного поведения </a:t>
            </a:r>
            <a:r>
              <a:rPr lang="ru-RU" sz="4000" b="1" dirty="0" smtClean="0">
                <a:solidFill>
                  <a:schemeClr val="bg1"/>
                </a:solidFill>
                <a:latin typeface="+mn-lt"/>
              </a:rPr>
              <a:t> в метрополитене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9352" t="17792" r="3889" b="40272"/>
          <a:stretch/>
        </p:blipFill>
        <p:spPr>
          <a:xfrm>
            <a:off x="1560491" y="3437468"/>
            <a:ext cx="5889664" cy="30649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573292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8515" y="1410757"/>
            <a:ext cx="8193617" cy="5091641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/>
              <a:t>В </a:t>
            </a:r>
            <a:r>
              <a:rPr lang="ru-RU" sz="2400" dirty="0"/>
              <a:t>метро категорически запрещается</a:t>
            </a:r>
            <a:r>
              <a:rPr lang="ru-RU" sz="2400" dirty="0" smtClean="0"/>
              <a:t>: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/>
              <a:t>заходить </a:t>
            </a:r>
            <a:r>
              <a:rPr lang="ru-RU" sz="2400" dirty="0"/>
              <a:t>за ограничительную линию у края платформы и подходить к вагону до полной остановки поезда;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/>
              <a:t>сидеть на ступеньках эскалатора, облокачиваться и класть вещи на поручни, бежать по эскалатору и платформе;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/>
              <a:t>спускаться на пути и ходить по путям;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/>
              <a:t>открывать двери вагона во время движения, задерживать закрытие и открытие дверей вагонов на остановках</a:t>
            </a:r>
            <a:r>
              <a:rPr lang="ru-RU" sz="2400" dirty="0" smtClean="0"/>
              <a:t>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/>
              <a:t>входить на станцию и проезжать в поездах в нетрезвом состоянии;   </a:t>
            </a:r>
          </a:p>
          <a:p>
            <a:pPr>
              <a:lnSpc>
                <a:spcPct val="110000"/>
              </a:lnSpc>
            </a:pPr>
            <a:endParaRPr lang="ru-RU" sz="24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+mn-lt"/>
              </a:rPr>
              <a:t>Правила безопасного поведения </a:t>
            </a:r>
            <a:r>
              <a:rPr lang="ru-RU" sz="4000" b="1" dirty="0" smtClean="0">
                <a:solidFill>
                  <a:schemeClr val="bg1"/>
                </a:solidFill>
                <a:latin typeface="+mn-lt"/>
              </a:rPr>
              <a:t> в метрополитене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994356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8515" y="1410757"/>
            <a:ext cx="8193617" cy="5091641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 smtClean="0"/>
              <a:t>В </a:t>
            </a:r>
            <a:r>
              <a:rPr lang="ru-RU" sz="2400" dirty="0"/>
              <a:t>метро категорически запрещается</a:t>
            </a:r>
            <a:r>
              <a:rPr lang="ru-RU" sz="2400" dirty="0" smtClean="0"/>
              <a:t>: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/>
              <a:t>курить </a:t>
            </a:r>
            <a:r>
              <a:rPr lang="ru-RU" sz="2400" dirty="0"/>
              <a:t>на станциях и в вагонах;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/>
              <a:t>провозить пожароопасные, взрывчатые, отравляющие, ядовитые вещества и предметы, бытовые и газовые баллоны;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/>
              <a:t>без крайней нужды ходить по неработающему эскалатору — он может начать </a:t>
            </a:r>
            <a:r>
              <a:rPr lang="ru-RU" sz="2400" dirty="0" smtClean="0"/>
              <a:t>двигаться.</a:t>
            </a:r>
            <a:endParaRPr lang="ru-RU" sz="24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+mn-lt"/>
              </a:rPr>
              <a:t>Правила безопасного поведения </a:t>
            </a:r>
            <a:r>
              <a:rPr lang="ru-RU" sz="4000" b="1" dirty="0" smtClean="0">
                <a:solidFill>
                  <a:schemeClr val="bg1"/>
                </a:solidFill>
                <a:latin typeface="+mn-lt"/>
              </a:rPr>
              <a:t> в метрополитене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09" t="14801" r="1400" b="18694"/>
          <a:stretch/>
        </p:blipFill>
        <p:spPr>
          <a:xfrm>
            <a:off x="2138889" y="4627127"/>
            <a:ext cx="4732867" cy="2146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1284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8040" y="3423935"/>
            <a:ext cx="5862299" cy="3908199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2382" y="1486958"/>
            <a:ext cx="8193617" cy="5091641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400" dirty="0"/>
              <a:t>При пользовании общественным транспортом следует всегда помнить правила личной безопасности.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/>
              <a:t>Входить </a:t>
            </a:r>
            <a:r>
              <a:rPr lang="ru-RU" sz="2400" dirty="0"/>
              <a:t>в транспорт и выходить из него можно только после полной остановки. При входе и выходе не задерживайтесь на подножке транспортного средства. Не опирайтесь на входную дверь, т.к. она в любой момент может открыться. Спрыгивать на ходу с подножки категорически запрещается.</a:t>
            </a:r>
            <a:endParaRPr lang="ru-RU" sz="2400" dirty="0" smtClean="0"/>
          </a:p>
          <a:p>
            <a:pPr marL="0" indent="0">
              <a:lnSpc>
                <a:spcPct val="110000"/>
              </a:lnSpc>
              <a:buNone/>
            </a:pPr>
            <a:endParaRPr lang="ru-RU" sz="24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chemeClr val="bg1"/>
                </a:solidFill>
                <a:latin typeface="+mn-lt"/>
              </a:rPr>
              <a:t>Правила безопасного поведения </a:t>
            </a:r>
            <a:r>
              <a:rPr lang="ru-RU" sz="4000" b="1" dirty="0" smtClean="0">
                <a:solidFill>
                  <a:schemeClr val="bg1"/>
                </a:solidFill>
                <a:latin typeface="+mn-lt"/>
              </a:rPr>
              <a:t>в наземном </a:t>
            </a:r>
            <a:r>
              <a:rPr lang="ru-RU" sz="4000" b="1" dirty="0">
                <a:solidFill>
                  <a:schemeClr val="bg1"/>
                </a:solidFill>
                <a:latin typeface="+mn-lt"/>
              </a:rPr>
              <a:t>общественном транспорте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363592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0548" y="4220422"/>
            <a:ext cx="5357283" cy="2662977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2382" y="1486958"/>
            <a:ext cx="8193617" cy="5091641"/>
          </a:xfrm>
        </p:spPr>
        <p:txBody>
          <a:bodyPr>
            <a:normAutofit/>
          </a:bodyPr>
          <a:lstStyle/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/>
              <a:t>Не отвлекайте водителя разговором во время движения.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400" dirty="0" smtClean="0"/>
              <a:t>Если </a:t>
            </a:r>
            <a:r>
              <a:rPr lang="ru-RU" sz="2400" dirty="0"/>
              <a:t>во время движения возникает опасность столкновения транспортного средства с другим объектом, надо принять устойчивое положение и крепко ухватиться руками за поручни. Сидящему пассажиру следует упереться ногами в пол, руками – в переднее сиденье, наклонить голову вперед.</a:t>
            </a:r>
            <a:endParaRPr lang="ru-RU" sz="24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90322" y="91441"/>
            <a:ext cx="7886700" cy="987552"/>
          </a:xfrm>
        </p:spPr>
        <p:txBody>
          <a:bodyPr>
            <a:normAutofit fontScale="90000"/>
          </a:bodyPr>
          <a:lstStyle/>
          <a:p>
            <a:r>
              <a:rPr lang="ru-RU" sz="4000" b="1" smtClean="0">
                <a:solidFill>
                  <a:schemeClr val="bg1"/>
                </a:solidFill>
                <a:latin typeface="+mn-lt"/>
              </a:rPr>
              <a:t>Правила безопасного поведения в наземном общественном транспорте</a:t>
            </a:r>
            <a:endParaRPr lang="en-US" sz="40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845802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390</TotalTime>
  <Words>2291</Words>
  <Application>Microsoft Office PowerPoint</Application>
  <PresentationFormat>Экран (4:3)</PresentationFormat>
  <Paragraphs>146</Paragraphs>
  <Slides>45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9" baseType="lpstr">
      <vt:lpstr>Arial</vt:lpstr>
      <vt:lpstr>Calibri</vt:lpstr>
      <vt:lpstr>Calibri Light</vt:lpstr>
      <vt:lpstr>Office Theme</vt:lpstr>
      <vt:lpstr>Безопасное поведение на разных видах транспорта</vt:lpstr>
      <vt:lpstr>Презентация PowerPoint</vt:lpstr>
      <vt:lpstr>Презентация PowerPoint</vt:lpstr>
      <vt:lpstr>Правила безопасного поведения  в метрополитене</vt:lpstr>
      <vt:lpstr>Правила безопасного поведения  в метрополитене</vt:lpstr>
      <vt:lpstr>Правила безопасного поведения  в метрополитене</vt:lpstr>
      <vt:lpstr>Правила безопасного поведения  в метрополитене</vt:lpstr>
      <vt:lpstr>Правила безопасного поведения в наземном общественном транспорте</vt:lpstr>
      <vt:lpstr>Правила безопасного поведения в наземном общественном транспорте</vt:lpstr>
      <vt:lpstr>Правила безопасного поведения в наземном общественном транспорте</vt:lpstr>
      <vt:lpstr>Правила безопасного поведения в наземном общественном транспорте</vt:lpstr>
      <vt:lpstr>Правила безопасного поведения в наземном общественном транспорте</vt:lpstr>
      <vt:lpstr>Правила безопасного поведения в наземном общественном транспорте</vt:lpstr>
      <vt:lpstr>Правила безопасного поведения в наземном общественном транспорте</vt:lpstr>
      <vt:lpstr>Правила безопасного поведения на воздушном транспорте</vt:lpstr>
      <vt:lpstr>Предполетный досмотр</vt:lpstr>
      <vt:lpstr>Подготовка к взлёту</vt:lpstr>
      <vt:lpstr>Подготовка к взлёту</vt:lpstr>
      <vt:lpstr>Подготовка к взлёту</vt:lpstr>
      <vt:lpstr>Разгерметизации салона самолёта </vt:lpstr>
      <vt:lpstr>Пожар в самолёте</vt:lpstr>
      <vt:lpstr>Аварийная посадка самолёта</vt:lpstr>
      <vt:lpstr>Приводнение самолёта</vt:lpstr>
      <vt:lpstr>Правила безопасного поведения на железнодорожном транспорте</vt:lpstr>
      <vt:lpstr>Требования безопасности при ожидании поезда</vt:lpstr>
      <vt:lpstr>Требования безопасности при посадке в вагон и выходе из него</vt:lpstr>
      <vt:lpstr>Требования безопасности при движении поезда</vt:lpstr>
      <vt:lpstr>Требования безопасности при экстренной эвакуации из вагона</vt:lpstr>
      <vt:lpstr>Требования безопасности при пожаре в поезде</vt:lpstr>
      <vt:lpstr>Запомните!</vt:lpstr>
      <vt:lpstr>Правила безопасного поведения на водном транспорте</vt:lpstr>
      <vt:lpstr>Правила безопасного поведения на водном транспорте</vt:lpstr>
      <vt:lpstr>Правила безопасного поведения на водном транспорте</vt:lpstr>
      <vt:lpstr>Правила безопасного поведения на водном транспорте</vt:lpstr>
      <vt:lpstr>Правила безопасного поведения на водном транспорте</vt:lpstr>
      <vt:lpstr>Правила безопасного поведения на водном транспорте</vt:lpstr>
      <vt:lpstr>Правила безопасного поведения на водном транспорте</vt:lpstr>
      <vt:lpstr>Правила безопасного поведения на водном транспорте</vt:lpstr>
      <vt:lpstr>Правила безопасного поведения при кораблекрушении</vt:lpstr>
      <vt:lpstr>Правила безопасного поведения при кораблекрушении</vt:lpstr>
      <vt:lpstr>Правила безопасного поведения при кораблекрушении</vt:lpstr>
      <vt:lpstr>Психологические аспекты безопасного поведения</vt:lpstr>
      <vt:lpstr>Универсальные принципы безопасности</vt:lpstr>
      <vt:lpstr>Запомните!</vt:lpstr>
      <vt:lpstr>Спасибо за внимание!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admin</cp:lastModifiedBy>
  <cp:revision>50</cp:revision>
  <dcterms:created xsi:type="dcterms:W3CDTF">2019-10-28T08:40:00Z</dcterms:created>
  <dcterms:modified xsi:type="dcterms:W3CDTF">2025-03-13T08:50:32Z</dcterms:modified>
</cp:coreProperties>
</file>