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3" r:id="rId2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62419"/>
    <a:srgbClr val="B12410"/>
    <a:srgbClr val="9814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42" autoAdjust="0"/>
    <p:restoredTop sz="94660"/>
  </p:normalViewPr>
  <p:slideViewPr>
    <p:cSldViewPr>
      <p:cViewPr varScale="1">
        <p:scale>
          <a:sx n="113" d="100"/>
          <a:sy n="113" d="100"/>
        </p:scale>
        <p:origin x="161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3" d="100"/>
          <a:sy n="73" d="100"/>
        </p:scale>
        <p:origin x="-154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3871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96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Click to edit Master text styles</a:t>
            </a:r>
          </a:p>
          <a:p>
            <a:pPr lvl="1"/>
            <a:r>
              <a:rPr lang="ru-RU" noProof="0" smtClean="0"/>
              <a:t>Second level</a:t>
            </a:r>
          </a:p>
          <a:p>
            <a:pPr lvl="2"/>
            <a:r>
              <a:rPr lang="ru-RU" noProof="0" smtClean="0"/>
              <a:t>Third level</a:t>
            </a:r>
          </a:p>
          <a:p>
            <a:pPr lvl="3"/>
            <a:r>
              <a:rPr lang="ru-RU" noProof="0" smtClean="0"/>
              <a:t>Fourth level</a:t>
            </a:r>
          </a:p>
          <a:p>
            <a:pPr lvl="4"/>
            <a:r>
              <a:rPr lang="ru-RU" noProof="0" smtClean="0"/>
              <a:t>Fifth level</a:t>
            </a:r>
          </a:p>
        </p:txBody>
      </p:sp>
      <p:sp>
        <p:nvSpPr>
          <p:cNvPr id="696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F0BE1D7-04B4-47B0-84D2-776177B324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2471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9" y="2924177"/>
            <a:ext cx="6481762" cy="893763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algn="ctr"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42989" y="3716339"/>
            <a:ext cx="6481762" cy="503237"/>
          </a:xfrm>
          <a:effectLst>
            <a:outerShdw dist="17961" dir="2700000" algn="ctr" rotWithShape="0">
              <a:schemeClr val="bg2"/>
            </a:outerShdw>
          </a:effectLst>
        </p:spPr>
        <p:txBody>
          <a:bodyPr/>
          <a:lstStyle>
            <a:lvl1pPr marL="0" indent="0" algn="ctr">
              <a:buFontTx/>
              <a:buNone/>
              <a:defRPr sz="2400" b="1"/>
            </a:lvl1pPr>
          </a:lstStyle>
          <a:p>
            <a:pPr lvl="0"/>
            <a:r>
              <a:rPr lang="ru-RU" noProof="0" smtClean="0"/>
              <a:t>Образец подзаголовка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048376" y="333377"/>
            <a:ext cx="1692275" cy="590391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71551" y="333377"/>
            <a:ext cx="4924425" cy="590391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551" y="1773238"/>
            <a:ext cx="3092450" cy="4464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216401" y="1773238"/>
            <a:ext cx="3092450" cy="44640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1" y="333375"/>
            <a:ext cx="67691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773238"/>
            <a:ext cx="633730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bg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75856" y="548680"/>
            <a:ext cx="5688632" cy="5256584"/>
          </a:xfrm>
          <a:noFill/>
        </p:spPr>
        <p:txBody>
          <a:bodyPr/>
          <a:lstStyle/>
          <a:p>
            <a:r>
              <a:rPr lang="ru-RU" sz="4800" dirty="0"/>
              <a:t>Пожарная безопасность в быту</a:t>
            </a:r>
            <a:endParaRPr lang="uk-UA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273426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ЭТО ВАЖНО ЗНАТЬ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200" dirty="0" smtClean="0">
                <a:ea typeface="굴림" charset="-127"/>
              </a:rPr>
              <a:t>При </a:t>
            </a:r>
            <a:r>
              <a:rPr lang="ru-RU" altLang="ko-KR" sz="2200" dirty="0">
                <a:ea typeface="굴림" charset="-127"/>
              </a:rPr>
              <a:t>горении выделяются ядовитые газы: синильная кислота, </a:t>
            </a:r>
            <a:r>
              <a:rPr lang="ru-RU" altLang="ko-KR" sz="2200" dirty="0" smtClean="0">
                <a:ea typeface="굴림" charset="-127"/>
              </a:rPr>
              <a:t>фосген </a:t>
            </a:r>
            <a:r>
              <a:rPr lang="ru-RU" altLang="ko-KR" sz="2200" dirty="0">
                <a:ea typeface="굴림" charset="-127"/>
              </a:rPr>
              <a:t>и другие, а содержание кислорода в воздухе падает. </a:t>
            </a:r>
            <a:r>
              <a:rPr lang="ru-RU" altLang="ko-KR" sz="2200" dirty="0" smtClean="0">
                <a:ea typeface="굴림" charset="-127"/>
              </a:rPr>
              <a:t>Вот </a:t>
            </a:r>
            <a:r>
              <a:rPr lang="ru-RU" altLang="ko-KR" sz="2200" dirty="0">
                <a:ea typeface="굴림" charset="-127"/>
              </a:rPr>
              <a:t>почему опасен не только и даже не столько огонь, </a:t>
            </a:r>
            <a:r>
              <a:rPr lang="ru-RU" altLang="ko-KR" sz="2200" dirty="0" smtClean="0">
                <a:ea typeface="굴림" charset="-127"/>
              </a:rPr>
              <a:t>сколько </a:t>
            </a:r>
            <a:r>
              <a:rPr lang="ru-RU" altLang="ko-KR" sz="2200" dirty="0">
                <a:ea typeface="굴림" charset="-127"/>
              </a:rPr>
              <a:t>дым и гарь от него. </a:t>
            </a:r>
          </a:p>
          <a:p>
            <a:pPr marL="0" indent="0">
              <a:buNone/>
            </a:pPr>
            <a:r>
              <a:rPr lang="ru-RU" altLang="ko-KR" sz="2200" dirty="0" smtClean="0">
                <a:ea typeface="굴림" charset="-127"/>
              </a:rPr>
              <a:t>Возможные </a:t>
            </a:r>
            <a:r>
              <a:rPr lang="ru-RU" altLang="ko-KR" sz="2200" dirty="0">
                <a:ea typeface="굴림" charset="-127"/>
              </a:rPr>
              <a:t>реакции организма человека </a:t>
            </a:r>
            <a:r>
              <a:rPr lang="ru-RU" altLang="ko-KR" sz="2200" dirty="0" smtClean="0">
                <a:ea typeface="굴림" charset="-127"/>
              </a:rPr>
              <a:t>при </a:t>
            </a:r>
            <a:r>
              <a:rPr lang="ru-RU" altLang="ko-KR" sz="2200" dirty="0">
                <a:ea typeface="굴림" charset="-127"/>
              </a:rPr>
              <a:t>увеличении концентрации продуктов горения:</a:t>
            </a:r>
          </a:p>
          <a:p>
            <a:pPr marL="0" indent="0">
              <a:buNone/>
            </a:pPr>
            <a:r>
              <a:rPr lang="ru-RU" altLang="ko-KR" sz="2200" b="1" dirty="0">
                <a:solidFill>
                  <a:srgbClr val="FFFF00"/>
                </a:solidFill>
                <a:ea typeface="굴림" charset="-127"/>
              </a:rPr>
              <a:t>угарного газа: </a:t>
            </a:r>
            <a:r>
              <a:rPr lang="ru-RU" altLang="ko-KR" sz="2200" dirty="0">
                <a:ea typeface="굴림" charset="-127"/>
              </a:rPr>
              <a:t>0,01% - слабые головные боли; 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0,05% - головокружение; 0,1% - обморок; 0,2% - кома, 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быстрая смерть; 0,5% - мгновенная смерть;</a:t>
            </a:r>
          </a:p>
          <a:p>
            <a:pPr marL="0" indent="0">
              <a:buNone/>
            </a:pPr>
            <a:r>
              <a:rPr lang="ru-RU" altLang="ko-KR" sz="2200" b="1" dirty="0">
                <a:solidFill>
                  <a:srgbClr val="FFFF00"/>
                </a:solidFill>
                <a:ea typeface="굴림" charset="-127"/>
              </a:rPr>
              <a:t>углекислого газа: </a:t>
            </a:r>
            <a:r>
              <a:rPr lang="ru-RU" altLang="ko-KR" sz="2200" dirty="0">
                <a:ea typeface="굴림" charset="-127"/>
              </a:rPr>
              <a:t>до 0,5% - не воздействует; 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от 0,5 до 7% - учащение сердечного ритма, начало паралича дыхательных центров; свыше 10% - паралич дыхательных центров и смерть.</a:t>
            </a:r>
          </a:p>
        </p:txBody>
      </p:sp>
    </p:spTree>
    <p:extLst>
      <p:ext uri="{BB962C8B-B14F-4D97-AF65-F5344CB8AC3E}">
        <p14:creationId xmlns:p14="http://schemas.microsoft.com/office/powerpoint/2010/main" val="378801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273426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БЕЗОПАСНОЕ ИСПОЛЬЗОВАНИЕ ЭЛЕКТРИЧЕСКИХ ПРИБОРОВ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Не используйте электроприборы при повреждении или износе шнура питания или вилки.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Ремонтируйте электроприборы только в </a:t>
            </a:r>
            <a:r>
              <a:rPr lang="ru-RU" altLang="ko-KR" sz="2200" dirty="0" smtClean="0">
                <a:ea typeface="굴림" charset="-127"/>
              </a:rPr>
              <a:t>специализированных </a:t>
            </a:r>
            <a:r>
              <a:rPr lang="ru-RU" altLang="ko-KR" sz="2200" dirty="0">
                <a:ea typeface="굴림" charset="-127"/>
              </a:rPr>
              <a:t>центрах.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Если не собираетесь пользоваться электроприбором несколько дней, отсоедините его </a:t>
            </a:r>
            <a:r>
              <a:rPr lang="ru-RU" altLang="ko-KR" sz="2200" dirty="0" smtClean="0">
                <a:ea typeface="굴림" charset="-127"/>
              </a:rPr>
              <a:t>от</a:t>
            </a:r>
          </a:p>
          <a:p>
            <a:pPr marL="0" indent="0">
              <a:buNone/>
            </a:pPr>
            <a:r>
              <a:rPr lang="ru-RU" altLang="ko-KR" sz="2200" dirty="0" smtClean="0">
                <a:ea typeface="굴림" charset="-127"/>
              </a:rPr>
              <a:t>     электрической сети.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Выключая </a:t>
            </a:r>
            <a:r>
              <a:rPr lang="ru-RU" altLang="ko-KR" sz="2200" dirty="0">
                <a:ea typeface="굴림" charset="-127"/>
              </a:rPr>
              <a:t>электроприбор из </a:t>
            </a:r>
            <a:endParaRPr lang="ru-RU" altLang="ko-KR" sz="2200" dirty="0" smtClean="0">
              <a:ea typeface="굴림" charset="-127"/>
            </a:endParaRP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 </a:t>
            </a:r>
            <a:r>
              <a:rPr lang="ru-RU" altLang="ko-KR" sz="2200" dirty="0" smtClean="0">
                <a:ea typeface="굴림" charset="-127"/>
              </a:rPr>
              <a:t>    розетки</a:t>
            </a:r>
            <a:r>
              <a:rPr lang="ru-RU" altLang="ko-KR" sz="2200" dirty="0">
                <a:ea typeface="굴림" charset="-127"/>
              </a:rPr>
              <a:t>, держитесь за вилку, </a:t>
            </a:r>
            <a:endParaRPr lang="ru-RU" altLang="ko-KR" sz="2200" dirty="0" smtClean="0">
              <a:ea typeface="굴림" charset="-127"/>
            </a:endParaRP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 </a:t>
            </a:r>
            <a:r>
              <a:rPr lang="ru-RU" altLang="ko-KR" sz="2200" dirty="0" smtClean="0">
                <a:ea typeface="굴림" charset="-127"/>
              </a:rPr>
              <a:t>    никогда </a:t>
            </a:r>
            <a:r>
              <a:rPr lang="ru-RU" altLang="ko-KR" sz="2200" dirty="0">
                <a:ea typeface="굴림" charset="-127"/>
              </a:rPr>
              <a:t>не тяните за шнур питания.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Не включайте в одну сетевую </a:t>
            </a:r>
            <a:r>
              <a:rPr lang="ru-RU" altLang="ko-KR" sz="2200" dirty="0" smtClean="0">
                <a:ea typeface="굴림" charset="-127"/>
              </a:rPr>
              <a:t>розетку                                   </a:t>
            </a:r>
            <a:r>
              <a:rPr lang="ru-RU" altLang="ko-KR" sz="2200" dirty="0">
                <a:ea typeface="굴림" charset="-127"/>
              </a:rPr>
              <a:t>несколько электроприборов. </a:t>
            </a:r>
          </a:p>
          <a:p>
            <a:pPr marL="0" indent="0">
              <a:buNone/>
            </a:pPr>
            <a:r>
              <a:rPr lang="ru-RU" altLang="ko-KR" sz="2200" dirty="0" smtClean="0">
                <a:ea typeface="굴림" charset="-127"/>
              </a:rPr>
              <a:t>. </a:t>
            </a:r>
            <a:endParaRPr lang="ru-RU" altLang="ko-KR" sz="2200" dirty="0">
              <a:ea typeface="굴림" charset="-127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933056"/>
            <a:ext cx="3348036" cy="3004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92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273426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БЕЗОПАСНОЕ ИСПОЛЬЗОВАНИЕ ЭЛЕКТРИЧЕСКИХ ПРИБОРОВ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Недопустимо попадание влаги внутрь электроприборов. Особенно будьте внимательны </a:t>
            </a:r>
            <a:r>
              <a:rPr lang="ru-RU" altLang="ko-KR" sz="2200" dirty="0" smtClean="0">
                <a:ea typeface="굴림" charset="-127"/>
              </a:rPr>
              <a:t>на </a:t>
            </a:r>
            <a:r>
              <a:rPr lang="ru-RU" altLang="ko-KR" sz="2200" dirty="0">
                <a:ea typeface="굴림" charset="-127"/>
              </a:rPr>
              <a:t>кухне и в ванной комнате.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Используйте </a:t>
            </a:r>
            <a:r>
              <a:rPr lang="ru-RU" altLang="ko-KR" sz="2200" dirty="0">
                <a:ea typeface="굴림" charset="-127"/>
              </a:rPr>
              <a:t>лампочки только рекомендованной мощности.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Следите за исправностью и чистотой всех электробытовых приборов.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К монтажу электропроводки и ремонту электроприборов привлекайте </a:t>
            </a:r>
            <a:r>
              <a:rPr lang="ru-RU" altLang="ko-KR" sz="2200" dirty="0" smtClean="0">
                <a:ea typeface="굴림" charset="-127"/>
              </a:rPr>
              <a:t>только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 </a:t>
            </a:r>
            <a:r>
              <a:rPr lang="ru-RU" altLang="ko-KR" sz="2200" dirty="0" smtClean="0">
                <a:ea typeface="굴림" charset="-127"/>
              </a:rPr>
              <a:t>    </a:t>
            </a:r>
            <a:r>
              <a:rPr lang="ru-RU" altLang="ko-KR" sz="2200" dirty="0">
                <a:ea typeface="굴림" charset="-127"/>
              </a:rPr>
              <a:t>специалистов.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Используйте электроприборы в </a:t>
            </a:r>
            <a:r>
              <a:rPr lang="ru-RU" altLang="ko-KR" sz="2200" dirty="0" smtClean="0">
                <a:ea typeface="굴림" charset="-127"/>
              </a:rPr>
              <a:t>                              соответствии </a:t>
            </a:r>
            <a:r>
              <a:rPr lang="ru-RU" altLang="ko-KR" sz="2200" dirty="0">
                <a:ea typeface="굴림" charset="-127"/>
              </a:rPr>
              <a:t>с </a:t>
            </a:r>
            <a:r>
              <a:rPr lang="ru-RU" altLang="ko-KR" sz="2200" dirty="0" smtClean="0">
                <a:ea typeface="굴림" charset="-127"/>
              </a:rPr>
              <a:t>правилами эксплуатации</a:t>
            </a:r>
            <a:r>
              <a:rPr lang="ru-RU" altLang="ko-KR" sz="2200" dirty="0">
                <a:ea typeface="굴림" charset="-127"/>
              </a:rPr>
              <a:t>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144" y="4023066"/>
            <a:ext cx="3526705" cy="264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8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273426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БЕЗОПАСНОЕ ИСПОЛЬЗОВАНИЕ ГАЗОВОГО ОБОРУДОВАНИЯ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Проверьте герметичность шлангов и резьбовых </a:t>
            </a:r>
            <a:r>
              <a:rPr lang="ru-RU" altLang="ko-KR" sz="2200" dirty="0" smtClean="0">
                <a:ea typeface="굴림" charset="-127"/>
              </a:rPr>
              <a:t>соединений.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Чтобы </a:t>
            </a:r>
            <a:r>
              <a:rPr lang="ru-RU" altLang="ko-KR" sz="2200" dirty="0">
                <a:ea typeface="굴림" charset="-127"/>
              </a:rPr>
              <a:t>зажечь газовую горелку, сначала поднесите зажженную спичку, а затем плавно откройте газовый кран. </a:t>
            </a:r>
            <a:endParaRPr lang="ru-RU" altLang="ko-KR" sz="2200" dirty="0" smtClean="0">
              <a:ea typeface="굴림" charset="-127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Не </a:t>
            </a:r>
            <a:r>
              <a:rPr lang="ru-RU" altLang="ko-KR" sz="2200" dirty="0">
                <a:ea typeface="굴림" charset="-127"/>
              </a:rPr>
              <a:t>оставляйте включенные </a:t>
            </a:r>
            <a:r>
              <a:rPr lang="ru-RU" altLang="ko-KR" sz="2200" dirty="0" smtClean="0">
                <a:ea typeface="굴림" charset="-127"/>
              </a:rPr>
              <a:t>газовые                             </a:t>
            </a:r>
            <a:r>
              <a:rPr lang="ru-RU" altLang="ko-KR" sz="2200" dirty="0">
                <a:ea typeface="굴림" charset="-127"/>
              </a:rPr>
              <a:t>горелки без </a:t>
            </a:r>
            <a:r>
              <a:rPr lang="ru-RU" altLang="ko-KR" sz="2200" dirty="0" smtClean="0">
                <a:ea typeface="굴림" charset="-127"/>
              </a:rPr>
              <a:t>присмотра.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Следите </a:t>
            </a:r>
            <a:r>
              <a:rPr lang="ru-RU" altLang="ko-KR" sz="2200" dirty="0">
                <a:ea typeface="굴림" charset="-127"/>
              </a:rPr>
              <a:t>за тем, чтобы нагреваемая </a:t>
            </a:r>
            <a:r>
              <a:rPr lang="ru-RU" altLang="ko-KR" sz="2200" dirty="0" smtClean="0">
                <a:ea typeface="굴림" charset="-127"/>
              </a:rPr>
              <a:t>                                        жидкость </a:t>
            </a:r>
            <a:r>
              <a:rPr lang="ru-RU" altLang="ko-KR" sz="2200" dirty="0">
                <a:ea typeface="굴림" charset="-127"/>
              </a:rPr>
              <a:t>не залила пламя горелки.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Н</a:t>
            </a:r>
            <a:r>
              <a:rPr lang="ru-RU" altLang="ko-KR" sz="2200" dirty="0" smtClean="0">
                <a:ea typeface="굴림" charset="-127"/>
              </a:rPr>
              <a:t>е </a:t>
            </a:r>
            <a:r>
              <a:rPr lang="ru-RU" altLang="ko-KR" sz="2200" dirty="0">
                <a:ea typeface="굴림" charset="-127"/>
              </a:rPr>
              <a:t>используйте зажженные </a:t>
            </a:r>
            <a:r>
              <a:rPr lang="ru-RU" altLang="ko-KR" sz="2200" dirty="0" smtClean="0">
                <a:ea typeface="굴림" charset="-127"/>
              </a:rPr>
              <a:t>горелки                                       </a:t>
            </a:r>
            <a:r>
              <a:rPr lang="ru-RU" altLang="ko-KR" sz="2200" dirty="0">
                <a:ea typeface="굴림" charset="-127"/>
              </a:rPr>
              <a:t>для обогрева квартиры.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357" t="4851" r="3846" b="10100"/>
          <a:stretch/>
        </p:blipFill>
        <p:spPr>
          <a:xfrm>
            <a:off x="6012160" y="3284984"/>
            <a:ext cx="2911831" cy="3743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14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273426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БЕЗОПАСНОЕ ИСПОЛЬЗОВАНИЕ ГАЗОВОГО ОБОРУДОВАНИЯ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200" b="1" dirty="0">
                <a:solidFill>
                  <a:srgbClr val="FFFF00"/>
                </a:solidFill>
                <a:ea typeface="굴림" charset="-127"/>
              </a:rPr>
              <a:t>При появлении запаха газа: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   перекройте кран подачи газа. Откройте все окна и двери </a:t>
            </a:r>
            <a:r>
              <a:rPr lang="ru-RU" altLang="ko-KR" sz="2200" dirty="0" smtClean="0">
                <a:ea typeface="굴림" charset="-127"/>
              </a:rPr>
              <a:t>тщательно </a:t>
            </a:r>
            <a:r>
              <a:rPr lang="ru-RU" altLang="ko-KR" sz="2200" dirty="0">
                <a:ea typeface="굴림" charset="-127"/>
              </a:rPr>
              <a:t>проветрите все помещения;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   если запах газа остался и при перекрытом кране, удалите из квартиры всех </a:t>
            </a:r>
            <a:r>
              <a:rPr lang="ru-RU" altLang="ko-KR" sz="2200" dirty="0" smtClean="0">
                <a:ea typeface="굴림" charset="-127"/>
              </a:rPr>
              <a:t>присутствующих;</a:t>
            </a:r>
            <a:endParaRPr lang="ru-RU" altLang="ko-KR" sz="2200" dirty="0">
              <a:ea typeface="굴림" charset="-127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не </a:t>
            </a:r>
            <a:r>
              <a:rPr lang="ru-RU" altLang="ko-KR" sz="2200" dirty="0">
                <a:ea typeface="굴림" charset="-127"/>
              </a:rPr>
              <a:t>пользуйтесь телефоном </a:t>
            </a:r>
            <a:r>
              <a:rPr lang="ru-RU" altLang="ko-KR" sz="2200" dirty="0" err="1" smtClean="0">
                <a:ea typeface="굴림" charset="-127"/>
              </a:rPr>
              <a:t>электровыключателями</a:t>
            </a:r>
            <a:r>
              <a:rPr lang="ru-RU" altLang="ko-KR" sz="2200" dirty="0">
                <a:ea typeface="굴림" charset="-127"/>
              </a:rPr>
              <a:t>, </a:t>
            </a:r>
            <a:r>
              <a:rPr lang="ru-RU" altLang="ko-KR" sz="2200" dirty="0" smtClean="0">
                <a:ea typeface="굴림" charset="-127"/>
              </a:rPr>
              <a:t>выключите </a:t>
            </a:r>
            <a:r>
              <a:rPr lang="ru-RU" altLang="ko-KR" sz="2200" dirty="0">
                <a:ea typeface="굴림" charset="-127"/>
              </a:rPr>
              <a:t>электричество на приборном щитке;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во </a:t>
            </a:r>
            <a:r>
              <a:rPr lang="ru-RU" altLang="ko-KR" sz="2200" dirty="0">
                <a:ea typeface="굴림" charset="-127"/>
              </a:rPr>
              <a:t>избежание отравления дышите через кусок влажной ткани, покиньте квартиру;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 </a:t>
            </a:r>
            <a:r>
              <a:rPr lang="ru-RU" altLang="ko-KR" sz="2200" dirty="0" smtClean="0">
                <a:ea typeface="굴림" charset="-127"/>
              </a:rPr>
              <a:t>немедленно </a:t>
            </a:r>
            <a:r>
              <a:rPr lang="ru-RU" altLang="ko-KR" sz="2200" dirty="0">
                <a:ea typeface="굴림" charset="-127"/>
              </a:rPr>
              <a:t>вызовите аварийную </a:t>
            </a:r>
            <a:r>
              <a:rPr lang="ru-RU" altLang="ko-KR" sz="2200" dirty="0" smtClean="0">
                <a:ea typeface="굴림" charset="-127"/>
              </a:rPr>
              <a:t>                           газовую </a:t>
            </a:r>
            <a:r>
              <a:rPr lang="ru-RU" altLang="ko-KR" sz="2200" dirty="0">
                <a:ea typeface="굴림" charset="-127"/>
              </a:rPr>
              <a:t>службу </a:t>
            </a:r>
            <a:r>
              <a:rPr lang="ru-RU" altLang="ko-KR" sz="2200" dirty="0" smtClean="0">
                <a:ea typeface="굴림" charset="-127"/>
              </a:rPr>
              <a:t>по телефону                                             «104».</a:t>
            </a:r>
            <a:endParaRPr lang="ru-RU" altLang="ko-KR" sz="2200" dirty="0">
              <a:ea typeface="굴림" charset="-127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4219352"/>
            <a:ext cx="4236089" cy="290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516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273426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БЕЗОПАСНОЕ ПОЛЬЗОВАНИЕ ОТКРЫТЫМ ОГНЁМ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Никогда </a:t>
            </a:r>
            <a:r>
              <a:rPr lang="ru-RU" altLang="ko-KR" sz="2200" dirty="0">
                <a:ea typeface="굴림" charset="-127"/>
              </a:rPr>
              <a:t>не курите в </a:t>
            </a:r>
            <a:r>
              <a:rPr lang="ru-RU" altLang="ko-KR" sz="2200" dirty="0" smtClean="0">
                <a:ea typeface="굴림" charset="-127"/>
              </a:rPr>
              <a:t>постели. </a:t>
            </a:r>
            <a:endParaRPr lang="ru-RU" altLang="ko-KR" sz="2200" dirty="0">
              <a:ea typeface="굴림" charset="-127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Не используйте свечи или горелки вблизи штор и </a:t>
            </a:r>
            <a:r>
              <a:rPr lang="ru-RU" altLang="ko-KR" sz="2200" dirty="0" smtClean="0">
                <a:ea typeface="굴림" charset="-127"/>
              </a:rPr>
              <a:t>занавесок. </a:t>
            </a:r>
            <a:endParaRPr lang="ru-RU" altLang="ko-KR" sz="2200" dirty="0">
              <a:ea typeface="굴림" charset="-127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Не допускайте отогревания замёрзших отопительных и водопроводных труб открытым </a:t>
            </a:r>
            <a:r>
              <a:rPr lang="ru-RU" altLang="ko-KR" sz="2200" dirty="0" smtClean="0">
                <a:ea typeface="굴림" charset="-127"/>
              </a:rPr>
              <a:t>пламенем.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Не </a:t>
            </a:r>
            <a:r>
              <a:rPr lang="ru-RU" altLang="ko-KR" sz="2200" dirty="0">
                <a:ea typeface="굴림" charset="-127"/>
              </a:rPr>
              <a:t>допускайте </a:t>
            </a:r>
            <a:r>
              <a:rPr lang="ru-RU" altLang="ko-KR" sz="2200" dirty="0" smtClean="0">
                <a:ea typeface="굴림" charset="-127"/>
              </a:rPr>
              <a:t>нарушения </a:t>
            </a:r>
            <a:r>
              <a:rPr lang="ru-RU" altLang="ko-KR" sz="2200" dirty="0">
                <a:ea typeface="굴림" charset="-127"/>
              </a:rPr>
              <a:t>правил проведения сварочных и других огневых работ.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Предметы </a:t>
            </a:r>
            <a:r>
              <a:rPr lang="ru-RU" altLang="ko-KR" sz="2200" dirty="0">
                <a:ea typeface="굴림" charset="-127"/>
              </a:rPr>
              <a:t>открытого огня </a:t>
            </a:r>
            <a:r>
              <a:rPr lang="ru-RU" altLang="ko-KR" sz="2200" dirty="0" smtClean="0">
                <a:ea typeface="굴림" charset="-127"/>
              </a:rPr>
              <a:t>размещайте                      </a:t>
            </a:r>
            <a:r>
              <a:rPr lang="ru-RU" altLang="ko-KR" sz="2200" dirty="0">
                <a:ea typeface="굴림" charset="-127"/>
              </a:rPr>
              <a:t>только на ровной поверхности</a:t>
            </a:r>
            <a:r>
              <a:rPr lang="ru-RU" altLang="ko-KR" sz="2200" dirty="0" smtClean="0">
                <a:ea typeface="굴림" charset="-127"/>
              </a:rPr>
              <a:t>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Не допускайте </a:t>
            </a:r>
            <a:r>
              <a:rPr lang="ru-RU" altLang="ko-KR" sz="2200" dirty="0" smtClean="0">
                <a:ea typeface="굴림" charset="-127"/>
              </a:rPr>
              <a:t>детских шалостей                                      с огнем.</a:t>
            </a:r>
            <a:endParaRPr lang="ru-RU" altLang="ko-KR" sz="2200" dirty="0">
              <a:ea typeface="굴림" charset="-127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4260221"/>
            <a:ext cx="3800621" cy="280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16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849490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ЭВАКУАЦИОННЫЕ ПУТИ И ВЫХОДЫ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Нельзя загромождать коридоры, как в самой квартире, так и на лестничной клетке </a:t>
            </a:r>
            <a:r>
              <a:rPr lang="ru-RU" altLang="ko-KR" sz="2200" dirty="0" smtClean="0">
                <a:ea typeface="굴림" charset="-127"/>
              </a:rPr>
              <a:t>предметами, </a:t>
            </a:r>
            <a:r>
              <a:rPr lang="ru-RU" altLang="ko-KR" sz="2200" dirty="0">
                <a:ea typeface="굴림" charset="-127"/>
              </a:rPr>
              <a:t>которые мешают беспрепятственной эвакуации.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Нельзя загромождать балконы ненужными вещами, старой мебелью, макулатурой и другими предметами, которые могут послужить «пищей» огню.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400" b="1" dirty="0" smtClean="0">
                <a:solidFill>
                  <a:srgbClr val="FFFF00"/>
                </a:solidFill>
                <a:ea typeface="굴림" charset="-127"/>
              </a:rPr>
              <a:t>Двери </a:t>
            </a:r>
            <a:r>
              <a:rPr lang="ru-RU" altLang="ko-KR" sz="2400" b="1" dirty="0">
                <a:solidFill>
                  <a:srgbClr val="FFFF00"/>
                </a:solidFill>
                <a:ea typeface="굴림" charset="-127"/>
              </a:rPr>
              <a:t>всех выходов должны открываться наружу.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Чистящие, легковоспламеняющиеся вещества и аэрозоли храните в металлических или деревянных ящиках, прикрытых сверху плотными крышками или несгораемым материалом.</a:t>
            </a:r>
          </a:p>
        </p:txBody>
      </p:sp>
    </p:spTree>
    <p:extLst>
      <p:ext uri="{BB962C8B-B14F-4D97-AF65-F5344CB8AC3E}">
        <p14:creationId xmlns:p14="http://schemas.microsoft.com/office/powerpoint/2010/main" val="2984292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3429000"/>
            <a:ext cx="7120745" cy="3755461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849490" cy="792163"/>
          </a:xfrm>
        </p:spPr>
        <p:txBody>
          <a:bodyPr/>
          <a:lstStyle/>
          <a:p>
            <a:r>
              <a:rPr lang="ru-RU" sz="3200" dirty="0" smtClean="0">
                <a:solidFill>
                  <a:srgbClr val="C62419"/>
                </a:solidFill>
              </a:rPr>
              <a:t>ДЕЙСТВИЯ ПРИ ПОЖАРЕ В КВАРТИРЕ</a:t>
            </a:r>
            <a:endParaRPr lang="ru-RU" sz="3200" dirty="0">
              <a:solidFill>
                <a:srgbClr val="C6241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Сообщите о пожаре в пожарную охрану по телефонам «112», </a:t>
            </a:r>
            <a:r>
              <a:rPr lang="ru-RU" altLang="ko-KR" sz="2200" dirty="0" smtClean="0">
                <a:ea typeface="굴림" charset="-127"/>
              </a:rPr>
              <a:t>«101».</a:t>
            </a:r>
            <a:endParaRPr lang="ru-RU" altLang="ko-KR" sz="2200" dirty="0">
              <a:ea typeface="굴림" charset="-127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Если нет опасности поражения электротоком, приступайте к тушению пожара водой, или используйте плотную (мокрую ткань).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При опасности поражения электротоком отключите электроэнергию.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Горючие жидкости тушить водой </a:t>
            </a:r>
            <a:r>
              <a:rPr lang="ru-RU" altLang="ko-KR" sz="2200" dirty="0" smtClean="0">
                <a:ea typeface="굴림" charset="-127"/>
              </a:rPr>
              <a:t>нельзя,                       тушите </a:t>
            </a:r>
            <a:r>
              <a:rPr lang="ru-RU" altLang="ko-KR" sz="2200" dirty="0">
                <a:ea typeface="굴림" charset="-127"/>
              </a:rPr>
              <a:t>песком, землёй, огнетушителем, </a:t>
            </a:r>
            <a:r>
              <a:rPr lang="ru-RU" altLang="ko-KR" sz="2200" dirty="0" smtClean="0">
                <a:ea typeface="굴림" charset="-127"/>
              </a:rPr>
              <a:t>                           если </a:t>
            </a:r>
            <a:r>
              <a:rPr lang="ru-RU" altLang="ko-KR" sz="2200" dirty="0">
                <a:ea typeface="굴림" charset="-127"/>
              </a:rPr>
              <a:t>их нет, накройте плотной смоченной </a:t>
            </a:r>
            <a:r>
              <a:rPr lang="ru-RU" altLang="ko-KR" sz="2200" dirty="0" smtClean="0">
                <a:ea typeface="굴림" charset="-127"/>
              </a:rPr>
              <a:t>                                в </a:t>
            </a:r>
            <a:r>
              <a:rPr lang="ru-RU" altLang="ko-KR" sz="2200" dirty="0">
                <a:ea typeface="굴림" charset="-127"/>
              </a:rPr>
              <a:t>воде тканью).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При пожаре ни в коем случае не </a:t>
            </a:r>
            <a:r>
              <a:rPr lang="ru-RU" altLang="ko-KR" sz="2200" dirty="0" smtClean="0">
                <a:ea typeface="굴림" charset="-127"/>
              </a:rPr>
              <a:t>                                       открывайте </a:t>
            </a:r>
            <a:r>
              <a:rPr lang="ru-RU" altLang="ko-KR" sz="2200" dirty="0">
                <a:ea typeface="굴림" charset="-127"/>
              </a:rPr>
              <a:t>форточки и окна</a:t>
            </a:r>
            <a:r>
              <a:rPr lang="ru-RU" altLang="ko-KR" sz="2200" dirty="0" smtClean="0">
                <a:ea typeface="굴림" charset="-127"/>
              </a:rPr>
              <a:t>.</a:t>
            </a:r>
            <a:endParaRPr lang="ru-RU" altLang="ko-KR" sz="2200" dirty="0"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5619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849490" cy="792163"/>
          </a:xfrm>
        </p:spPr>
        <p:txBody>
          <a:bodyPr/>
          <a:lstStyle/>
          <a:p>
            <a:r>
              <a:rPr lang="ru-RU" sz="3200" dirty="0" smtClean="0">
                <a:solidFill>
                  <a:srgbClr val="C62419"/>
                </a:solidFill>
              </a:rPr>
              <a:t>ДЕЙСТВИЯ ПРИ ПОЖАРЕ В КВАРТИРЕ</a:t>
            </a:r>
            <a:endParaRPr lang="ru-RU" sz="3200" dirty="0">
              <a:solidFill>
                <a:srgbClr val="C6241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Если </a:t>
            </a:r>
            <a:r>
              <a:rPr lang="ru-RU" altLang="ko-KR" sz="2200" dirty="0">
                <a:ea typeface="굴림" charset="-127"/>
              </a:rPr>
              <a:t>вам не удаётся своими силами ликвидировать пожар, выйдите из квартиры, закрыв за собой дверь, и немедленно сообщите о пожаре соседям и жильцам выше-ниже находящихся квартир.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При </a:t>
            </a:r>
            <a:r>
              <a:rPr lang="ru-RU" altLang="ko-KR" sz="2200" dirty="0">
                <a:ea typeface="굴림" charset="-127"/>
              </a:rPr>
              <a:t>высокой температуре, сильной задымлённости необходимо передвигаться ползком, так как температура у пола значительно ниже и больше кислорода.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При невозможности </a:t>
            </a:r>
            <a:r>
              <a:rPr lang="ru-RU" altLang="ko-KR" sz="2200" dirty="0" smtClean="0">
                <a:ea typeface="굴림" charset="-127"/>
              </a:rPr>
              <a:t>эвакуироваться                                </a:t>
            </a:r>
            <a:r>
              <a:rPr lang="ru-RU" altLang="ko-KR" sz="2200" dirty="0">
                <a:ea typeface="굴림" charset="-127"/>
              </a:rPr>
              <a:t>из </a:t>
            </a:r>
            <a:r>
              <a:rPr lang="ru-RU" altLang="ko-KR" sz="2200" dirty="0" smtClean="0">
                <a:ea typeface="굴림" charset="-127"/>
              </a:rPr>
              <a:t>квартиры, </a:t>
            </a:r>
            <a:r>
              <a:rPr lang="ru-RU" altLang="ko-KR" sz="2200" dirty="0">
                <a:ea typeface="굴림" charset="-127"/>
              </a:rPr>
              <a:t>необходимо выйти </a:t>
            </a:r>
            <a:r>
              <a:rPr lang="ru-RU" altLang="ko-KR" sz="2200" dirty="0" smtClean="0">
                <a:ea typeface="굴림" charset="-127"/>
              </a:rPr>
              <a:t>                                              на </a:t>
            </a:r>
            <a:r>
              <a:rPr lang="ru-RU" altLang="ko-KR" sz="2200" dirty="0">
                <a:ea typeface="굴림" charset="-127"/>
              </a:rPr>
              <a:t>балкон, закрыв за собою дверь, </a:t>
            </a:r>
            <a:r>
              <a:rPr lang="ru-RU" altLang="ko-KR" sz="2200" dirty="0" smtClean="0">
                <a:ea typeface="굴림" charset="-127"/>
              </a:rPr>
              <a:t>                                                и </a:t>
            </a:r>
            <a:r>
              <a:rPr lang="ru-RU" altLang="ko-KR" sz="2200" dirty="0">
                <a:ea typeface="굴림" charset="-127"/>
              </a:rPr>
              <a:t>звать на помощь прохожих.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46822" y="4293096"/>
            <a:ext cx="3397178" cy="226478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4088" y="4093340"/>
            <a:ext cx="3996444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65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849490" cy="792163"/>
          </a:xfrm>
        </p:spPr>
        <p:txBody>
          <a:bodyPr/>
          <a:lstStyle/>
          <a:p>
            <a:r>
              <a:rPr lang="ru-RU" sz="3200" dirty="0" smtClean="0">
                <a:solidFill>
                  <a:srgbClr val="C62419"/>
                </a:solidFill>
              </a:rPr>
              <a:t>ДЕЙСТВИЯ ПРИ ВОЗГОРАНИИ ОДЕЖДЫ</a:t>
            </a:r>
            <a:endParaRPr lang="ru-RU" sz="3200" dirty="0">
              <a:solidFill>
                <a:srgbClr val="C6241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Быстро сбросить загоревшуюся одежду и постараться потушить ее (водой, землей, снегом, накрыть плотной тканью</a:t>
            </a:r>
            <a:r>
              <a:rPr lang="ru-RU" altLang="ko-KR" sz="2200" dirty="0" smtClean="0">
                <a:ea typeface="굴림" charset="-127"/>
              </a:rPr>
              <a:t>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Если сбросить одежду не удалось, то упасть на пол  и стараться сбить пламя, перекатываться или плотно прижаться к полу </a:t>
            </a:r>
          </a:p>
          <a:p>
            <a:pPr marL="0" indent="0">
              <a:buNone/>
            </a:pPr>
            <a:r>
              <a:rPr lang="ru-RU" altLang="ko-KR" sz="2200" b="1" dirty="0">
                <a:solidFill>
                  <a:srgbClr val="FFFF00"/>
                </a:solidFill>
                <a:ea typeface="굴림" charset="-127"/>
              </a:rPr>
              <a:t>Категорически </a:t>
            </a:r>
            <a:r>
              <a:rPr lang="ru-RU" altLang="ko-KR" sz="2200" b="1" dirty="0" smtClean="0">
                <a:solidFill>
                  <a:srgbClr val="FFFF00"/>
                </a:solidFill>
                <a:ea typeface="굴림" charset="-127"/>
              </a:rPr>
              <a:t>НЕЛЬЗЯ бегать </a:t>
            </a:r>
            <a:r>
              <a:rPr lang="ru-RU" altLang="ko-KR" sz="2200" b="1" dirty="0">
                <a:solidFill>
                  <a:srgbClr val="FFFF00"/>
                </a:solidFill>
                <a:ea typeface="굴림" charset="-127"/>
              </a:rPr>
              <a:t>— пламя разгорается сильнее.</a:t>
            </a:r>
          </a:p>
          <a:p>
            <a:pPr marL="0" indent="0">
              <a:buNone/>
            </a:pPr>
            <a:r>
              <a:rPr lang="ru-RU" altLang="ko-KR" sz="2200" b="1" dirty="0" smtClean="0">
                <a:solidFill>
                  <a:srgbClr val="FFFF00"/>
                </a:solidFill>
                <a:ea typeface="굴림" charset="-127"/>
              </a:rPr>
              <a:t> </a:t>
            </a:r>
            <a:endParaRPr lang="ru-RU" altLang="ko-KR" sz="2200" b="1" dirty="0">
              <a:solidFill>
                <a:srgbClr val="FFFF00"/>
              </a:solidFill>
              <a:ea typeface="굴림" charset="-127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7325" t="21074" r="60625" b="43805"/>
          <a:stretch/>
        </p:blipFill>
        <p:spPr>
          <a:xfrm>
            <a:off x="1703511" y="4653136"/>
            <a:ext cx="2096873" cy="187220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41337" t="20497" r="16138" b="41571"/>
          <a:stretch/>
        </p:blipFill>
        <p:spPr>
          <a:xfrm>
            <a:off x="4139952" y="4653136"/>
            <a:ext cx="3888432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18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6480175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ПОНЯТИЕ ПОЖАРА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890713"/>
            <a:ext cx="7632201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b="1" dirty="0">
                <a:solidFill>
                  <a:srgbClr val="FFFF00"/>
                </a:solidFill>
                <a:ea typeface="굴림" charset="-127"/>
              </a:rPr>
              <a:t>Пожар</a:t>
            </a:r>
            <a:r>
              <a:rPr lang="ru-RU" altLang="ko-KR" dirty="0">
                <a:ea typeface="굴림" charset="-127"/>
              </a:rPr>
              <a:t> — неконтролируемый процесс горения, причиняющий материальный ущерб, вред жизни и здоровью </a:t>
            </a:r>
            <a:r>
              <a:rPr lang="ru-RU" altLang="ko-KR" dirty="0" smtClean="0">
                <a:ea typeface="굴림" charset="-127"/>
              </a:rPr>
              <a:t>граждан, </a:t>
            </a:r>
            <a:r>
              <a:rPr lang="ru-RU" altLang="ko-KR" dirty="0">
                <a:ea typeface="굴림" charset="-127"/>
              </a:rPr>
              <a:t>интересам общества и государства.</a:t>
            </a:r>
          </a:p>
          <a:p>
            <a:pPr marL="0" indent="0">
              <a:buNone/>
            </a:pPr>
            <a:r>
              <a:rPr lang="ru-RU" altLang="ko-KR" b="1" dirty="0">
                <a:solidFill>
                  <a:srgbClr val="FFFF00"/>
                </a:solidFill>
                <a:ea typeface="굴림" charset="-127"/>
              </a:rPr>
              <a:t>Горение</a:t>
            </a:r>
            <a:r>
              <a:rPr lang="ru-RU" altLang="ko-KR" dirty="0">
                <a:ea typeface="굴림" charset="-127"/>
              </a:rPr>
              <a:t> — физико-химический процесс, при котором превращение вещества сопровождается интенсивным выделением энергии, тепло- и массообменом с окружающей средой и, как правило, ярким свечением.</a:t>
            </a:r>
          </a:p>
        </p:txBody>
      </p:sp>
    </p:spTree>
    <p:extLst>
      <p:ext uri="{BB962C8B-B14F-4D97-AF65-F5344CB8AC3E}">
        <p14:creationId xmlns:p14="http://schemas.microsoft.com/office/powerpoint/2010/main" val="484411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849490" cy="792163"/>
          </a:xfrm>
        </p:spPr>
        <p:txBody>
          <a:bodyPr/>
          <a:lstStyle/>
          <a:p>
            <a:r>
              <a:rPr lang="ru-RU" sz="3200" dirty="0" smtClean="0">
                <a:solidFill>
                  <a:srgbClr val="C62419"/>
                </a:solidFill>
              </a:rPr>
              <a:t>ДЕЙСТВИЯ ПРИ ВОЗГОРАНИИ ОДЕЖДЫ</a:t>
            </a:r>
            <a:endParaRPr lang="ru-RU" sz="3200" dirty="0">
              <a:solidFill>
                <a:srgbClr val="C6241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200" dirty="0">
                <a:solidFill>
                  <a:srgbClr val="FFFF00"/>
                </a:solidFill>
                <a:ea typeface="굴림" charset="-127"/>
              </a:rPr>
              <a:t>Когда пламя сбито, пострадавшему необходимо оказать первую помощь: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   следует снять обгоревшую одежду. Так как она может прилипнуть к телу ее не нужно срывать и обрывать, а следует аккуратно срезать ножницами. 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   необходимо наложить стерильную марлевую повязку или из любой также стерильной ткани, оказавшейся под рукой (платок, матерчатая салфетка и т. д.).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   после оказания первой помощи получившему ожог человеку в обязательном порядке вызвать скорую помощь. </a:t>
            </a:r>
            <a:endParaRPr lang="ru-RU" altLang="ko-KR" sz="2200" dirty="0" smtClean="0">
              <a:ea typeface="굴림" charset="-127"/>
            </a:endParaRPr>
          </a:p>
          <a:p>
            <a:pPr marL="0" indent="0">
              <a:buNone/>
            </a:pPr>
            <a:r>
              <a:rPr lang="ru-RU" altLang="ko-KR" sz="2200" dirty="0">
                <a:solidFill>
                  <a:srgbClr val="FFFF00"/>
                </a:solidFill>
                <a:ea typeface="굴림" charset="-127"/>
              </a:rPr>
              <a:t>Внимание! Нельзя прикладывать лед к </a:t>
            </a:r>
            <a:r>
              <a:rPr lang="ru-RU" altLang="ko-KR" sz="2200" dirty="0" smtClean="0">
                <a:solidFill>
                  <a:srgbClr val="FFFF00"/>
                </a:solidFill>
                <a:ea typeface="굴림" charset="-127"/>
              </a:rPr>
              <a:t>обожженной </a:t>
            </a:r>
            <a:r>
              <a:rPr lang="ru-RU" altLang="ko-KR" sz="2200" dirty="0">
                <a:solidFill>
                  <a:srgbClr val="FFFF00"/>
                </a:solidFill>
                <a:ea typeface="굴림" charset="-127"/>
              </a:rPr>
              <a:t>коже, так как это может  </a:t>
            </a:r>
            <a:r>
              <a:rPr lang="ru-RU" altLang="ko-KR" sz="2200" dirty="0" smtClean="0">
                <a:solidFill>
                  <a:srgbClr val="FFFF00"/>
                </a:solidFill>
                <a:ea typeface="굴림" charset="-127"/>
              </a:rPr>
              <a:t>привести </a:t>
            </a:r>
            <a:r>
              <a:rPr lang="ru-RU" altLang="ko-KR" sz="2200" dirty="0">
                <a:solidFill>
                  <a:srgbClr val="FFFF00"/>
                </a:solidFill>
                <a:ea typeface="굴림" charset="-127"/>
              </a:rPr>
              <a:t>к омертвению клеток кожи и не восстановлению в дальнейшем.</a:t>
            </a:r>
          </a:p>
          <a:p>
            <a:pPr marL="0" indent="0">
              <a:buFont typeface="Arial" panose="020B0604020202020204" pitchFamily="34" charset="0"/>
              <a:buChar char="•"/>
            </a:pPr>
            <a:endParaRPr lang="ru-RU" altLang="ko-KR" sz="2200" dirty="0" smtClean="0">
              <a:ea typeface="굴림" charset="-127"/>
            </a:endParaRPr>
          </a:p>
          <a:p>
            <a:pPr marL="0" indent="0">
              <a:buNone/>
            </a:pPr>
            <a:r>
              <a:rPr lang="ru-RU" altLang="ko-KR" sz="2200" b="1" dirty="0" smtClean="0">
                <a:solidFill>
                  <a:srgbClr val="FFFF00"/>
                </a:solidFill>
                <a:ea typeface="굴림" charset="-127"/>
              </a:rPr>
              <a:t> </a:t>
            </a:r>
            <a:endParaRPr lang="ru-RU" altLang="ko-KR" sz="2200" b="1" dirty="0">
              <a:solidFill>
                <a:srgbClr val="FFFF00"/>
              </a:solidFill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11488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849490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ВОЗМОЖНОСТИ ВЫХОДА НЕТ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Выход из помещения преграждает сильное задымление и пламя. 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Постарайтесь предотвратить или ограничить поступление дыма в помещение, для чего: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заткните </a:t>
            </a:r>
            <a:r>
              <a:rPr lang="ru-RU" altLang="ko-KR" sz="2200" dirty="0">
                <a:ea typeface="굴림" charset="-127"/>
              </a:rPr>
              <a:t>изделиями из ткани (желательно мокрыми) щели вокруг двери, вентиляционные отверстия на кухне, в ванне, в </a:t>
            </a:r>
            <a:r>
              <a:rPr lang="ru-RU" altLang="ko-KR" sz="2200" dirty="0" smtClean="0">
                <a:ea typeface="굴림" charset="-127"/>
              </a:rPr>
              <a:t>туалете;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ru-RU" altLang="ko-KR" sz="2200" dirty="0" smtClean="0">
                <a:ea typeface="굴림" charset="-127"/>
              </a:rPr>
              <a:t>наполните </a:t>
            </a:r>
            <a:r>
              <a:rPr lang="ru-RU" altLang="ko-KR" sz="2200" dirty="0">
                <a:ea typeface="굴림" charset="-127"/>
              </a:rPr>
              <a:t>водой ванну или любую посуду для смачивания при необходимости входных </a:t>
            </a:r>
            <a:r>
              <a:rPr lang="ru-RU" altLang="ko-KR" sz="2200" dirty="0" smtClean="0">
                <a:ea typeface="굴림" charset="-127"/>
              </a:rPr>
              <a:t>дверей; </a:t>
            </a:r>
            <a:endParaRPr lang="ru-RU" altLang="ko-KR" sz="2200" dirty="0">
              <a:ea typeface="굴림" charset="-127"/>
            </a:endParaRP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ru-RU" altLang="ko-KR" sz="2200" dirty="0">
                <a:ea typeface="굴림" charset="-127"/>
              </a:rPr>
              <a:t> При заполнении помещения дымом двигайтесь на четвереньках или ползком. </a:t>
            </a:r>
          </a:p>
          <a:p>
            <a:pPr marL="0" indent="0">
              <a:buNone/>
            </a:pPr>
            <a:endParaRPr lang="ru-RU" altLang="ko-KR" sz="2200" dirty="0" smtClean="0">
              <a:ea typeface="굴림" charset="-127"/>
            </a:endParaRPr>
          </a:p>
          <a:p>
            <a:pPr marL="0" indent="0">
              <a:buFont typeface="Arial" panose="020B0604020202020204" pitchFamily="34" charset="0"/>
              <a:buChar char="•"/>
            </a:pPr>
            <a:endParaRPr lang="ru-RU" altLang="ko-KR" sz="2200" dirty="0" smtClean="0">
              <a:ea typeface="굴림" charset="-127"/>
            </a:endParaRPr>
          </a:p>
          <a:p>
            <a:pPr marL="0" indent="0">
              <a:buNone/>
            </a:pPr>
            <a:r>
              <a:rPr lang="ru-RU" altLang="ko-KR" sz="2200" b="1" dirty="0" smtClean="0">
                <a:solidFill>
                  <a:srgbClr val="FFFF00"/>
                </a:solidFill>
                <a:ea typeface="굴림" charset="-127"/>
              </a:rPr>
              <a:t> </a:t>
            </a:r>
            <a:endParaRPr lang="ru-RU" altLang="ko-KR" sz="2200" b="1" dirty="0">
              <a:solidFill>
                <a:srgbClr val="FFFF00"/>
              </a:solidFill>
              <a:ea typeface="굴림" charset="-127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762517"/>
            <a:ext cx="1224135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87925" y="5762517"/>
            <a:ext cx="1224135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2" y="5747391"/>
            <a:ext cx="1224136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5760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849490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ВОЗМОЖНОСТИ ВЫХОДА НЕТ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Постарайтесь находиться у окна, привлекайте к себе внимание прохожих. 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Высуньте из слегка приоткрытой форточки большой кусок яркой </a:t>
            </a:r>
            <a:r>
              <a:rPr lang="ru-RU" altLang="ko-KR" sz="2200" dirty="0" smtClean="0">
                <a:ea typeface="굴림" charset="-127"/>
              </a:rPr>
              <a:t>или </a:t>
            </a:r>
            <a:r>
              <a:rPr lang="ru-RU" altLang="ko-KR" sz="2200" dirty="0">
                <a:ea typeface="굴림" charset="-127"/>
              </a:rPr>
              <a:t>белой ткани, а ночью подавайте сигналы фонариком.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Постарайтесь выбраться на лоджию, балкон и встать за простенок, плотно прикрыв балконную дверь, привлекайте внимание прохожих.</a:t>
            </a:r>
          </a:p>
          <a:p>
            <a:pPr marL="0" indent="0">
              <a:buNone/>
            </a:pPr>
            <a:r>
              <a:rPr lang="ru-RU" altLang="ko-KR" sz="2200" b="1" dirty="0">
                <a:solidFill>
                  <a:srgbClr val="FFFF00"/>
                </a:solidFill>
                <a:ea typeface="굴림" charset="-127"/>
              </a:rPr>
              <a:t>КАТЕГАРИЧЕСКИ ЗАПРЕЩЕНО</a:t>
            </a:r>
          </a:p>
          <a:p>
            <a:pPr marL="177800" indent="-177800"/>
            <a:r>
              <a:rPr lang="ru-RU" altLang="ko-KR" sz="2200" dirty="0">
                <a:ea typeface="굴림" charset="-127"/>
              </a:rPr>
              <a:t> </a:t>
            </a:r>
            <a:r>
              <a:rPr lang="ru-RU" altLang="ko-KR" sz="2200" dirty="0" smtClean="0">
                <a:ea typeface="굴림" charset="-127"/>
              </a:rPr>
              <a:t>Спускаться </a:t>
            </a:r>
            <a:r>
              <a:rPr lang="ru-RU" altLang="ko-KR" sz="2200" dirty="0">
                <a:ea typeface="굴림" charset="-127"/>
              </a:rPr>
              <a:t>по связанным простыням и шторам, если помещение располагается выше третьего этажа.</a:t>
            </a:r>
          </a:p>
          <a:p>
            <a:pPr marL="177800" indent="-177800"/>
            <a:r>
              <a:rPr lang="ru-RU" altLang="ko-KR" sz="2200" dirty="0">
                <a:ea typeface="굴림" charset="-127"/>
              </a:rPr>
              <a:t> </a:t>
            </a:r>
            <a:r>
              <a:rPr lang="ru-RU" altLang="ko-KR" sz="2200" dirty="0" smtClean="0">
                <a:ea typeface="굴림" charset="-127"/>
              </a:rPr>
              <a:t>Открывать </a:t>
            </a:r>
            <a:r>
              <a:rPr lang="ru-RU" altLang="ko-KR" sz="2200" dirty="0">
                <a:ea typeface="굴림" charset="-127"/>
              </a:rPr>
              <a:t>окна без крайней необходимости (приток воздуха может усилить пожар).</a:t>
            </a:r>
          </a:p>
          <a:p>
            <a:pPr marL="0" indent="0">
              <a:buNone/>
            </a:pPr>
            <a:endParaRPr lang="ru-RU" altLang="ko-KR" sz="2200" dirty="0" smtClean="0">
              <a:ea typeface="굴림" charset="-127"/>
            </a:endParaRPr>
          </a:p>
          <a:p>
            <a:pPr marL="0" indent="0">
              <a:buFont typeface="Arial" panose="020B0604020202020204" pitchFamily="34" charset="0"/>
              <a:buChar char="•"/>
            </a:pPr>
            <a:endParaRPr lang="ru-RU" altLang="ko-KR" sz="2200" dirty="0" smtClean="0">
              <a:ea typeface="굴림" charset="-127"/>
            </a:endParaRPr>
          </a:p>
          <a:p>
            <a:pPr marL="0" indent="0">
              <a:buNone/>
            </a:pPr>
            <a:r>
              <a:rPr lang="ru-RU" altLang="ko-KR" sz="2200" b="1" dirty="0" smtClean="0">
                <a:solidFill>
                  <a:srgbClr val="FFFF00"/>
                </a:solidFill>
                <a:ea typeface="굴림" charset="-127"/>
              </a:rPr>
              <a:t> </a:t>
            </a:r>
            <a:endParaRPr lang="ru-RU" altLang="ko-KR" sz="2200" b="1" dirty="0">
              <a:solidFill>
                <a:srgbClr val="FFFF00"/>
              </a:solidFill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861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849490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ПРАВИЛА ВЫЗОВА ПОЖАРНОЙ ОХРАНЫ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3568" y="1772816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000" b="1" dirty="0">
                <a:solidFill>
                  <a:srgbClr val="FFFF00"/>
                </a:solidFill>
                <a:ea typeface="굴림" charset="-127"/>
              </a:rPr>
              <a:t>ПОРЯДОК СООБЩАЕМЫХ СВЕДЕНИЙ</a:t>
            </a:r>
          </a:p>
          <a:p>
            <a:r>
              <a:rPr lang="ru-RU" altLang="ko-KR" sz="2000" dirty="0" smtClean="0">
                <a:ea typeface="굴림" charset="-127"/>
              </a:rPr>
              <a:t>Точный </a:t>
            </a:r>
            <a:r>
              <a:rPr lang="ru-RU" altLang="ko-KR" sz="2000" dirty="0">
                <a:ea typeface="굴림" charset="-127"/>
              </a:rPr>
              <a:t>адрес пожара или возгорания. Его нужно назвать первым, так как если связь внезапно прервётся, пожарные уже будут знать, где нужна их помощь.</a:t>
            </a:r>
          </a:p>
          <a:p>
            <a:r>
              <a:rPr lang="ru-RU" altLang="ko-KR" sz="2000" dirty="0" smtClean="0">
                <a:ea typeface="굴림" charset="-127"/>
              </a:rPr>
              <a:t>Место</a:t>
            </a:r>
            <a:r>
              <a:rPr lang="ru-RU" altLang="ko-KR" sz="2000" dirty="0">
                <a:ea typeface="굴림" charset="-127"/>
              </a:rPr>
              <a:t>, где обнаружено возгорание: квартира, частный дом, гараж и т.д.</a:t>
            </a:r>
          </a:p>
          <a:p>
            <a:r>
              <a:rPr lang="ru-RU" altLang="ko-KR" sz="2000" dirty="0" smtClean="0">
                <a:ea typeface="굴림" charset="-127"/>
              </a:rPr>
              <a:t>Объект</a:t>
            </a:r>
            <a:r>
              <a:rPr lang="ru-RU" altLang="ko-KR" sz="2000" dirty="0">
                <a:ea typeface="굴림" charset="-127"/>
              </a:rPr>
              <a:t>, который горит: мебель, телевизор, автомобиль.</a:t>
            </a:r>
          </a:p>
          <a:p>
            <a:r>
              <a:rPr lang="ru-RU" altLang="ko-KR" sz="2000" dirty="0" smtClean="0">
                <a:ea typeface="굴림" charset="-127"/>
              </a:rPr>
              <a:t>Уточняющая </a:t>
            </a:r>
            <a:r>
              <a:rPr lang="ru-RU" altLang="ko-KR" sz="2000" dirty="0">
                <a:ea typeface="굴림" charset="-127"/>
              </a:rPr>
              <a:t>информация: номер подъезда, количество этажей в здании, угроза жизни людей и т.д.</a:t>
            </a:r>
          </a:p>
          <a:p>
            <a:r>
              <a:rPr lang="ru-RU" altLang="ko-KR" sz="2000" dirty="0" smtClean="0">
                <a:ea typeface="굴림" charset="-127"/>
              </a:rPr>
              <a:t>Фамилия </a:t>
            </a:r>
            <a:r>
              <a:rPr lang="ru-RU" altLang="ko-KR" sz="2000" dirty="0">
                <a:ea typeface="굴림" charset="-127"/>
              </a:rPr>
              <a:t>и имя звонящего, номер его телефона. Прибыв на место, пожарная служба будет искать того, кто позвонил. Это особенно актуально, когда бушует огонь, и вы не можете самостоятельно покинуть здание.</a:t>
            </a:r>
            <a:endParaRPr lang="ru-RU" altLang="ko-KR" sz="2000" dirty="0" smtClean="0">
              <a:ea typeface="굴림" charset="-127"/>
            </a:endParaRPr>
          </a:p>
          <a:p>
            <a:pPr marL="0" indent="0">
              <a:buFont typeface="Arial" panose="020B0604020202020204" pitchFamily="34" charset="0"/>
              <a:buChar char="•"/>
            </a:pPr>
            <a:endParaRPr lang="ru-RU" altLang="ko-KR" sz="2200" dirty="0" smtClean="0">
              <a:ea typeface="굴림" charset="-127"/>
            </a:endParaRPr>
          </a:p>
          <a:p>
            <a:pPr marL="0" indent="0">
              <a:buNone/>
            </a:pPr>
            <a:r>
              <a:rPr lang="ru-RU" altLang="ko-KR" sz="2200" b="1" dirty="0" smtClean="0">
                <a:solidFill>
                  <a:srgbClr val="FFFF00"/>
                </a:solidFill>
                <a:ea typeface="굴림" charset="-127"/>
              </a:rPr>
              <a:t> </a:t>
            </a:r>
            <a:endParaRPr lang="ru-RU" altLang="ko-KR" sz="2200" b="1" dirty="0">
              <a:solidFill>
                <a:srgbClr val="FFFF00"/>
              </a:solidFill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4730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849490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ПРАВИЛА ВЫЗОВА ПОЖАРНОЙ ОХРАНЫ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Говорить следует, по возможности, спокойно, чётко и разборчиво. Не беспокойтесь — после того, как вы сообщили адрес возгорания, пожарные уже выехали, а дополнительные сведения передаются им по рации. По правилам, необходимо дождаться, когда диспетчер первый закончит разговор, а потом уже самому положить трубку. Теперь следует выйти из дома навстречу пожарным. Продумайте, куда быстро и удобно сможет подъехать техника, и покажите машине путь</a:t>
            </a:r>
            <a:r>
              <a:rPr lang="ru-RU" altLang="ko-KR" sz="2200" dirty="0" smtClean="0">
                <a:ea typeface="굴림" charset="-127"/>
              </a:rPr>
              <a:t>.</a:t>
            </a:r>
          </a:p>
          <a:p>
            <a:pPr marL="0" indent="0">
              <a:buNone/>
            </a:pPr>
            <a:r>
              <a:rPr lang="ru-RU" altLang="ko-KR" sz="2200" dirty="0">
                <a:solidFill>
                  <a:srgbClr val="FFFF00"/>
                </a:solidFill>
                <a:ea typeface="굴림" charset="-127"/>
              </a:rPr>
              <a:t>Следуя этим правилам вызова пожарной службы, вы сможете защитить жизни людей и сберечь своё имущество.</a:t>
            </a:r>
          </a:p>
          <a:p>
            <a:pPr marL="0" indent="0">
              <a:buNone/>
            </a:pPr>
            <a:r>
              <a:rPr lang="ru-RU" altLang="ko-KR" sz="2200" b="1" dirty="0" smtClean="0">
                <a:solidFill>
                  <a:srgbClr val="FFFF00"/>
                </a:solidFill>
                <a:ea typeface="굴림" charset="-127"/>
              </a:rPr>
              <a:t> </a:t>
            </a:r>
            <a:endParaRPr lang="ru-RU" altLang="ko-KR" sz="2200" b="1" dirty="0">
              <a:solidFill>
                <a:srgbClr val="FFFF00"/>
              </a:solidFill>
              <a:ea typeface="굴림" charset="-127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3928" y="5613858"/>
            <a:ext cx="4139952" cy="124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515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780928"/>
            <a:ext cx="4896544" cy="136207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СОБЛЮДАЙТЕ ПРАВИЛА ПОЖАРНОЙ БЕЗОПАСНОСТИ!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048" y="1996054"/>
            <a:ext cx="4289921" cy="4293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941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6480175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ТРЕУГОЛЬНИК ОГНЯ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73240"/>
            <a:ext cx="7632201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400" dirty="0">
                <a:solidFill>
                  <a:srgbClr val="FFFF00"/>
                </a:solidFill>
                <a:ea typeface="굴림" charset="-127"/>
              </a:rPr>
              <a:t>Горение возникает при наличии трёх обязательных составляющих: </a:t>
            </a:r>
          </a:p>
          <a:p>
            <a:r>
              <a:rPr lang="ru-RU" altLang="ko-KR" sz="2400" dirty="0">
                <a:ea typeface="굴림" charset="-127"/>
              </a:rPr>
              <a:t>   горючего вещества;</a:t>
            </a:r>
          </a:p>
          <a:p>
            <a:r>
              <a:rPr lang="ru-RU" altLang="ko-KR" sz="2400" dirty="0">
                <a:ea typeface="굴림" charset="-127"/>
              </a:rPr>
              <a:t>   </a:t>
            </a:r>
            <a:r>
              <a:rPr lang="ru-RU" altLang="ko-KR" sz="2400" dirty="0" smtClean="0">
                <a:ea typeface="굴림" charset="-127"/>
              </a:rPr>
              <a:t>окислителя </a:t>
            </a:r>
            <a:r>
              <a:rPr lang="ru-RU" altLang="ko-KR" sz="2400" dirty="0">
                <a:ea typeface="굴림" charset="-127"/>
              </a:rPr>
              <a:t>(кислорода воздуха);</a:t>
            </a:r>
          </a:p>
          <a:p>
            <a:r>
              <a:rPr lang="ru-RU" altLang="ko-KR" sz="2400" dirty="0">
                <a:ea typeface="굴림" charset="-127"/>
              </a:rPr>
              <a:t>   источника </a:t>
            </a:r>
            <a:r>
              <a:rPr lang="ru-RU" altLang="ko-KR" sz="2400" dirty="0" smtClean="0">
                <a:ea typeface="굴림" charset="-127"/>
              </a:rPr>
              <a:t>зажигания </a:t>
            </a:r>
            <a:r>
              <a:rPr lang="ru-RU" altLang="ko-KR" sz="2400" dirty="0">
                <a:ea typeface="굴림" charset="-127"/>
              </a:rPr>
              <a:t>(спичка, искра и т.п.).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3969753"/>
            <a:ext cx="3312989" cy="2888247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771800" y="3975471"/>
            <a:ext cx="6264696" cy="2882529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6480175" cy="792163"/>
          </a:xfrm>
        </p:spPr>
        <p:txBody>
          <a:bodyPr/>
          <a:lstStyle/>
          <a:p>
            <a:r>
              <a:rPr lang="ru-RU" sz="3200" dirty="0">
                <a:solidFill>
                  <a:srgbClr val="C62419"/>
                </a:solidFill>
              </a:rPr>
              <a:t>ПРЕКРАЩЕНИЕ ГОРЕНИЯ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73240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400" dirty="0">
                <a:solidFill>
                  <a:srgbClr val="FFFF00"/>
                </a:solidFill>
                <a:ea typeface="굴림" charset="-127"/>
              </a:rPr>
              <a:t>Для прекращения горения необходимо выполнение хотя бы одного </a:t>
            </a:r>
            <a:r>
              <a:rPr lang="ru-RU" altLang="ko-KR" sz="2400" dirty="0" smtClean="0">
                <a:solidFill>
                  <a:srgbClr val="FFFF00"/>
                </a:solidFill>
                <a:ea typeface="굴림" charset="-127"/>
              </a:rPr>
              <a:t>из </a:t>
            </a:r>
            <a:r>
              <a:rPr lang="ru-RU" altLang="ko-KR" sz="2400" dirty="0">
                <a:solidFill>
                  <a:srgbClr val="FFFF00"/>
                </a:solidFill>
                <a:ea typeface="굴림" charset="-127"/>
              </a:rPr>
              <a:t>условий: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400" dirty="0">
                <a:ea typeface="굴림" charset="-127"/>
              </a:rPr>
              <a:t>   прекращение доступа горючих веществ в огонь (например, перекрыть газ в плите, баллоне и т.д.);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400" dirty="0">
                <a:ea typeface="굴림" charset="-127"/>
              </a:rPr>
              <a:t>   прекращение поступления воздуха (например, накрыть огонь плотной тканью, крышкой или засыпать песком, землей);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altLang="ko-KR" sz="2400" dirty="0">
                <a:ea typeface="굴림" charset="-127"/>
              </a:rPr>
              <a:t>   снижение температуры факела пламени (например, залить водой).</a:t>
            </a:r>
          </a:p>
        </p:txBody>
      </p:sp>
    </p:spTree>
    <p:extLst>
      <p:ext uri="{BB962C8B-B14F-4D97-AF65-F5344CB8AC3E}">
        <p14:creationId xmlns:p14="http://schemas.microsoft.com/office/powerpoint/2010/main" val="337005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921498" cy="792163"/>
          </a:xfrm>
        </p:spPr>
        <p:txBody>
          <a:bodyPr/>
          <a:lstStyle/>
          <a:p>
            <a:r>
              <a:rPr lang="ru-RU" sz="3200" dirty="0" smtClean="0">
                <a:solidFill>
                  <a:srgbClr val="C62419"/>
                </a:solidFill>
              </a:rPr>
              <a:t>ОСНОВНЫЕ ПРИЧИНЫ ПОЖАРОВ В БЫТУ </a:t>
            </a:r>
            <a:endParaRPr lang="ru-RU" sz="3200" dirty="0">
              <a:solidFill>
                <a:srgbClr val="C6241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73240"/>
            <a:ext cx="7776217" cy="4967287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 smtClean="0">
                <a:ea typeface="굴림" charset="-127"/>
              </a:rPr>
              <a:t>   неосторожное </a:t>
            </a:r>
            <a:r>
              <a:rPr lang="ru-RU" altLang="ko-KR" sz="2400" dirty="0">
                <a:ea typeface="굴림" charset="-127"/>
              </a:rPr>
              <a:t>обращение с огнем при курении и приготовлении пищи;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>
                <a:ea typeface="굴림" charset="-127"/>
              </a:rPr>
              <a:t>   перегрузка одной розетки большим количеством электроприборов;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>
                <a:ea typeface="굴림" charset="-127"/>
              </a:rPr>
              <a:t>   неисправность электропроводки;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>
                <a:ea typeface="굴림" charset="-127"/>
              </a:rPr>
              <a:t>   проведение электрогазосварочных работ при ремонте в квартирах  </a:t>
            </a:r>
            <a:r>
              <a:rPr lang="ru-RU" altLang="ko-KR" sz="2400" dirty="0" smtClean="0">
                <a:ea typeface="굴림" charset="-127"/>
              </a:rPr>
              <a:t>без </a:t>
            </a:r>
            <a:r>
              <a:rPr lang="ru-RU" altLang="ko-KR" sz="2400" dirty="0">
                <a:ea typeface="굴림" charset="-127"/>
              </a:rPr>
              <a:t>соблюдения мер безопасности;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>
                <a:ea typeface="굴림" charset="-127"/>
              </a:rPr>
              <a:t>   детская шалость с огнем;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>
                <a:ea typeface="굴림" charset="-127"/>
              </a:rPr>
              <a:t>   нарушение правил пожарной безопасности при организации новогодних </a:t>
            </a:r>
            <a:r>
              <a:rPr lang="ru-RU" altLang="ko-KR" sz="2400" dirty="0" smtClean="0">
                <a:ea typeface="굴림" charset="-127"/>
              </a:rPr>
              <a:t>мероприятий </a:t>
            </a:r>
            <a:endParaRPr lang="ru-RU" altLang="ko-KR" sz="2400" dirty="0">
              <a:ea typeface="굴림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9012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921498" cy="792163"/>
          </a:xfrm>
        </p:spPr>
        <p:txBody>
          <a:bodyPr/>
          <a:lstStyle/>
          <a:p>
            <a:r>
              <a:rPr lang="ru-RU" sz="3200" dirty="0" smtClean="0">
                <a:solidFill>
                  <a:srgbClr val="C62419"/>
                </a:solidFill>
              </a:rPr>
              <a:t>ПРИЗНАКИ НАЧИНАЮЩЕГОСЯ ПОЖАРА</a:t>
            </a:r>
            <a:endParaRPr lang="ru-RU" sz="3200" dirty="0">
              <a:solidFill>
                <a:srgbClr val="C6241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73240"/>
            <a:ext cx="7776217" cy="4967287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>
                <a:ea typeface="굴림" charset="-127"/>
              </a:rPr>
              <a:t>   запах гари;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 smtClean="0">
                <a:ea typeface="굴림" charset="-127"/>
              </a:rPr>
              <a:t>   появление </a:t>
            </a:r>
            <a:r>
              <a:rPr lang="ru-RU" altLang="ko-KR" sz="2400" dirty="0">
                <a:ea typeface="굴림" charset="-127"/>
              </a:rPr>
              <a:t>дыма;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 smtClean="0">
                <a:ea typeface="굴림" charset="-127"/>
              </a:rPr>
              <a:t>   отблески </a:t>
            </a:r>
            <a:r>
              <a:rPr lang="ru-RU" altLang="ko-KR" sz="2400" dirty="0">
                <a:ea typeface="굴림" charset="-127"/>
              </a:rPr>
              <a:t>пламени;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 smtClean="0">
                <a:ea typeface="굴림" charset="-127"/>
              </a:rPr>
              <a:t>   потрескивание </a:t>
            </a:r>
            <a:r>
              <a:rPr lang="ru-RU" altLang="ko-KR" sz="2400" dirty="0">
                <a:ea typeface="굴림" charset="-127"/>
              </a:rPr>
              <a:t>горящих предметов;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 smtClean="0">
                <a:ea typeface="굴림" charset="-127"/>
              </a:rPr>
              <a:t>   запах </a:t>
            </a:r>
            <a:r>
              <a:rPr lang="ru-RU" altLang="ko-KR" sz="2400" dirty="0">
                <a:ea typeface="굴림" charset="-127"/>
              </a:rPr>
              <a:t>горящей резины;</a:t>
            </a:r>
          </a:p>
          <a:p>
            <a:pPr marL="0" indent="0">
              <a:buFont typeface="Arial" panose="020B0604020202020204" pitchFamily="34" charset="0"/>
              <a:buChar char="•"/>
            </a:pPr>
            <a:r>
              <a:rPr lang="ru-RU" altLang="ko-KR" sz="2400" dirty="0" smtClean="0">
                <a:ea typeface="굴림" charset="-127"/>
              </a:rPr>
              <a:t>   электрические </a:t>
            </a:r>
            <a:r>
              <a:rPr lang="ru-RU" altLang="ko-KR" sz="2400" dirty="0">
                <a:ea typeface="굴림" charset="-127"/>
              </a:rPr>
              <a:t>лампочки горят в пол накала или гаснут совсем.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4312523"/>
            <a:ext cx="3851920" cy="2545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837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784" y="3789040"/>
            <a:ext cx="4072749" cy="3121655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6480175" cy="792163"/>
          </a:xfrm>
        </p:spPr>
        <p:txBody>
          <a:bodyPr/>
          <a:lstStyle/>
          <a:p>
            <a:r>
              <a:rPr lang="ru-RU" sz="3200" dirty="0" smtClean="0">
                <a:solidFill>
                  <a:srgbClr val="C62419"/>
                </a:solidFill>
              </a:rPr>
              <a:t>ПОМНИТЕ!</a:t>
            </a:r>
            <a:endParaRPr lang="ru-RU" sz="3200" dirty="0">
              <a:solidFill>
                <a:srgbClr val="C62419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73240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400" dirty="0">
                <a:solidFill>
                  <a:srgbClr val="FFFF00"/>
                </a:solidFill>
                <a:ea typeface="굴림" charset="-127"/>
              </a:rPr>
              <a:t>Распространению пожара в жилом доме чаще всего способствуют вентиляционные каналы, открытые окна и двери, через которые поступает свежий воздух, дающий дополнительный приток кислорода. </a:t>
            </a:r>
          </a:p>
          <a:p>
            <a:pPr marL="0" indent="0">
              <a:buNone/>
            </a:pPr>
            <a:r>
              <a:rPr lang="ru-RU" altLang="ko-KR" sz="2400" dirty="0">
                <a:ea typeface="굴림" charset="-127"/>
              </a:rPr>
              <a:t>Вот почему не рекомендуется разбивать стекла в окнах горящего </a:t>
            </a:r>
            <a:r>
              <a:rPr lang="ru-RU" altLang="ko-KR" sz="2400" dirty="0" smtClean="0">
                <a:ea typeface="굴림" charset="-127"/>
              </a:rPr>
              <a:t>помещения </a:t>
            </a:r>
            <a:r>
              <a:rPr lang="ru-RU" altLang="ko-KR" sz="2400" dirty="0">
                <a:ea typeface="굴림" charset="-127"/>
              </a:rPr>
              <a:t>и оставлять открытыми двери.</a:t>
            </a:r>
          </a:p>
        </p:txBody>
      </p:sp>
    </p:spTree>
    <p:extLst>
      <p:ext uri="{BB962C8B-B14F-4D97-AF65-F5344CB8AC3E}">
        <p14:creationId xmlns:p14="http://schemas.microsoft.com/office/powerpoint/2010/main" val="214155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273426" cy="792163"/>
          </a:xfrm>
        </p:spPr>
        <p:txBody>
          <a:bodyPr/>
          <a:lstStyle/>
          <a:p>
            <a:r>
              <a:rPr lang="ru-RU" sz="3200">
                <a:solidFill>
                  <a:srgbClr val="C62419"/>
                </a:solidFill>
              </a:rPr>
              <a:t>ОПАСНЫЕ ФАКТОРЫ ПОЖАРА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200" dirty="0">
                <a:solidFill>
                  <a:srgbClr val="FFFF00"/>
                </a:solidFill>
                <a:ea typeface="굴림" charset="-127"/>
              </a:rPr>
              <a:t>Опасный фактор </a:t>
            </a:r>
            <a:r>
              <a:rPr lang="ru-RU" altLang="ko-KR" sz="2200" dirty="0" smtClean="0">
                <a:solidFill>
                  <a:srgbClr val="FFFF00"/>
                </a:solidFill>
                <a:ea typeface="굴림" charset="-127"/>
              </a:rPr>
              <a:t>пожара— </a:t>
            </a:r>
            <a:r>
              <a:rPr lang="ru-RU" altLang="ko-KR" sz="2200" dirty="0">
                <a:solidFill>
                  <a:srgbClr val="FFFF00"/>
                </a:solidFill>
                <a:ea typeface="굴림" charset="-127"/>
              </a:rPr>
              <a:t>фактор пожара, воздействие которого приводит к материальному ущербу: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открытое пламя и искры;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повышенная температура окружающей среды;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токсичные продукты горения;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дым;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пониженная концентрация кислорода;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последствия разрушения и повреждения объекта;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опасные факторы, проявляющиеся в результате взрыва(ударная волна, пламя, обрушение конструкций и разлет осколков, образование вредных веществ с концентрацией в воздухе существенно выше </a:t>
            </a:r>
            <a:r>
              <a:rPr lang="ru-RU" altLang="ko-KR" sz="2200" dirty="0" smtClean="0">
                <a:ea typeface="굴림" charset="-127"/>
              </a:rPr>
              <a:t>предельно допустимой </a:t>
            </a:r>
            <a:r>
              <a:rPr lang="ru-RU" altLang="ko-KR" sz="2200" dirty="0">
                <a:ea typeface="굴림" charset="-127"/>
              </a:rPr>
              <a:t>концентрации).</a:t>
            </a:r>
          </a:p>
        </p:txBody>
      </p:sp>
    </p:spTree>
    <p:extLst>
      <p:ext uri="{BB962C8B-B14F-4D97-AF65-F5344CB8AC3E}">
        <p14:creationId xmlns:p14="http://schemas.microsoft.com/office/powerpoint/2010/main" val="386356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90" y="476252"/>
            <a:ext cx="7273426" cy="792163"/>
          </a:xfrm>
        </p:spPr>
        <p:txBody>
          <a:bodyPr/>
          <a:lstStyle/>
          <a:p>
            <a:r>
              <a:rPr lang="ru-RU" sz="3200">
                <a:solidFill>
                  <a:srgbClr val="C62419"/>
                </a:solidFill>
              </a:rPr>
              <a:t>ОПАСНЫЕ ФАКТОРЫ ПОЖАРА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5" y="1700808"/>
            <a:ext cx="7776217" cy="4967287"/>
          </a:xfrm>
        </p:spPr>
        <p:txBody>
          <a:bodyPr/>
          <a:lstStyle/>
          <a:p>
            <a:pPr marL="0" indent="0">
              <a:buNone/>
            </a:pPr>
            <a:r>
              <a:rPr lang="ru-RU" altLang="ko-KR" sz="2200" dirty="0">
                <a:solidFill>
                  <a:srgbClr val="FFFF00"/>
                </a:solidFill>
                <a:ea typeface="굴림" charset="-127"/>
              </a:rPr>
              <a:t>К опасным факторам пожара, воздействующим на людей и имущество, относятся: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пламя и искры;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тепловой поток;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повышенная температура окружающей среды;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повышенная концентрация токсичных продуктов горения и термического разложения;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пониженная концентрация кислорода;</a:t>
            </a:r>
          </a:p>
          <a:p>
            <a:pPr marL="0" indent="0">
              <a:buNone/>
            </a:pPr>
            <a:r>
              <a:rPr lang="ru-RU" altLang="ko-KR" sz="2200" dirty="0">
                <a:ea typeface="굴림" charset="-127"/>
              </a:rPr>
              <a:t>• снижение видимости в дыму.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5239143"/>
            <a:ext cx="1152128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2443" y="5237022"/>
            <a:ext cx="1152128" cy="1584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206" y="5239143"/>
            <a:ext cx="1527847" cy="158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71207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">
  <a:themeElements>
    <a:clrScheme name="template 4">
      <a:dk1>
        <a:srgbClr val="111111"/>
      </a:dk1>
      <a:lt1>
        <a:srgbClr val="FFFFFF"/>
      </a:lt1>
      <a:dk2>
        <a:srgbClr val="000000"/>
      </a:dk2>
      <a:lt2>
        <a:srgbClr val="600000"/>
      </a:lt2>
      <a:accent1>
        <a:srgbClr val="B40000"/>
      </a:accent1>
      <a:accent2>
        <a:srgbClr val="CC0000"/>
      </a:accent2>
      <a:accent3>
        <a:srgbClr val="FFFFFF"/>
      </a:accent3>
      <a:accent4>
        <a:srgbClr val="0D0D0D"/>
      </a:accent4>
      <a:accent5>
        <a:srgbClr val="D6AAAA"/>
      </a:accent5>
      <a:accent6>
        <a:srgbClr val="B90000"/>
      </a:accent6>
      <a:hlink>
        <a:srgbClr val="821900"/>
      </a:hlink>
      <a:folHlink>
        <a:srgbClr val="EAEAEA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111111"/>
        </a:dk1>
        <a:lt1>
          <a:srgbClr val="FFFFFF"/>
        </a:lt1>
        <a:dk2>
          <a:srgbClr val="000000"/>
        </a:dk2>
        <a:lt2>
          <a:srgbClr val="800000"/>
        </a:lt2>
        <a:accent1>
          <a:srgbClr val="CC0000"/>
        </a:accent1>
        <a:accent2>
          <a:srgbClr val="FFFF99"/>
        </a:accent2>
        <a:accent3>
          <a:srgbClr val="FFFFFF"/>
        </a:accent3>
        <a:accent4>
          <a:srgbClr val="0D0D0D"/>
        </a:accent4>
        <a:accent5>
          <a:srgbClr val="E2AAAA"/>
        </a:accent5>
        <a:accent6>
          <a:srgbClr val="E7E78A"/>
        </a:accent6>
        <a:hlink>
          <a:srgbClr val="B2B2B2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111111"/>
        </a:dk1>
        <a:lt1>
          <a:srgbClr val="FFFFFF"/>
        </a:lt1>
        <a:dk2>
          <a:srgbClr val="000000"/>
        </a:dk2>
        <a:lt2>
          <a:srgbClr val="990000"/>
        </a:lt2>
        <a:accent1>
          <a:srgbClr val="FF5050"/>
        </a:accent1>
        <a:accent2>
          <a:srgbClr val="CC0000"/>
        </a:accent2>
        <a:accent3>
          <a:srgbClr val="FFFFFF"/>
        </a:accent3>
        <a:accent4>
          <a:srgbClr val="0D0D0D"/>
        </a:accent4>
        <a:accent5>
          <a:srgbClr val="FFB3B3"/>
        </a:accent5>
        <a:accent6>
          <a:srgbClr val="B90000"/>
        </a:accent6>
        <a:hlink>
          <a:srgbClr val="FF00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0000"/>
        </a:dk2>
        <a:lt2>
          <a:srgbClr val="990000"/>
        </a:lt2>
        <a:accent1>
          <a:srgbClr val="FF5050"/>
        </a:accent1>
        <a:accent2>
          <a:srgbClr val="CC0000"/>
        </a:accent2>
        <a:accent3>
          <a:srgbClr val="FFFFFF"/>
        </a:accent3>
        <a:accent4>
          <a:srgbClr val="404040"/>
        </a:accent4>
        <a:accent5>
          <a:srgbClr val="FFB3B3"/>
        </a:accent5>
        <a:accent6>
          <a:srgbClr val="B90000"/>
        </a:accent6>
        <a:hlink>
          <a:srgbClr val="FF00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111111"/>
        </a:dk1>
        <a:lt1>
          <a:srgbClr val="FFFFFF"/>
        </a:lt1>
        <a:dk2>
          <a:srgbClr val="000000"/>
        </a:dk2>
        <a:lt2>
          <a:srgbClr val="600000"/>
        </a:lt2>
        <a:accent1>
          <a:srgbClr val="B40000"/>
        </a:accent1>
        <a:accent2>
          <a:srgbClr val="CC0000"/>
        </a:accent2>
        <a:accent3>
          <a:srgbClr val="FFFFFF"/>
        </a:accent3>
        <a:accent4>
          <a:srgbClr val="0D0D0D"/>
        </a:accent4>
        <a:accent5>
          <a:srgbClr val="D6AAAA"/>
        </a:accent5>
        <a:accent6>
          <a:srgbClr val="B90000"/>
        </a:accent6>
        <a:hlink>
          <a:srgbClr val="8219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000000"/>
        </a:dk2>
        <a:lt2>
          <a:srgbClr val="800000"/>
        </a:lt2>
        <a:accent1>
          <a:srgbClr val="FF5050"/>
        </a:accent1>
        <a:accent2>
          <a:srgbClr val="CC0000"/>
        </a:accent2>
        <a:accent3>
          <a:srgbClr val="FFFFFF"/>
        </a:accent3>
        <a:accent4>
          <a:srgbClr val="404040"/>
        </a:accent4>
        <a:accent5>
          <a:srgbClr val="FFB3B3"/>
        </a:accent5>
        <a:accent6>
          <a:srgbClr val="B90000"/>
        </a:accent6>
        <a:hlink>
          <a:srgbClr val="FF00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4D4D4D"/>
        </a:dk1>
        <a:lt1>
          <a:srgbClr val="FFFFFF"/>
        </a:lt1>
        <a:dk2>
          <a:srgbClr val="000000"/>
        </a:dk2>
        <a:lt2>
          <a:srgbClr val="6C0501"/>
        </a:lt2>
        <a:accent1>
          <a:srgbClr val="7F0B02"/>
        </a:accent1>
        <a:accent2>
          <a:srgbClr val="B3250F"/>
        </a:accent2>
        <a:accent3>
          <a:srgbClr val="FFFFFF"/>
        </a:accent3>
        <a:accent4>
          <a:srgbClr val="404040"/>
        </a:accent4>
        <a:accent5>
          <a:srgbClr val="C0AAAA"/>
        </a:accent5>
        <a:accent6>
          <a:srgbClr val="A2200C"/>
        </a:accent6>
        <a:hlink>
          <a:srgbClr val="D93819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7">
        <a:dk1>
          <a:srgbClr val="4D4D4D"/>
        </a:dk1>
        <a:lt1>
          <a:srgbClr val="FFFFFF"/>
        </a:lt1>
        <a:dk2>
          <a:srgbClr val="000000"/>
        </a:dk2>
        <a:lt2>
          <a:srgbClr val="850B02"/>
        </a:lt2>
        <a:accent1>
          <a:srgbClr val="E1401E"/>
        </a:accent1>
        <a:accent2>
          <a:srgbClr val="A0A0A0"/>
        </a:accent2>
        <a:accent3>
          <a:srgbClr val="FFFFFF"/>
        </a:accent3>
        <a:accent4>
          <a:srgbClr val="404040"/>
        </a:accent4>
        <a:accent5>
          <a:srgbClr val="EEAFAB"/>
        </a:accent5>
        <a:accent6>
          <a:srgbClr val="919191"/>
        </a:accent6>
        <a:hlink>
          <a:srgbClr val="D61F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8">
        <a:dk1>
          <a:srgbClr val="4D4D4D"/>
        </a:dk1>
        <a:lt1>
          <a:srgbClr val="FFFFFF"/>
        </a:lt1>
        <a:dk2>
          <a:srgbClr val="000000"/>
        </a:dk2>
        <a:lt2>
          <a:srgbClr val="7C0901"/>
        </a:lt2>
        <a:accent1>
          <a:srgbClr val="DD3A1A"/>
        </a:accent1>
        <a:accent2>
          <a:srgbClr val="3C3C3C"/>
        </a:accent2>
        <a:accent3>
          <a:srgbClr val="FFFFFF"/>
        </a:accent3>
        <a:accent4>
          <a:srgbClr val="404040"/>
        </a:accent4>
        <a:accent5>
          <a:srgbClr val="EBAEAB"/>
        </a:accent5>
        <a:accent6>
          <a:srgbClr val="353535"/>
        </a:accent6>
        <a:hlink>
          <a:srgbClr val="A2230E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9">
        <a:dk1>
          <a:srgbClr val="4D4D4D"/>
        </a:dk1>
        <a:lt1>
          <a:srgbClr val="FFFFFF"/>
        </a:lt1>
        <a:dk2>
          <a:srgbClr val="000000"/>
        </a:dk2>
        <a:lt2>
          <a:srgbClr val="640702"/>
        </a:lt2>
        <a:accent1>
          <a:srgbClr val="931409"/>
        </a:accent1>
        <a:accent2>
          <a:srgbClr val="CF2A12"/>
        </a:accent2>
        <a:accent3>
          <a:srgbClr val="FFFFFF"/>
        </a:accent3>
        <a:accent4>
          <a:srgbClr val="404040"/>
        </a:accent4>
        <a:accent5>
          <a:srgbClr val="C8AAAA"/>
        </a:accent5>
        <a:accent6>
          <a:srgbClr val="BB250F"/>
        </a:accent6>
        <a:hlink>
          <a:srgbClr val="010101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0">
        <a:dk1>
          <a:srgbClr val="111111"/>
        </a:dk1>
        <a:lt1>
          <a:srgbClr val="FFFFFF"/>
        </a:lt1>
        <a:dk2>
          <a:srgbClr val="000000"/>
        </a:dk2>
        <a:lt2>
          <a:srgbClr val="9A1303"/>
        </a:lt2>
        <a:accent1>
          <a:srgbClr val="FE130F"/>
        </a:accent1>
        <a:accent2>
          <a:srgbClr val="DF3A19"/>
        </a:accent2>
        <a:accent3>
          <a:srgbClr val="FFFFFF"/>
        </a:accent3>
        <a:accent4>
          <a:srgbClr val="0D0D0D"/>
        </a:accent4>
        <a:accent5>
          <a:srgbClr val="FEAAAA"/>
        </a:accent5>
        <a:accent6>
          <a:srgbClr val="CA3416"/>
        </a:accent6>
        <a:hlink>
          <a:srgbClr val="F57234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1">
        <a:dk1>
          <a:srgbClr val="111111"/>
        </a:dk1>
        <a:lt1>
          <a:srgbClr val="FFFFFF"/>
        </a:lt1>
        <a:dk2>
          <a:srgbClr val="000000"/>
        </a:dk2>
        <a:lt2>
          <a:srgbClr val="9A1303"/>
        </a:lt2>
        <a:accent1>
          <a:srgbClr val="FF540F"/>
        </a:accent1>
        <a:accent2>
          <a:srgbClr val="DF3A19"/>
        </a:accent2>
        <a:accent3>
          <a:srgbClr val="FFFFFF"/>
        </a:accent3>
        <a:accent4>
          <a:srgbClr val="0D0D0D"/>
        </a:accent4>
        <a:accent5>
          <a:srgbClr val="FFB3AA"/>
        </a:accent5>
        <a:accent6>
          <a:srgbClr val="CA3416"/>
        </a:accent6>
        <a:hlink>
          <a:srgbClr val="F57234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12">
        <a:dk1>
          <a:srgbClr val="111111"/>
        </a:dk1>
        <a:lt1>
          <a:srgbClr val="FFFFFF"/>
        </a:lt1>
        <a:dk2>
          <a:srgbClr val="000000"/>
        </a:dk2>
        <a:lt2>
          <a:srgbClr val="600000"/>
        </a:lt2>
        <a:accent1>
          <a:srgbClr val="B40000"/>
        </a:accent1>
        <a:accent2>
          <a:srgbClr val="CC0000"/>
        </a:accent2>
        <a:accent3>
          <a:srgbClr val="FFFFFF"/>
        </a:accent3>
        <a:accent4>
          <a:srgbClr val="0D0D0D"/>
        </a:accent4>
        <a:accent5>
          <a:srgbClr val="D6AAAA"/>
        </a:accent5>
        <a:accent6>
          <a:srgbClr val="B90000"/>
        </a:accent6>
        <a:hlink>
          <a:srgbClr val="EC7600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248</TotalTime>
  <Words>1614</Words>
  <Application>Microsoft Office PowerPoint</Application>
  <PresentationFormat>Экран (4:3)</PresentationFormat>
  <Paragraphs>154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굴림</vt:lpstr>
      <vt:lpstr>Arial</vt:lpstr>
      <vt:lpstr>template</vt:lpstr>
      <vt:lpstr>Пожарная безопасность в быту</vt:lpstr>
      <vt:lpstr>ПОНЯТИЕ ПОЖАРА</vt:lpstr>
      <vt:lpstr>ТРЕУГОЛЬНИК ОГНЯ</vt:lpstr>
      <vt:lpstr>ПРЕКРАЩЕНИЕ ГОРЕНИЯ</vt:lpstr>
      <vt:lpstr>ОСНОВНЫЕ ПРИЧИНЫ ПОЖАРОВ В БЫТУ </vt:lpstr>
      <vt:lpstr>ПРИЗНАКИ НАЧИНАЮЩЕГОСЯ ПОЖАРА</vt:lpstr>
      <vt:lpstr>ПОМНИТЕ!</vt:lpstr>
      <vt:lpstr>ОПАСНЫЕ ФАКТОРЫ ПОЖАРА</vt:lpstr>
      <vt:lpstr>ОПАСНЫЕ ФАКТОРЫ ПОЖАРА</vt:lpstr>
      <vt:lpstr>ЭТО ВАЖНО ЗНАТЬ</vt:lpstr>
      <vt:lpstr>БЕЗОПАСНОЕ ИСПОЛЬЗОВАНИЕ ЭЛЕКТРИЧЕСКИХ ПРИБОРОВ</vt:lpstr>
      <vt:lpstr>БЕЗОПАСНОЕ ИСПОЛЬЗОВАНИЕ ЭЛЕКТРИЧЕСКИХ ПРИБОРОВ</vt:lpstr>
      <vt:lpstr>БЕЗОПАСНОЕ ИСПОЛЬЗОВАНИЕ ГАЗОВОГО ОБОРУДОВАНИЯ</vt:lpstr>
      <vt:lpstr>БЕЗОПАСНОЕ ИСПОЛЬЗОВАНИЕ ГАЗОВОГО ОБОРУДОВАНИЯ</vt:lpstr>
      <vt:lpstr>БЕЗОПАСНОЕ ПОЛЬЗОВАНИЕ ОТКРЫТЫМ ОГНЁМ</vt:lpstr>
      <vt:lpstr>ЭВАКУАЦИОННЫЕ ПУТИ И ВЫХОДЫ</vt:lpstr>
      <vt:lpstr>ДЕЙСТВИЯ ПРИ ПОЖАРЕ В КВАРТИРЕ</vt:lpstr>
      <vt:lpstr>ДЕЙСТВИЯ ПРИ ПОЖАРЕ В КВАРТИРЕ</vt:lpstr>
      <vt:lpstr>ДЕЙСТВИЯ ПРИ ВОЗГОРАНИИ ОДЕЖДЫ</vt:lpstr>
      <vt:lpstr>ДЕЙСТВИЯ ПРИ ВОЗГОРАНИИ ОДЕЖДЫ</vt:lpstr>
      <vt:lpstr>ВОЗМОЖНОСТИ ВЫХОДА НЕТ</vt:lpstr>
      <vt:lpstr>ВОЗМОЖНОСТИ ВЫХОДА НЕТ</vt:lpstr>
      <vt:lpstr>ПРАВИЛА ВЫЗОВА ПОЖАРНОЙ ОХРАНЫ</vt:lpstr>
      <vt:lpstr>ПРАВИЛА ВЫЗОВА ПОЖАРНОЙ ОХРАНЫ</vt:lpstr>
      <vt:lpstr>СОБЛЮДАЙТЕ ПРАВИЛА ПОЖАРНОЙ БЕЗОПАСНОСТИ!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Пожарная безопасность в быту</dc:title>
  <dc:creator>admin</dc:creator>
  <cp:lastModifiedBy>admin</cp:lastModifiedBy>
  <cp:revision>32</cp:revision>
  <dcterms:created xsi:type="dcterms:W3CDTF">2023-08-04T07:35:42Z</dcterms:created>
  <dcterms:modified xsi:type="dcterms:W3CDTF">2023-09-05T08:26:23Z</dcterms:modified>
</cp:coreProperties>
</file>