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2" r:id="rId5"/>
    <p:sldId id="263" r:id="rId6"/>
    <p:sldId id="271" r:id="rId7"/>
    <p:sldId id="273" r:id="rId8"/>
    <p:sldId id="259" r:id="rId9"/>
    <p:sldId id="261" r:id="rId10"/>
    <p:sldId id="262" r:id="rId11"/>
    <p:sldId id="260" r:id="rId12"/>
    <p:sldId id="264" r:id="rId13"/>
    <p:sldId id="265" r:id="rId14"/>
    <p:sldId id="266" r:id="rId15"/>
    <p:sldId id="267" r:id="rId16"/>
    <p:sldId id="268" r:id="rId17"/>
    <p:sldId id="269" r:id="rId18"/>
    <p:sldId id="270"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0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1" d="100"/>
          <a:sy n="111" d="100"/>
        </p:scale>
        <p:origin x="15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686050" y="347663"/>
            <a:ext cx="6381750" cy="1417637"/>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041400" y="5711032"/>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175028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600511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331365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4B16AB-8FAB-4531-A5D0-6428A0ACB1D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235447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4B16AB-8FAB-4531-A5D0-6428A0ACB1D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200700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14B16AB-8FAB-4531-A5D0-6428A0ACB1D0}"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075425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4B16AB-8FAB-4531-A5D0-6428A0ACB1D0}" type="datetimeFigureOut">
              <a:rPr lang="en-US" smtClean="0"/>
              <a:t>12/8/2024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2278185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14B16AB-8FAB-4531-A5D0-6428A0ACB1D0}" type="datetimeFigureOut">
              <a:rPr lang="en-US" smtClean="0"/>
              <a:t>12/8/2024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2359174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4B16AB-8FAB-4531-A5D0-6428A0ACB1D0}" type="datetimeFigureOut">
              <a:rPr lang="en-US" smtClean="0"/>
              <a:t>12/8/2024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362250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4B16AB-8FAB-4531-A5D0-6428A0ACB1D0}"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4044279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4B16AB-8FAB-4531-A5D0-6428A0ACB1D0}"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6FD9E-0381-4DC1-8255-6ACE9ABDD387}" type="slidenum">
              <a:rPr lang="en-US" smtClean="0"/>
              <a:t>‹#›</a:t>
            </a:fld>
            <a:endParaRPr lang="en-US"/>
          </a:p>
        </p:txBody>
      </p:sp>
    </p:spTree>
    <p:extLst>
      <p:ext uri="{BB962C8B-B14F-4D97-AF65-F5344CB8AC3E}">
        <p14:creationId xmlns:p14="http://schemas.microsoft.com/office/powerpoint/2010/main" val="1424979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51000" y="0"/>
            <a:ext cx="7194550" cy="11049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B16AB-8FAB-4531-A5D0-6428A0ACB1D0}" type="datetimeFigureOut">
              <a:rPr lang="en-US" smtClean="0"/>
              <a:t>12/8/2024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26FD9E-0381-4DC1-8255-6ACE9ABDD387}" type="slidenum">
              <a:rPr lang="en-US" smtClean="0"/>
              <a:t>‹#›</a:t>
            </a:fld>
            <a:endParaRPr lang="en-US"/>
          </a:p>
        </p:txBody>
      </p:sp>
    </p:spTree>
    <p:extLst>
      <p:ext uri="{BB962C8B-B14F-4D97-AF65-F5344CB8AC3E}">
        <p14:creationId xmlns:p14="http://schemas.microsoft.com/office/powerpoint/2010/main" val="43440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kern="1200" cap="none" spc="0">
          <a:ln w="6600">
            <a:solidFill>
              <a:schemeClr val="bg1"/>
            </a:solidFill>
            <a:prstDash val="solid"/>
          </a:ln>
          <a:solidFill>
            <a:schemeClr val="bg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0" y="347133"/>
            <a:ext cx="3115733" cy="1278467"/>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169333" y="1286933"/>
            <a:ext cx="1634067" cy="1667934"/>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ctrTitle"/>
          </p:nvPr>
        </p:nvSpPr>
        <p:spPr>
          <a:xfrm>
            <a:off x="77637" y="1362463"/>
            <a:ext cx="9144000" cy="1044083"/>
          </a:xfrm>
        </p:spPr>
        <p:txBody>
          <a:bodyPr>
            <a:normAutofit fontScale="90000"/>
          </a:bodyPr>
          <a:lstStyle/>
          <a:p>
            <a:r>
              <a:rPr lang="ru-RU" sz="5400" dirty="0">
                <a:latin typeface="+mn-lt"/>
              </a:rPr>
              <a:t>Безопасность в быту. Предупреждение травм и первая помощь при них</a:t>
            </a:r>
            <a:endParaRPr lang="en-US" sz="5400" dirty="0">
              <a:latin typeface="+mn-lt"/>
            </a:endParaRPr>
          </a:p>
        </p:txBody>
      </p:sp>
    </p:spTree>
    <p:extLst>
      <p:ext uri="{BB962C8B-B14F-4D97-AF65-F5344CB8AC3E}">
        <p14:creationId xmlns:p14="http://schemas.microsoft.com/office/powerpoint/2010/main" val="11773108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Группы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solidFill>
                  <a:srgbClr val="FF0000"/>
                </a:solidFill>
              </a:rPr>
              <a:t>Третья группа </a:t>
            </a:r>
            <a:r>
              <a:rPr lang="ru-RU" sz="2600" dirty="0"/>
              <a:t>– несчастные случаи, полученные при нарушении правил общественного порядка в различных бытовых эксцессах: драках, нападениях, семейных ссорах. В их возникновении значительная роль принадлежит алкогольному опьянению, особенно в праздничные и выходные дни.</a:t>
            </a:r>
            <a:endParaRPr lang="en-US" dirty="0" smtClean="0"/>
          </a:p>
          <a:p>
            <a:endParaRPr lang="en-US" dirty="0"/>
          </a:p>
          <a:p>
            <a:endParaRPr lang="en-US" sz="2000" dirty="0"/>
          </a:p>
          <a:p>
            <a:endParaRPr lang="en-US" dirty="0"/>
          </a:p>
          <a:p>
            <a:endParaRPr lang="en-US" dirty="0"/>
          </a:p>
          <a:p>
            <a:endParaRPr lang="en-US" dirty="0"/>
          </a:p>
        </p:txBody>
      </p:sp>
      <p:pic>
        <p:nvPicPr>
          <p:cNvPr id="7" name="Рисунок 6"/>
          <p:cNvPicPr>
            <a:picLocks noChangeAspect="1"/>
          </p:cNvPicPr>
          <p:nvPr/>
        </p:nvPicPr>
        <p:blipFill>
          <a:blip r:embed="rId2"/>
          <a:stretch>
            <a:fillRect/>
          </a:stretch>
        </p:blipFill>
        <p:spPr>
          <a:xfrm>
            <a:off x="2192867" y="3991116"/>
            <a:ext cx="4758266" cy="2690782"/>
          </a:xfrm>
          <a:prstGeom prst="rect">
            <a:avLst/>
          </a:prstGeom>
        </p:spPr>
      </p:pic>
    </p:spTree>
    <p:extLst>
      <p:ext uri="{BB962C8B-B14F-4D97-AF65-F5344CB8AC3E}">
        <p14:creationId xmlns:p14="http://schemas.microsoft.com/office/powerpoint/2010/main" val="32299147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Статистика</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t>Бытовые травмы у мужчин встречаются в 2-3 раза чаще, чем у женщин. Причем в возрасте 18-25 лет они наблюдаются в 4-5 раз чаще, чем у людей 45-50 лет. Минимум бытовых травм приходится на среду и четверг, максимум – на выходные, праздничные дни, а также на понедельник и вторник</a:t>
            </a:r>
            <a:r>
              <a:rPr lang="ru-RU" sz="2600" dirty="0" smtClean="0"/>
              <a:t>.                                     </a:t>
            </a:r>
            <a:r>
              <a:rPr lang="ru-RU" sz="2600" dirty="0"/>
              <a:t>Пик травматизации наблюдается в 12-14 часов и 16-21 час.</a:t>
            </a:r>
            <a:endParaRPr lang="en-US" dirty="0" smtClean="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2791354" y="4662939"/>
            <a:ext cx="3561291" cy="2110394"/>
          </a:xfrm>
          <a:prstGeom prst="rect">
            <a:avLst/>
          </a:prstGeom>
        </p:spPr>
      </p:pic>
    </p:spTree>
    <p:extLst>
      <p:ext uri="{BB962C8B-B14F-4D97-AF65-F5344CB8AC3E}">
        <p14:creationId xmlns:p14="http://schemas.microsoft.com/office/powerpoint/2010/main" val="25424455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fontScale="90000"/>
          </a:bodyPr>
          <a:lstStyle/>
          <a:p>
            <a:pPr algn="ctr"/>
            <a:r>
              <a:rPr lang="ru-RU" sz="4000" dirty="0">
                <a:latin typeface="+mn-lt"/>
              </a:rPr>
              <a:t>Главные причины бытового травматизма</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45724"/>
            <a:ext cx="7886700" cy="4351338"/>
          </a:xfrm>
        </p:spPr>
        <p:txBody>
          <a:bodyPr>
            <a:normAutofit fontScale="92500"/>
          </a:bodyPr>
          <a:lstStyle/>
          <a:p>
            <a:pPr>
              <a:lnSpc>
                <a:spcPct val="100000"/>
              </a:lnSpc>
              <a:spcBef>
                <a:spcPts val="0"/>
              </a:spcBef>
            </a:pPr>
            <a:r>
              <a:rPr lang="ru-RU" sz="2600" dirty="0" smtClean="0"/>
              <a:t>недостатки </a:t>
            </a:r>
            <a:r>
              <a:rPr lang="ru-RU" sz="2600" dirty="0"/>
              <a:t>благоустройства жилых районов и квартир (конструктивные дефекты жилища, неудовлетворительное состояние дворов и жилых помещений);</a:t>
            </a:r>
          </a:p>
          <a:p>
            <a:pPr>
              <a:lnSpc>
                <a:spcPct val="100000"/>
              </a:lnSpc>
              <a:spcBef>
                <a:spcPts val="0"/>
              </a:spcBef>
            </a:pPr>
            <a:r>
              <a:rPr lang="ru-RU" sz="2600" dirty="0" smtClean="0"/>
              <a:t>несоблюдение </a:t>
            </a:r>
            <a:r>
              <a:rPr lang="ru-RU" sz="2600" dirty="0"/>
              <a:t>правил обращения с бытовой техникой (электроприборами) и простейшими инструментами;</a:t>
            </a:r>
          </a:p>
          <a:p>
            <a:pPr>
              <a:lnSpc>
                <a:spcPct val="100000"/>
              </a:lnSpc>
              <a:spcBef>
                <a:spcPts val="0"/>
              </a:spcBef>
            </a:pPr>
            <a:r>
              <a:rPr lang="ru-RU" sz="2600" dirty="0" smtClean="0"/>
              <a:t>неисправность </a:t>
            </a:r>
            <a:r>
              <a:rPr lang="ru-RU" sz="2600" dirty="0"/>
              <a:t>бытовой техники;</a:t>
            </a:r>
          </a:p>
          <a:p>
            <a:pPr>
              <a:lnSpc>
                <a:spcPct val="100000"/>
              </a:lnSpc>
              <a:spcBef>
                <a:spcPts val="0"/>
              </a:spcBef>
            </a:pPr>
            <a:r>
              <a:rPr lang="ru-RU" sz="2600" dirty="0" smtClean="0"/>
              <a:t>злоупотребление </a:t>
            </a:r>
            <a:r>
              <a:rPr lang="ru-RU" sz="2600" dirty="0"/>
              <a:t>алкоголем;</a:t>
            </a:r>
          </a:p>
          <a:p>
            <a:pPr>
              <a:lnSpc>
                <a:spcPct val="100000"/>
              </a:lnSpc>
              <a:spcBef>
                <a:spcPts val="0"/>
              </a:spcBef>
            </a:pPr>
            <a:r>
              <a:rPr lang="ru-RU" sz="2600" dirty="0" smtClean="0"/>
              <a:t>спешка </a:t>
            </a:r>
            <a:r>
              <a:rPr lang="ru-RU" sz="2600" dirty="0"/>
              <a:t>и невнимательность, а также психическое возбуждение и некоторые заболевания пострадавшего.</a:t>
            </a:r>
            <a:endParaRPr lang="en-US" dirty="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8882" y="4944533"/>
            <a:ext cx="3521405" cy="2464984"/>
          </a:xfrm>
          <a:prstGeom prst="rect">
            <a:avLst/>
          </a:prstGeom>
        </p:spPr>
      </p:pic>
    </p:spTree>
    <p:extLst>
      <p:ext uri="{BB962C8B-B14F-4D97-AF65-F5344CB8AC3E}">
        <p14:creationId xmlns:p14="http://schemas.microsoft.com/office/powerpoint/2010/main" val="194331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436158"/>
            <a:ext cx="7886700" cy="5320241"/>
          </a:xfrm>
        </p:spPr>
        <p:txBody>
          <a:bodyPr>
            <a:normAutofit fontScale="92500"/>
          </a:bodyPr>
          <a:lstStyle/>
          <a:p>
            <a:pPr marL="0" indent="0">
              <a:lnSpc>
                <a:spcPct val="100000"/>
              </a:lnSpc>
              <a:spcBef>
                <a:spcPts val="0"/>
              </a:spcBef>
              <a:buNone/>
            </a:pPr>
            <a:r>
              <a:rPr lang="ru-RU" sz="2600" b="1" dirty="0" smtClean="0">
                <a:solidFill>
                  <a:srgbClr val="FF0000"/>
                </a:solidFill>
              </a:rPr>
              <a:t>Ожоги</a:t>
            </a:r>
            <a:r>
              <a:rPr lang="ru-RU" sz="2600" b="1" dirty="0">
                <a:solidFill>
                  <a:srgbClr val="FF0000"/>
                </a:solidFill>
              </a:rPr>
              <a:t>. </a:t>
            </a:r>
            <a:r>
              <a:rPr lang="ru-RU" sz="2600" dirty="0"/>
              <a:t>Термические ожоги необходимо сразу подержать в холодной воде около 10-15 минут, после чего обработать пантенолом или другим успокаивающим средством. Ни в коем случае нельзя вскрывать образовавшийся волдырь, смазывать его спиртовым раствором или жиром. При глубоких серьезных термических ожогах следует немедленно обратиться к специалисту для профессиональной оценки повреждения. Химические ожоги кожных покровов необходимо промыть большим количеством проточной воды и обработать рану противоожоговым средством. В случаях, когда химическими веществами обиженная слизистая или гортань, необходимо немедленно обратиться </a:t>
            </a:r>
            <a:r>
              <a:rPr lang="ru-RU" sz="2600" dirty="0" smtClean="0"/>
              <a:t>в больницу за помощью.</a:t>
            </a:r>
            <a:endParaRPr lang="en-US" dirty="0" smtClean="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42702583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normAutofit/>
          </a:bodyPr>
          <a:lstStyle/>
          <a:p>
            <a:pPr marL="0" indent="0">
              <a:lnSpc>
                <a:spcPct val="100000"/>
              </a:lnSpc>
              <a:spcBef>
                <a:spcPts val="0"/>
              </a:spcBef>
              <a:buNone/>
            </a:pPr>
            <a:r>
              <a:rPr lang="ru-RU" sz="2600" b="1" dirty="0">
                <a:solidFill>
                  <a:srgbClr val="FF0000"/>
                </a:solidFill>
              </a:rPr>
              <a:t>У</a:t>
            </a:r>
            <a:r>
              <a:rPr lang="ru-RU" sz="2600" b="1" dirty="0" smtClean="0">
                <a:solidFill>
                  <a:srgbClr val="FF0000"/>
                </a:solidFill>
              </a:rPr>
              <a:t>шибы</a:t>
            </a:r>
            <a:r>
              <a:rPr lang="ru-RU" sz="2600" b="1" dirty="0">
                <a:solidFill>
                  <a:srgbClr val="FF0000"/>
                </a:solidFill>
              </a:rPr>
              <a:t>. </a:t>
            </a:r>
            <a:r>
              <a:rPr lang="ru-RU" sz="2600" dirty="0"/>
              <a:t>К ушибленному месту следует сразу приложить холод и максимально иммобилизовать поврежденное место. Если появляется отек, кровоподтеки и боль не утихает, следует обращаться за помощью в больницу, так как это может свидетельствовать о переломе, трещинах в костях, разрыве связок и т.д. При небольшом ушибе мягких тканей достаточно на короткое время приложить </a:t>
            </a:r>
            <a:r>
              <a:rPr lang="ru-RU" sz="2600" dirty="0" smtClean="0"/>
              <a:t>холод.</a:t>
            </a:r>
            <a:endParaRPr lang="en-US" sz="2600"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flipH="1">
            <a:off x="3343868" y="4911349"/>
            <a:ext cx="1812332" cy="1946651"/>
          </a:xfrm>
          <a:prstGeom prst="rect">
            <a:avLst/>
          </a:prstGeom>
        </p:spPr>
      </p:pic>
    </p:spTree>
    <p:extLst>
      <p:ext uri="{BB962C8B-B14F-4D97-AF65-F5344CB8AC3E}">
        <p14:creationId xmlns:p14="http://schemas.microsoft.com/office/powerpoint/2010/main" val="21617686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flipH="1">
            <a:off x="3081866" y="5067300"/>
            <a:ext cx="3115733" cy="1752600"/>
          </a:xfrm>
          <a:prstGeom prst="rect">
            <a:avLst/>
          </a:prstGeom>
        </p:spPr>
      </p:pic>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436159"/>
            <a:ext cx="7886700" cy="5074708"/>
          </a:xfrm>
        </p:spPr>
        <p:txBody>
          <a:bodyPr>
            <a:normAutofit/>
          </a:bodyPr>
          <a:lstStyle/>
          <a:p>
            <a:pPr marL="0" indent="0">
              <a:lnSpc>
                <a:spcPct val="100000"/>
              </a:lnSpc>
              <a:spcBef>
                <a:spcPts val="0"/>
              </a:spcBef>
              <a:buNone/>
            </a:pPr>
            <a:r>
              <a:rPr lang="ru-RU" sz="2600" b="1" dirty="0" smtClean="0">
                <a:solidFill>
                  <a:srgbClr val="FF0000"/>
                </a:solidFill>
              </a:rPr>
              <a:t>Укусы </a:t>
            </a:r>
            <a:r>
              <a:rPr lang="ru-RU" sz="2600" b="1" dirty="0">
                <a:solidFill>
                  <a:srgbClr val="FF0000"/>
                </a:solidFill>
              </a:rPr>
              <a:t>животных и насекомых. </a:t>
            </a:r>
            <a:r>
              <a:rPr lang="ru-RU" sz="2600" dirty="0"/>
              <a:t>Укусы диких или бродячих животных опасны заражением крови, поскольку в ротовой полости животного обитает большое количество бактерий, которые при контакте с открытой раной на теле человека могут ее инфицировать. </a:t>
            </a:r>
            <a:r>
              <a:rPr lang="ru-RU" sz="2600" dirty="0" smtClean="0"/>
              <a:t>Основными </a:t>
            </a:r>
            <a:r>
              <a:rPr lang="ru-RU" sz="2600" dirty="0"/>
              <a:t>принципами первой помощи при укусах животных и насекомых являются обработка антисептиком, наложение защитной повязки и обращение за помощью к медицинскому </a:t>
            </a:r>
            <a:r>
              <a:rPr lang="ru-RU" sz="2600" dirty="0" smtClean="0"/>
              <a:t>работнику.</a:t>
            </a:r>
            <a:endParaRPr lang="en-US" sz="2600" dirty="0" smtClean="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20410472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45724"/>
            <a:ext cx="7886700" cy="5074708"/>
          </a:xfrm>
        </p:spPr>
        <p:txBody>
          <a:bodyPr>
            <a:normAutofit/>
          </a:bodyPr>
          <a:lstStyle/>
          <a:p>
            <a:pPr marL="0" indent="0">
              <a:lnSpc>
                <a:spcPct val="100000"/>
              </a:lnSpc>
              <a:spcBef>
                <a:spcPts val="0"/>
              </a:spcBef>
              <a:buNone/>
            </a:pPr>
            <a:r>
              <a:rPr lang="ru-RU" sz="2600" b="1" dirty="0" smtClean="0">
                <a:solidFill>
                  <a:srgbClr val="FF0000"/>
                </a:solidFill>
              </a:rPr>
              <a:t>Порезы</a:t>
            </a:r>
            <a:r>
              <a:rPr lang="ru-RU" sz="2600" b="1" dirty="0">
                <a:solidFill>
                  <a:srgbClr val="FF0000"/>
                </a:solidFill>
              </a:rPr>
              <a:t>. </a:t>
            </a:r>
            <a:r>
              <a:rPr lang="ru-RU" sz="2600" dirty="0"/>
              <a:t>Небольшие порезы и царапины, полученные в быту, следует промыть холодной водой, обработать антисептическим препаратом и наложить защитный бинт или пластырь. В случаях глубоких ран с сильным </a:t>
            </a:r>
            <a:r>
              <a:rPr lang="ru-RU" sz="2600" dirty="0" smtClean="0"/>
              <a:t>кровотечением </a:t>
            </a:r>
            <a:r>
              <a:rPr lang="ru-RU" sz="2600" dirty="0"/>
              <a:t>следует наложить </a:t>
            </a:r>
            <a:r>
              <a:rPr lang="ru-RU" sz="2600" dirty="0" smtClean="0"/>
              <a:t>давящую повязку и </a:t>
            </a:r>
            <a:r>
              <a:rPr lang="ru-RU" sz="2600" dirty="0"/>
              <a:t>немедленно обратиться в </a:t>
            </a:r>
            <a:r>
              <a:rPr lang="ru-RU" sz="2600" dirty="0" smtClean="0"/>
              <a:t>больницу.</a:t>
            </a:r>
            <a:endParaRPr lang="en-US" sz="2000" dirty="0" smtClean="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2821516" y="4176789"/>
            <a:ext cx="3500967" cy="2602893"/>
          </a:xfrm>
          <a:prstGeom prst="rect">
            <a:avLst/>
          </a:prstGeom>
        </p:spPr>
      </p:pic>
    </p:spTree>
    <p:extLst>
      <p:ext uri="{BB962C8B-B14F-4D97-AF65-F5344CB8AC3E}">
        <p14:creationId xmlns:p14="http://schemas.microsoft.com/office/powerpoint/2010/main" val="1136679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Первая помощь при бытовых травмах</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45724"/>
            <a:ext cx="7886700" cy="5074708"/>
          </a:xfrm>
        </p:spPr>
        <p:txBody>
          <a:bodyPr>
            <a:normAutofit/>
          </a:bodyPr>
          <a:lstStyle/>
          <a:p>
            <a:pPr marL="0" indent="0">
              <a:lnSpc>
                <a:spcPct val="100000"/>
              </a:lnSpc>
              <a:spcBef>
                <a:spcPts val="0"/>
              </a:spcBef>
              <a:buNone/>
            </a:pPr>
            <a:r>
              <a:rPr lang="ru-RU" sz="2600" b="1" dirty="0" smtClean="0">
                <a:solidFill>
                  <a:srgbClr val="FF0000"/>
                </a:solidFill>
              </a:rPr>
              <a:t>Травма </a:t>
            </a:r>
            <a:r>
              <a:rPr lang="ru-RU" sz="2600" b="1" dirty="0">
                <a:solidFill>
                  <a:srgbClr val="FF0000"/>
                </a:solidFill>
              </a:rPr>
              <a:t>электрическим током. </a:t>
            </a:r>
            <a:r>
              <a:rPr lang="ru-RU" sz="2600" dirty="0"/>
              <a:t>Прежде всего следует выключить неисправный прибор аккуратно, не травмируя при этом себя. Пострадавшему следует сразу дать любой сладкий напиток и успокаивающее средство. Если человек от удара током упал в обморок, следует вызвать скорую помощь и до приезда бригады отслеживать его пульс, дыхание и сердцебиение.</a:t>
            </a:r>
            <a:endParaRPr lang="en-US" dirty="0"/>
          </a:p>
          <a:p>
            <a:endParaRPr lang="en-US" dirty="0"/>
          </a:p>
          <a:p>
            <a:endParaRPr lang="en-US" dirty="0"/>
          </a:p>
        </p:txBody>
      </p:sp>
      <p:pic>
        <p:nvPicPr>
          <p:cNvPr id="8" name="Рисунок 7"/>
          <p:cNvPicPr>
            <a:picLocks noChangeAspect="1"/>
          </p:cNvPicPr>
          <p:nvPr/>
        </p:nvPicPr>
        <p:blipFill>
          <a:blip r:embed="rId2"/>
          <a:stretch>
            <a:fillRect/>
          </a:stretch>
        </p:blipFill>
        <p:spPr>
          <a:xfrm>
            <a:off x="3351602" y="4106126"/>
            <a:ext cx="2440796" cy="2684138"/>
          </a:xfrm>
          <a:prstGeom prst="rect">
            <a:avLst/>
          </a:prstGeom>
        </p:spPr>
      </p:pic>
    </p:spTree>
    <p:extLst>
      <p:ext uri="{BB962C8B-B14F-4D97-AF65-F5344CB8AC3E}">
        <p14:creationId xmlns:p14="http://schemas.microsoft.com/office/powerpoint/2010/main" val="3626701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t>Предупреждение бытовых травм во многом зависит не только от соответствующих структур, обеспечивающих безопасную жизнь, быт и отдых граждан, но и от самих граждан, от их личной заботы за сохранение собственной жизни и здоровья.</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rotWithShape="1">
          <a:blip r:embed="rId2"/>
          <a:srcRect t="10875" b="20486"/>
          <a:stretch/>
        </p:blipFill>
        <p:spPr>
          <a:xfrm>
            <a:off x="1297700" y="3591842"/>
            <a:ext cx="6546667" cy="2995754"/>
          </a:xfrm>
          <a:prstGeom prst="rect">
            <a:avLst/>
          </a:prstGeom>
        </p:spPr>
      </p:pic>
    </p:spTree>
    <p:extLst>
      <p:ext uri="{BB962C8B-B14F-4D97-AF65-F5344CB8AC3E}">
        <p14:creationId xmlns:p14="http://schemas.microsoft.com/office/powerpoint/2010/main" val="11271342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5074708"/>
          </a:xfrm>
        </p:spPr>
        <p:txBody>
          <a:bodyPr>
            <a:normAutofit/>
          </a:bodyPr>
          <a:lstStyle/>
          <a:p>
            <a:pPr marL="0" indent="0">
              <a:lnSpc>
                <a:spcPct val="100000"/>
              </a:lnSpc>
              <a:spcBef>
                <a:spcPts val="0"/>
              </a:spcBef>
              <a:buNone/>
            </a:pPr>
            <a:r>
              <a:rPr lang="ru-RU" sz="2600" dirty="0">
                <a:solidFill>
                  <a:srgbClr val="FF0000"/>
                </a:solidFill>
              </a:rPr>
              <a:t>В </a:t>
            </a:r>
            <a:r>
              <a:rPr lang="ru-RU" sz="2600" dirty="0" smtClean="0">
                <a:solidFill>
                  <a:srgbClr val="FF0000"/>
                </a:solidFill>
              </a:rPr>
              <a:t>повседневной жизни прежде всего необходимо:</a:t>
            </a:r>
          </a:p>
          <a:p>
            <a:pPr>
              <a:lnSpc>
                <a:spcPct val="100000"/>
              </a:lnSpc>
              <a:spcBef>
                <a:spcPts val="0"/>
              </a:spcBef>
            </a:pPr>
            <a:r>
              <a:rPr lang="ru-RU" sz="2600" dirty="0" smtClean="0"/>
              <a:t>Следить за исправностью электропроводки и электроприборов.</a:t>
            </a:r>
          </a:p>
          <a:p>
            <a:pPr>
              <a:lnSpc>
                <a:spcPct val="100000"/>
              </a:lnSpc>
              <a:spcBef>
                <a:spcPts val="0"/>
              </a:spcBef>
            </a:pPr>
            <a:r>
              <a:rPr lang="ru-RU" sz="2600" dirty="0" smtClean="0"/>
              <a:t>Строго </a:t>
            </a:r>
            <a:r>
              <a:rPr lang="ru-RU" sz="2600" dirty="0"/>
              <a:t>соблюдать инструкции по пользованию домашней бытовой техникой. </a:t>
            </a:r>
            <a:endParaRPr lang="ru-RU" sz="2600" dirty="0" smtClean="0"/>
          </a:p>
          <a:p>
            <a:pPr>
              <a:lnSpc>
                <a:spcPct val="100000"/>
              </a:lnSpc>
              <a:spcBef>
                <a:spcPts val="0"/>
              </a:spcBef>
            </a:pPr>
            <a:r>
              <a:rPr lang="ru-RU" sz="2600" dirty="0" smtClean="0"/>
              <a:t>Полы </a:t>
            </a:r>
            <a:r>
              <a:rPr lang="ru-RU" sz="2600" dirty="0"/>
              <a:t>в комнате не должны быть скользкими. Правильно подбирать коврики для туалетных комнат, кухонь, где пол покрыт линолеумом или плиткой. Особенно опасны падения для пожилых людей, поэтому людям преклонного возраста следует ходить по квартире в домашней обуви на резиновой подошве.</a:t>
            </a:r>
            <a:endParaRPr lang="en-US" sz="2600" dirty="0" smtClean="0"/>
          </a:p>
          <a:p>
            <a:endParaRPr lang="en-US" dirty="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11438961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Травматизм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a:solidFill>
                  <a:srgbClr val="DC0E00"/>
                </a:solidFill>
              </a:rPr>
              <a:t>Травма</a:t>
            </a:r>
            <a:r>
              <a:rPr lang="ru-RU" sz="2600" dirty="0"/>
              <a:t> — это патологический процесс, при котором нарушается анатомическая целостность или функциональная активность органа или ткани человеческого тела</a:t>
            </a:r>
            <a:r>
              <a:rPr lang="ru-RU" sz="2600" dirty="0" smtClean="0"/>
              <a:t>.</a:t>
            </a:r>
          </a:p>
          <a:p>
            <a:pPr marL="0" indent="0">
              <a:lnSpc>
                <a:spcPct val="100000"/>
              </a:lnSpc>
              <a:spcBef>
                <a:spcPts val="0"/>
              </a:spcBef>
              <a:buNone/>
            </a:pPr>
            <a:r>
              <a:rPr lang="ru-RU" sz="2600" b="1" dirty="0">
                <a:solidFill>
                  <a:srgbClr val="FF0000"/>
                </a:solidFill>
              </a:rPr>
              <a:t>Травматизм</a:t>
            </a:r>
            <a:r>
              <a:rPr lang="ru-RU" sz="2600" dirty="0"/>
              <a:t> — совокупность травм, возникших в определенной группе населения за определенный отрезок времени. </a:t>
            </a:r>
            <a:endParaRPr lang="en-US" sz="2600" dirty="0" smtClean="0"/>
          </a:p>
          <a:p>
            <a:pPr marL="0" indent="0">
              <a:buNone/>
            </a:pPr>
            <a:endParaRPr lang="en-US" dirty="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8" name="Рисунок 7"/>
          <p:cNvPicPr>
            <a:picLocks noChangeAspect="1"/>
          </p:cNvPicPr>
          <p:nvPr/>
        </p:nvPicPr>
        <p:blipFill>
          <a:blip r:embed="rId2"/>
          <a:stretch>
            <a:fillRect/>
          </a:stretch>
        </p:blipFill>
        <p:spPr>
          <a:xfrm>
            <a:off x="1989666" y="4358283"/>
            <a:ext cx="5613400" cy="2499717"/>
          </a:xfrm>
          <a:prstGeom prst="rect">
            <a:avLst/>
          </a:prstGeom>
        </p:spPr>
      </p:pic>
    </p:spTree>
    <p:extLst>
      <p:ext uri="{BB962C8B-B14F-4D97-AF65-F5344CB8AC3E}">
        <p14:creationId xmlns:p14="http://schemas.microsoft.com/office/powerpoint/2010/main" val="2448889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5074708"/>
          </a:xfrm>
        </p:spPr>
        <p:txBody>
          <a:bodyPr>
            <a:normAutofit/>
          </a:bodyPr>
          <a:lstStyle/>
          <a:p>
            <a:pPr marL="0" indent="0">
              <a:lnSpc>
                <a:spcPct val="100000"/>
              </a:lnSpc>
              <a:spcBef>
                <a:spcPts val="0"/>
              </a:spcBef>
              <a:buNone/>
            </a:pPr>
            <a:r>
              <a:rPr lang="ru-RU" dirty="0">
                <a:solidFill>
                  <a:srgbClr val="FF0000"/>
                </a:solidFill>
              </a:rPr>
              <a:t>В </a:t>
            </a:r>
            <a:r>
              <a:rPr lang="ru-RU" dirty="0" smtClean="0">
                <a:solidFill>
                  <a:srgbClr val="FF0000"/>
                </a:solidFill>
              </a:rPr>
              <a:t>повседневной жизни прежде всего необходимо:</a:t>
            </a:r>
          </a:p>
          <a:p>
            <a:pPr>
              <a:lnSpc>
                <a:spcPct val="100000"/>
              </a:lnSpc>
              <a:spcBef>
                <a:spcPts val="0"/>
              </a:spcBef>
            </a:pPr>
            <a:r>
              <a:rPr lang="ru-RU" sz="2600" dirty="0"/>
              <a:t>После каждого пользования газовой плитой закрывать краны на плите и на вводящей трубе. Перед уходом из дома, квартиры проверить, закрыт ли доступ газа.</a:t>
            </a:r>
          </a:p>
          <a:p>
            <a:pPr>
              <a:lnSpc>
                <a:spcPct val="100000"/>
              </a:lnSpc>
              <a:spcBef>
                <a:spcPts val="0"/>
              </a:spcBef>
            </a:pPr>
            <a:r>
              <a:rPr lang="ru-RU" sz="2600" dirty="0" smtClean="0"/>
              <a:t>Научить </a:t>
            </a:r>
            <a:r>
              <a:rPr lang="ru-RU" sz="2600" dirty="0"/>
              <a:t>детей </a:t>
            </a:r>
            <a:r>
              <a:rPr lang="ru-RU" sz="2600" dirty="0" smtClean="0"/>
              <a:t>соблюдению </a:t>
            </a:r>
            <a:r>
              <a:rPr lang="ru-RU" sz="2600" dirty="0"/>
              <a:t>правил пожарной </a:t>
            </a:r>
            <a:r>
              <a:rPr lang="ru-RU" sz="2600" dirty="0" smtClean="0"/>
              <a:t>безопасности. </a:t>
            </a:r>
            <a:r>
              <a:rPr lang="ru-RU" sz="2600" dirty="0"/>
              <a:t>Недопустимы игры детей со спичками. </a:t>
            </a:r>
            <a:endParaRPr lang="ru-RU" sz="2600" dirty="0" smtClean="0"/>
          </a:p>
          <a:p>
            <a:pPr>
              <a:lnSpc>
                <a:spcPct val="100000"/>
              </a:lnSpc>
              <a:spcBef>
                <a:spcPts val="0"/>
              </a:spcBef>
            </a:pPr>
            <a:r>
              <a:rPr lang="ru-RU" sz="2600" dirty="0" smtClean="0"/>
              <a:t>Все </a:t>
            </a:r>
            <a:r>
              <a:rPr lang="ru-RU" sz="2600" dirty="0"/>
              <a:t>лекарственные средства должны храниться в недоступных для детей местах.</a:t>
            </a:r>
          </a:p>
          <a:p>
            <a:pPr>
              <a:lnSpc>
                <a:spcPct val="100000"/>
              </a:lnSpc>
              <a:spcBef>
                <a:spcPts val="0"/>
              </a:spcBef>
            </a:pPr>
            <a:endParaRPr lang="ru-RU" dirty="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11908372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5074708"/>
          </a:xfrm>
        </p:spPr>
        <p:txBody>
          <a:bodyPr>
            <a:normAutofit/>
          </a:bodyPr>
          <a:lstStyle/>
          <a:p>
            <a:pPr marL="0" indent="0">
              <a:lnSpc>
                <a:spcPct val="100000"/>
              </a:lnSpc>
              <a:spcBef>
                <a:spcPts val="0"/>
              </a:spcBef>
              <a:buNone/>
            </a:pPr>
            <a:r>
              <a:rPr lang="ru-RU" sz="2600" dirty="0">
                <a:solidFill>
                  <a:srgbClr val="FF0000"/>
                </a:solidFill>
              </a:rPr>
              <a:t>В </a:t>
            </a:r>
            <a:r>
              <a:rPr lang="ru-RU" sz="2600" dirty="0" smtClean="0">
                <a:solidFill>
                  <a:srgbClr val="FF0000"/>
                </a:solidFill>
              </a:rPr>
              <a:t>повседневной жизни прежде всего необходимо:</a:t>
            </a:r>
          </a:p>
          <a:p>
            <a:pPr>
              <a:lnSpc>
                <a:spcPct val="100000"/>
              </a:lnSpc>
              <a:spcBef>
                <a:spcPts val="0"/>
              </a:spcBef>
            </a:pPr>
            <a:r>
              <a:rPr lang="ru-RU" sz="2600" dirty="0"/>
              <a:t>И</a:t>
            </a:r>
            <a:r>
              <a:rPr lang="ru-RU" sz="2600" dirty="0" smtClean="0"/>
              <a:t>сключить </a:t>
            </a:r>
            <a:r>
              <a:rPr lang="ru-RU" sz="2600" dirty="0"/>
              <a:t>хранение моющих и чистящих синтетических </a:t>
            </a:r>
            <a:r>
              <a:rPr lang="ru-RU" sz="2600" dirty="0" smtClean="0"/>
              <a:t>средств, бытовой </a:t>
            </a:r>
            <a:r>
              <a:rPr lang="ru-RU" sz="2600" dirty="0"/>
              <a:t>химии на кухне и в местах, доступных детям. Упаковки тщательно закрывать. </a:t>
            </a:r>
            <a:endParaRPr lang="ru-RU" sz="2600" dirty="0" smtClean="0"/>
          </a:p>
          <a:p>
            <a:pPr>
              <a:lnSpc>
                <a:spcPct val="100000"/>
              </a:lnSpc>
              <a:spcBef>
                <a:spcPts val="0"/>
              </a:spcBef>
            </a:pPr>
            <a:r>
              <a:rPr lang="ru-RU" sz="2600" dirty="0" smtClean="0"/>
              <a:t>Стирку</a:t>
            </a:r>
            <a:r>
              <a:rPr lang="ru-RU" sz="2600" dirty="0"/>
              <a:t>, уборку синтетическими средствами лучше делать в резиновых перчатках, особенно при чувствительной коже.</a:t>
            </a:r>
          </a:p>
          <a:p>
            <a:pPr>
              <a:lnSpc>
                <a:spcPct val="100000"/>
              </a:lnSpc>
              <a:spcBef>
                <a:spcPts val="0"/>
              </a:spcBef>
            </a:pPr>
            <a:r>
              <a:rPr lang="ru-RU" sz="2600" dirty="0" smtClean="0"/>
              <a:t>Вести </a:t>
            </a:r>
            <a:r>
              <a:rPr lang="ru-RU" sz="2600" dirty="0"/>
              <a:t>здоровый образ жизни, не злоупотреблять алкоголем, помнить о том, что в состоянии опьянения легко получить травму и отравление.</a:t>
            </a:r>
            <a:endParaRPr lang="en-US" sz="2600" dirty="0"/>
          </a:p>
          <a:p>
            <a:endParaRPr lang="en-US" dirty="0"/>
          </a:p>
          <a:p>
            <a:endParaRPr lang="en-US" sz="2000" dirty="0"/>
          </a:p>
          <a:p>
            <a:endParaRPr lang="en-US" dirty="0"/>
          </a:p>
          <a:p>
            <a:endParaRPr lang="en-US" dirty="0"/>
          </a:p>
          <a:p>
            <a:endParaRPr lang="en-US" dirty="0"/>
          </a:p>
        </p:txBody>
      </p:sp>
    </p:spTree>
    <p:extLst>
      <p:ext uri="{BB962C8B-B14F-4D97-AF65-F5344CB8AC3E}">
        <p14:creationId xmlns:p14="http://schemas.microsoft.com/office/powerpoint/2010/main" val="16604419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Профилактика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49" y="1410759"/>
            <a:ext cx="7886700" cy="5074708"/>
          </a:xfrm>
        </p:spPr>
        <p:txBody>
          <a:bodyPr>
            <a:normAutofit/>
          </a:bodyPr>
          <a:lstStyle/>
          <a:p>
            <a:pPr marL="0" indent="0">
              <a:lnSpc>
                <a:spcPct val="100000"/>
              </a:lnSpc>
              <a:spcBef>
                <a:spcPts val="0"/>
              </a:spcBef>
              <a:buNone/>
            </a:pPr>
            <a:r>
              <a:rPr lang="ru-RU" dirty="0">
                <a:solidFill>
                  <a:srgbClr val="FF0000"/>
                </a:solidFill>
              </a:rPr>
              <a:t>Взрослые и дети должны всегда знать и помнить: </a:t>
            </a:r>
            <a:r>
              <a:rPr lang="ru-RU" dirty="0"/>
              <a:t>прогнозирование и предвидение возможных последствий в той или иной ситуации, повышенное внимание и бдительность не только в экстремальных условиях, но и в повседневной </a:t>
            </a:r>
            <a:r>
              <a:rPr lang="ru-RU" dirty="0" smtClean="0"/>
              <a:t>жизни - </a:t>
            </a:r>
            <a:r>
              <a:rPr lang="ru-RU" dirty="0"/>
              <a:t>помогут избежать травм и увечий, сохранить жизнь и здоровье на долгие годы.</a:t>
            </a:r>
            <a:endParaRPr lang="en-US" dirty="0" smtClean="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933" y="3826933"/>
            <a:ext cx="6062133" cy="3031067"/>
          </a:xfrm>
          <a:prstGeom prst="rect">
            <a:avLst/>
          </a:prstGeom>
        </p:spPr>
      </p:pic>
    </p:spTree>
    <p:extLst>
      <p:ext uri="{BB962C8B-B14F-4D97-AF65-F5344CB8AC3E}">
        <p14:creationId xmlns:p14="http://schemas.microsoft.com/office/powerpoint/2010/main" val="16472630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0" y="347133"/>
            <a:ext cx="3115733" cy="1278467"/>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169333" y="1286933"/>
            <a:ext cx="1634067" cy="1667934"/>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693333" y="1625600"/>
            <a:ext cx="3285067" cy="381000"/>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ctrTitle"/>
          </p:nvPr>
        </p:nvSpPr>
        <p:spPr>
          <a:xfrm>
            <a:off x="0" y="724109"/>
            <a:ext cx="9144000" cy="1044083"/>
          </a:xfrm>
        </p:spPr>
        <p:txBody>
          <a:bodyPr>
            <a:normAutofit/>
          </a:bodyPr>
          <a:lstStyle/>
          <a:p>
            <a:r>
              <a:rPr lang="ru-RU" dirty="0" smtClean="0">
                <a:latin typeface="+mn-lt"/>
              </a:rPr>
              <a:t>Спасибо за внимание!</a:t>
            </a:r>
            <a:endParaRPr lang="en-US" dirty="0">
              <a:latin typeface="+mn-lt"/>
            </a:endParaRPr>
          </a:p>
        </p:txBody>
      </p:sp>
    </p:spTree>
    <p:extLst>
      <p:ext uri="{BB962C8B-B14F-4D97-AF65-F5344CB8AC3E}">
        <p14:creationId xmlns:p14="http://schemas.microsoft.com/office/powerpoint/2010/main" val="2213397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Бытовой травматизм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smtClean="0"/>
              <a:t>Это несчастные </a:t>
            </a:r>
            <a:r>
              <a:rPr lang="ru-RU" sz="2600" dirty="0"/>
              <a:t>случаи, не  связанные с</a:t>
            </a:r>
          </a:p>
          <a:p>
            <a:pPr marL="0" indent="0">
              <a:lnSpc>
                <a:spcPct val="100000"/>
              </a:lnSpc>
              <a:spcBef>
                <a:spcPts val="0"/>
              </a:spcBef>
              <a:buNone/>
            </a:pPr>
            <a:r>
              <a:rPr lang="ru-RU" sz="2600" dirty="0"/>
              <a:t>производственной  деятельностью  пострадавшего:</a:t>
            </a:r>
          </a:p>
          <a:p>
            <a:pPr marL="0" indent="0">
              <a:lnSpc>
                <a:spcPct val="100000"/>
              </a:lnSpc>
              <a:spcBef>
                <a:spcPts val="0"/>
              </a:spcBef>
              <a:buNone/>
            </a:pPr>
            <a:r>
              <a:rPr lang="ru-RU" sz="2600" dirty="0"/>
              <a:t>в доме, квартире, во дворе  дома, личном гараже,</a:t>
            </a:r>
          </a:p>
          <a:p>
            <a:pPr marL="0" indent="0">
              <a:lnSpc>
                <a:spcPct val="100000"/>
              </a:lnSpc>
              <a:spcBef>
                <a:spcPts val="0"/>
              </a:spcBef>
              <a:buNone/>
            </a:pPr>
            <a:r>
              <a:rPr lang="ru-RU" sz="2600" dirty="0"/>
              <a:t>на даче, приусадебном  участке и т.д</a:t>
            </a:r>
            <a:r>
              <a:rPr lang="ru-RU" sz="2600" dirty="0" smtClean="0"/>
              <a:t>.</a:t>
            </a:r>
          </a:p>
          <a:p>
            <a:pPr marL="0" indent="0">
              <a:lnSpc>
                <a:spcPct val="100000"/>
              </a:lnSpc>
              <a:spcBef>
                <a:spcPts val="0"/>
              </a:spcBef>
              <a:buNone/>
            </a:pPr>
            <a:r>
              <a:rPr lang="ru-RU" sz="2600" dirty="0"/>
              <a:t>Бытовые травмы чаще всего бывают из-за неосторожного или неправильного обращения с самыми повседневными предметами: ножами, электроприборами, бытовой химией.</a:t>
            </a:r>
          </a:p>
          <a:p>
            <a:pPr marL="0" indent="0">
              <a:buNone/>
            </a:pPr>
            <a:endParaRPr lang="en-US" dirty="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9375" y="5077945"/>
            <a:ext cx="1421433" cy="1421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4006" y="4890546"/>
            <a:ext cx="2231344" cy="1796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417" y="4744546"/>
            <a:ext cx="2010282"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48453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smtClean="0">
                <a:solidFill>
                  <a:srgbClr val="FF0000"/>
                </a:solidFill>
              </a:rPr>
              <a:t>Легкая </a:t>
            </a:r>
            <a:r>
              <a:rPr lang="ru-RU" sz="2600" b="1" dirty="0">
                <a:solidFill>
                  <a:srgbClr val="FF0000"/>
                </a:solidFill>
              </a:rPr>
              <a:t>травма. </a:t>
            </a:r>
            <a:r>
              <a:rPr lang="ru-RU" sz="2600" dirty="0"/>
              <a:t>Присутствует небольшой болевой синдром, дискомфорт, полученная травма серьезным образом не влияет на работоспособность человека, лечение осуществляется в домашних условиях. С такими травмами сталкивается каждый человек, особенно в детском </a:t>
            </a:r>
            <a:r>
              <a:rPr lang="ru-RU" sz="2600" dirty="0" smtClean="0"/>
              <a:t>возрасте.</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7" name="Рисунок 6"/>
          <p:cNvPicPr>
            <a:picLocks noChangeAspect="1"/>
          </p:cNvPicPr>
          <p:nvPr/>
        </p:nvPicPr>
        <p:blipFill>
          <a:blip r:embed="rId2"/>
          <a:stretch>
            <a:fillRect/>
          </a:stretch>
        </p:blipFill>
        <p:spPr>
          <a:xfrm>
            <a:off x="3199767" y="4064000"/>
            <a:ext cx="2744465" cy="2667000"/>
          </a:xfrm>
          <a:prstGeom prst="rect">
            <a:avLst/>
          </a:prstGeom>
        </p:spPr>
      </p:pic>
    </p:spTree>
    <p:extLst>
      <p:ext uri="{BB962C8B-B14F-4D97-AF65-F5344CB8AC3E}">
        <p14:creationId xmlns:p14="http://schemas.microsoft.com/office/powerpoint/2010/main" val="120660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smtClean="0">
                <a:solidFill>
                  <a:srgbClr val="FF0000"/>
                </a:solidFill>
              </a:rPr>
              <a:t>Травма </a:t>
            </a:r>
            <a:r>
              <a:rPr lang="ru-RU" sz="2600" b="1" dirty="0">
                <a:solidFill>
                  <a:srgbClr val="FF0000"/>
                </a:solidFill>
              </a:rPr>
              <a:t>средней тяжести.</a:t>
            </a:r>
            <a:r>
              <a:rPr lang="ru-RU" sz="2600" dirty="0"/>
              <a:t> Появляются небольшие изменения в функционировании обменных процессов и внутренних органов, период нетрудоспособности составляет от 15 до 30 дней. Лечение может проводиться как дома, так и в стенах стационара, в зависимости от характера полученных </a:t>
            </a:r>
            <a:r>
              <a:rPr lang="ru-RU" sz="2600" dirty="0" smtClean="0"/>
              <a:t>повреждений.</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8" name="Рисунок 7"/>
          <p:cNvPicPr>
            <a:picLocks noChangeAspect="1"/>
          </p:cNvPicPr>
          <p:nvPr/>
        </p:nvPicPr>
        <p:blipFill>
          <a:blip r:embed="rId2"/>
          <a:stretch>
            <a:fillRect/>
          </a:stretch>
        </p:blipFill>
        <p:spPr>
          <a:xfrm>
            <a:off x="2647685" y="3969404"/>
            <a:ext cx="3848629" cy="2888596"/>
          </a:xfrm>
          <a:prstGeom prst="rect">
            <a:avLst/>
          </a:prstGeom>
        </p:spPr>
      </p:pic>
    </p:spTree>
    <p:extLst>
      <p:ext uri="{BB962C8B-B14F-4D97-AF65-F5344CB8AC3E}">
        <p14:creationId xmlns:p14="http://schemas.microsoft.com/office/powerpoint/2010/main" val="40143988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328791"/>
            <a:ext cx="7886700" cy="4351338"/>
          </a:xfrm>
        </p:spPr>
        <p:txBody>
          <a:bodyPr/>
          <a:lstStyle/>
          <a:p>
            <a:pPr marL="0" indent="0">
              <a:lnSpc>
                <a:spcPct val="100000"/>
              </a:lnSpc>
              <a:spcBef>
                <a:spcPts val="0"/>
              </a:spcBef>
              <a:buNone/>
            </a:pPr>
            <a:r>
              <a:rPr lang="ru-RU" sz="2600" b="1" dirty="0" smtClean="0">
                <a:solidFill>
                  <a:srgbClr val="FF0000"/>
                </a:solidFill>
              </a:rPr>
              <a:t>Тяжелая </a:t>
            </a:r>
            <a:r>
              <a:rPr lang="ru-RU" sz="2600" b="1" dirty="0">
                <a:solidFill>
                  <a:srgbClr val="FF0000"/>
                </a:solidFill>
              </a:rPr>
              <a:t>травма. </a:t>
            </a:r>
            <a:r>
              <a:rPr lang="ru-RU" sz="2600" dirty="0"/>
              <a:t>Имеются ярко выраженные признаки нарушения работы внутренних органов, либо целостности кожных покровов. В данном случае необходима помощь врача и немедленная госпитализация. Период восстановления – около </a:t>
            </a:r>
            <a:r>
              <a:rPr lang="ru-RU" sz="2600" dirty="0" smtClean="0"/>
              <a:t>        30-60 дней.</a:t>
            </a:r>
            <a:endParaRPr lang="en-US" dirty="0" smtClean="0"/>
          </a:p>
          <a:p>
            <a:endParaRPr lang="en-US" dirty="0"/>
          </a:p>
          <a:p>
            <a:endParaRPr lang="en-US" dirty="0"/>
          </a:p>
          <a:p>
            <a:endParaRPr lang="en-US" sz="2000" dirty="0"/>
          </a:p>
          <a:p>
            <a:endParaRPr lang="en-US" dirty="0"/>
          </a:p>
          <a:p>
            <a:endParaRPr lang="en-US" dirty="0"/>
          </a:p>
          <a:p>
            <a:pPr marL="0" indent="0">
              <a:buNone/>
            </a:pPr>
            <a:endParaRPr lang="en-US" dirty="0"/>
          </a:p>
        </p:txBody>
      </p:sp>
      <p:pic>
        <p:nvPicPr>
          <p:cNvPr id="7" name="Рисунок 6"/>
          <p:cNvPicPr>
            <a:picLocks noChangeAspect="1"/>
          </p:cNvPicPr>
          <p:nvPr/>
        </p:nvPicPr>
        <p:blipFill>
          <a:blip r:embed="rId2"/>
          <a:stretch>
            <a:fillRect/>
          </a:stretch>
        </p:blipFill>
        <p:spPr>
          <a:xfrm>
            <a:off x="3137551" y="3518064"/>
            <a:ext cx="3187049" cy="3314531"/>
          </a:xfrm>
          <a:prstGeom prst="rect">
            <a:avLst/>
          </a:prstGeom>
        </p:spPr>
      </p:pic>
    </p:spTree>
    <p:extLst>
      <p:ext uri="{BB962C8B-B14F-4D97-AF65-F5344CB8AC3E}">
        <p14:creationId xmlns:p14="http://schemas.microsoft.com/office/powerpoint/2010/main" val="503347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smtClean="0">
                <a:latin typeface="+mn-lt"/>
              </a:rPr>
              <a:t>Типы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b="1" dirty="0" smtClean="0">
                <a:solidFill>
                  <a:srgbClr val="FF0000"/>
                </a:solidFill>
              </a:rPr>
              <a:t>Крайне </a:t>
            </a:r>
            <a:r>
              <a:rPr lang="ru-RU" sz="2600" b="1" dirty="0">
                <a:solidFill>
                  <a:srgbClr val="FF0000"/>
                </a:solidFill>
              </a:rPr>
              <a:t>тяжелые травмы. </a:t>
            </a:r>
            <a:r>
              <a:rPr lang="ru-RU" sz="2600" dirty="0"/>
              <a:t>Такие увечья являются несовместимыми с жизнью и в течение определённого промежутка времени приводят к летальному исходу</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1271587" y="3754437"/>
            <a:ext cx="6600825" cy="2905125"/>
          </a:xfrm>
          <a:prstGeom prst="rect">
            <a:avLst/>
          </a:prstGeom>
        </p:spPr>
      </p:pic>
    </p:spTree>
    <p:extLst>
      <p:ext uri="{BB962C8B-B14F-4D97-AF65-F5344CB8AC3E}">
        <p14:creationId xmlns:p14="http://schemas.microsoft.com/office/powerpoint/2010/main" val="42242870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Группы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solidFill>
                  <a:srgbClr val="FF0000"/>
                </a:solidFill>
              </a:rPr>
              <a:t>Первая группа </a:t>
            </a:r>
            <a:r>
              <a:rPr lang="ru-RU" sz="2600" dirty="0"/>
              <a:t>(около </a:t>
            </a:r>
            <a:r>
              <a:rPr lang="ru-RU" sz="2600" dirty="0" smtClean="0"/>
              <a:t>30% </a:t>
            </a:r>
            <a:r>
              <a:rPr lang="ru-RU" sz="2600" dirty="0"/>
              <a:t>случаев) – это травмы, связанные с выполнением домашней работы (приготовление пищи, уборка и ремонт помещений, отопление жилища, уход за животными и птицей). Среди травм преобладают ушибы, ранения и ожоги. Так, например, в быту происходит 71,2% всех ожогов. Наиболее часто повреждается кисть.</a:t>
            </a:r>
            <a:endParaRPr lang="en-US" dirty="0" smtClean="0"/>
          </a:p>
          <a:p>
            <a:pPr marL="0" indent="0">
              <a:buNone/>
            </a:pPr>
            <a:endParaRPr lang="en-US" dirty="0"/>
          </a:p>
          <a:p>
            <a:endParaRPr lang="en-US" dirty="0"/>
          </a:p>
          <a:p>
            <a:endParaRPr lang="en-US" dirty="0"/>
          </a:p>
          <a:p>
            <a:endParaRPr lang="en-US" sz="2000" dirty="0"/>
          </a:p>
          <a:p>
            <a:endParaRPr lang="en-US" dirty="0"/>
          </a:p>
          <a:p>
            <a:endParaRPr lang="en-US" dirty="0"/>
          </a:p>
          <a:p>
            <a:endParaRPr lang="en-US" dirty="0"/>
          </a:p>
        </p:txBody>
      </p:sp>
      <p:pic>
        <p:nvPicPr>
          <p:cNvPr id="12" name="Рисунок 11"/>
          <p:cNvPicPr>
            <a:picLocks noChangeAspect="1"/>
          </p:cNvPicPr>
          <p:nvPr/>
        </p:nvPicPr>
        <p:blipFill rotWithShape="1">
          <a:blip r:embed="rId2"/>
          <a:srcRect l="17433" r="10776" b="3592"/>
          <a:stretch/>
        </p:blipFill>
        <p:spPr>
          <a:xfrm>
            <a:off x="3242735" y="4351185"/>
            <a:ext cx="2455332" cy="2472947"/>
          </a:xfrm>
          <a:prstGeom prst="rect">
            <a:avLst/>
          </a:prstGeom>
        </p:spPr>
      </p:pic>
    </p:spTree>
    <p:extLst>
      <p:ext uri="{BB962C8B-B14F-4D97-AF65-F5344CB8AC3E}">
        <p14:creationId xmlns:p14="http://schemas.microsoft.com/office/powerpoint/2010/main" val="1295653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1600" y="59267"/>
            <a:ext cx="2878667" cy="1225938"/>
          </a:xfrm>
          <a:prstGeom prst="rect">
            <a:avLst/>
          </a:prstGeom>
          <a:solidFill>
            <a:srgbClr val="DC0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itle 1"/>
          <p:cNvSpPr>
            <a:spLocks noGrp="1"/>
          </p:cNvSpPr>
          <p:nvPr>
            <p:ph type="title"/>
          </p:nvPr>
        </p:nvSpPr>
        <p:spPr>
          <a:xfrm>
            <a:off x="0" y="119786"/>
            <a:ext cx="9144000" cy="1104900"/>
          </a:xfrm>
        </p:spPr>
        <p:txBody>
          <a:bodyPr>
            <a:normAutofit/>
          </a:bodyPr>
          <a:lstStyle/>
          <a:p>
            <a:pPr algn="ctr"/>
            <a:r>
              <a:rPr lang="ru-RU" sz="4000" dirty="0">
                <a:latin typeface="+mn-lt"/>
              </a:rPr>
              <a:t>Группы бытовых  травм</a:t>
            </a:r>
            <a:endParaRPr lang="en-US" sz="4000" dirty="0">
              <a:latin typeface="+mn-lt"/>
            </a:endParaRPr>
          </a:p>
        </p:txBody>
      </p:sp>
      <p:sp>
        <p:nvSpPr>
          <p:cNvPr id="5" name="Прямоугольник 4"/>
          <p:cNvSpPr/>
          <p:nvPr/>
        </p:nvSpPr>
        <p:spPr>
          <a:xfrm>
            <a:off x="6527800" y="5029200"/>
            <a:ext cx="26162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Content Placeholder 2"/>
          <p:cNvSpPr>
            <a:spLocks noGrp="1"/>
          </p:cNvSpPr>
          <p:nvPr>
            <p:ph idx="1"/>
          </p:nvPr>
        </p:nvSpPr>
        <p:spPr>
          <a:xfrm>
            <a:off x="628650" y="1537759"/>
            <a:ext cx="7886700" cy="4351338"/>
          </a:xfrm>
        </p:spPr>
        <p:txBody>
          <a:bodyPr/>
          <a:lstStyle/>
          <a:p>
            <a:pPr marL="0" indent="0">
              <a:lnSpc>
                <a:spcPct val="100000"/>
              </a:lnSpc>
              <a:spcBef>
                <a:spcPts val="0"/>
              </a:spcBef>
              <a:buNone/>
            </a:pPr>
            <a:r>
              <a:rPr lang="ru-RU" sz="2600" dirty="0">
                <a:solidFill>
                  <a:srgbClr val="FF0000"/>
                </a:solidFill>
              </a:rPr>
              <a:t>Вторая группа </a:t>
            </a:r>
            <a:r>
              <a:rPr lang="ru-RU" sz="2600" dirty="0"/>
              <a:t>– травмы, полученные при передвижении и в результате падения во дворе, в квартире и т.д. </a:t>
            </a:r>
            <a:endParaRPr lang="ru-RU" sz="2600" dirty="0" smtClean="0"/>
          </a:p>
          <a:p>
            <a:pPr marL="0" indent="0">
              <a:lnSpc>
                <a:spcPct val="100000"/>
              </a:lnSpc>
              <a:spcBef>
                <a:spcPts val="0"/>
              </a:spcBef>
              <a:buNone/>
            </a:pPr>
            <a:r>
              <a:rPr lang="ru-RU" sz="2600" dirty="0" smtClean="0"/>
              <a:t>Для </a:t>
            </a:r>
            <a:r>
              <a:rPr lang="ru-RU" sz="2600" dirty="0"/>
              <a:t>этой группы наиболее характерны повреждения связочного аппарата, переломы и вывихи.</a:t>
            </a:r>
            <a:endParaRPr lang="en-US" dirty="0" smtClean="0"/>
          </a:p>
          <a:p>
            <a:endParaRPr lang="en-US" dirty="0"/>
          </a:p>
          <a:p>
            <a:endParaRPr lang="en-US" dirty="0"/>
          </a:p>
          <a:p>
            <a:endParaRPr lang="en-US" sz="2000" dirty="0"/>
          </a:p>
          <a:p>
            <a:endParaRPr lang="en-US" dirty="0"/>
          </a:p>
          <a:p>
            <a:endParaRPr lang="en-US" dirty="0"/>
          </a:p>
          <a:p>
            <a:endParaRPr lang="en-US" dirty="0"/>
          </a:p>
        </p:txBody>
      </p:sp>
      <p:pic>
        <p:nvPicPr>
          <p:cNvPr id="6" name="Рисунок 5"/>
          <p:cNvPicPr>
            <a:picLocks noChangeAspect="1"/>
          </p:cNvPicPr>
          <p:nvPr/>
        </p:nvPicPr>
        <p:blipFill>
          <a:blip r:embed="rId2"/>
          <a:stretch>
            <a:fillRect/>
          </a:stretch>
        </p:blipFill>
        <p:spPr>
          <a:xfrm>
            <a:off x="2791824" y="3671485"/>
            <a:ext cx="3560352" cy="3186515"/>
          </a:xfrm>
          <a:prstGeom prst="rect">
            <a:avLst/>
          </a:prstGeom>
        </p:spPr>
      </p:pic>
    </p:spTree>
    <p:extLst>
      <p:ext uri="{BB962C8B-B14F-4D97-AF65-F5344CB8AC3E}">
        <p14:creationId xmlns:p14="http://schemas.microsoft.com/office/powerpoint/2010/main" val="24610809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237</TotalTime>
  <Words>1150</Words>
  <Application>Microsoft Office PowerPoint</Application>
  <PresentationFormat>Экран (4:3)</PresentationFormat>
  <Paragraphs>139</Paragraphs>
  <Slides>23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23</vt:i4>
      </vt:variant>
    </vt:vector>
  </HeadingPairs>
  <TitlesOfParts>
    <vt:vector size="27" baseType="lpstr">
      <vt:lpstr>Arial</vt:lpstr>
      <vt:lpstr>Calibri</vt:lpstr>
      <vt:lpstr>Calibri Light</vt:lpstr>
      <vt:lpstr>Office Theme</vt:lpstr>
      <vt:lpstr>Безопасность в быту. Предупреждение травм и первая помощь при них</vt:lpstr>
      <vt:lpstr>Травматизм</vt:lpstr>
      <vt:lpstr>Бытовой травматизм</vt:lpstr>
      <vt:lpstr>Типы бытовых травм</vt:lpstr>
      <vt:lpstr>Типы бытовых травм</vt:lpstr>
      <vt:lpstr>Типы бытовых травм</vt:lpstr>
      <vt:lpstr>Типы бытовых травм</vt:lpstr>
      <vt:lpstr>Группы бытовых  травм</vt:lpstr>
      <vt:lpstr>Группы бытовых  травм</vt:lpstr>
      <vt:lpstr>Группы бытовых  травм</vt:lpstr>
      <vt:lpstr>Статистика</vt:lpstr>
      <vt:lpstr>Главные причины бытового травматизма</vt:lpstr>
      <vt:lpstr>Первая помощь при бытовых травмах</vt:lpstr>
      <vt:lpstr>Первая помощь при бытовых травмах</vt:lpstr>
      <vt:lpstr>Первая помощь при бытовых травмах</vt:lpstr>
      <vt:lpstr>Первая помощь при бытовых травмах</vt:lpstr>
      <vt:lpstr>Первая помощь при бытовых травмах</vt:lpstr>
      <vt:lpstr>Профилактика бытовых травм</vt:lpstr>
      <vt:lpstr>Профилактика бытовых травм</vt:lpstr>
      <vt:lpstr>Профилактика бытовых травм</vt:lpstr>
      <vt:lpstr>Профилактика бытовых травм</vt:lpstr>
      <vt:lpstr>Профилактика бытовых травм</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pptforschool.ru</dc:creator>
  <cp:lastModifiedBy>UrDor</cp:lastModifiedBy>
  <cp:revision>29</cp:revision>
  <dcterms:created xsi:type="dcterms:W3CDTF">2018-05-01T10:54:47Z</dcterms:created>
  <dcterms:modified xsi:type="dcterms:W3CDTF">2024-12-08T15:02:23Z</dcterms:modified>
</cp:coreProperties>
</file>