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1" r:id="rId5"/>
    <p:sldId id="262" r:id="rId6"/>
    <p:sldId id="263" r:id="rId7"/>
    <p:sldId id="264" r:id="rId8"/>
    <p:sldId id="265" r:id="rId9"/>
    <p:sldId id="266" r:id="rId10"/>
    <p:sldId id="267" r:id="rId11"/>
    <p:sldId id="268" r:id="rId12"/>
    <p:sldId id="269" r:id="rId13"/>
    <p:sldId id="270" r:id="rId14"/>
    <p:sldId id="271" r:id="rId15"/>
    <p:sldId id="275" r:id="rId16"/>
    <p:sldId id="272" r:id="rId17"/>
    <p:sldId id="276" r:id="rId18"/>
    <p:sldId id="273" r:id="rId19"/>
    <p:sldId id="277" r:id="rId20"/>
    <p:sldId id="284" r:id="rId21"/>
    <p:sldId id="285" r:id="rId22"/>
    <p:sldId id="274" r:id="rId23"/>
    <p:sldId id="280" r:id="rId24"/>
    <p:sldId id="281" r:id="rId25"/>
    <p:sldId id="282" r:id="rId26"/>
    <p:sldId id="283" r:id="rId27"/>
    <p:sldId id="286" r:id="rId28"/>
    <p:sldId id="287" r:id="rId29"/>
    <p:sldId id="288" r:id="rId30"/>
    <p:sldId id="289" r:id="rId31"/>
    <p:sldId id="290" r:id="rId32"/>
    <p:sldId id="291" r:id="rId33"/>
    <p:sldId id="292" r:id="rId34"/>
    <p:sldId id="293" r:id="rId35"/>
    <p:sldId id="294"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0031"/>
    <a:srgbClr val="006F9D"/>
    <a:srgbClr val="2EA061"/>
    <a:srgbClr val="35C611"/>
    <a:srgbClr val="07E8F6"/>
    <a:srgbClr val="FFBE06"/>
    <a:srgbClr val="A167A4"/>
    <a:srgbClr val="1F5480"/>
    <a:srgbClr val="2A2F4D"/>
    <a:srgbClr val="2E2C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3" d="100"/>
          <a:sy n="113" d="100"/>
        </p:scale>
        <p:origin x="43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t>1/15/2025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t>‹#›</a:t>
            </a:fld>
            <a:endParaRPr lang="en-US"/>
          </a:p>
        </p:txBody>
      </p:sp>
    </p:spTree>
    <p:extLst>
      <p:ext uri="{BB962C8B-B14F-4D97-AF65-F5344CB8AC3E}">
        <p14:creationId xmlns:p14="http://schemas.microsoft.com/office/powerpoint/2010/main" val="3526551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t>1/15/2025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t>‹#›</a:t>
            </a:fld>
            <a:endParaRPr lang="en-US"/>
          </a:p>
        </p:txBody>
      </p:sp>
    </p:spTree>
    <p:extLst>
      <p:ext uri="{BB962C8B-B14F-4D97-AF65-F5344CB8AC3E}">
        <p14:creationId xmlns:p14="http://schemas.microsoft.com/office/powerpoint/2010/main" val="1998116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t>1/15/2025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t>‹#›</a:t>
            </a:fld>
            <a:endParaRPr lang="en-US"/>
          </a:p>
        </p:txBody>
      </p:sp>
    </p:spTree>
    <p:extLst>
      <p:ext uri="{BB962C8B-B14F-4D97-AF65-F5344CB8AC3E}">
        <p14:creationId xmlns:p14="http://schemas.microsoft.com/office/powerpoint/2010/main" val="1032329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t>1/15/2025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t>‹#›</a:t>
            </a:fld>
            <a:endParaRPr lang="en-US"/>
          </a:p>
        </p:txBody>
      </p:sp>
    </p:spTree>
    <p:extLst>
      <p:ext uri="{BB962C8B-B14F-4D97-AF65-F5344CB8AC3E}">
        <p14:creationId xmlns:p14="http://schemas.microsoft.com/office/powerpoint/2010/main" val="2446012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1E7815E-F7B8-4E93-9F6C-89F6C3C8DBB8}" type="datetimeFigureOut">
              <a:rPr lang="en-US" smtClean="0"/>
              <a:t>1/15/2025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t>‹#›</a:t>
            </a:fld>
            <a:endParaRPr lang="en-US"/>
          </a:p>
        </p:txBody>
      </p:sp>
    </p:spTree>
    <p:extLst>
      <p:ext uri="{BB962C8B-B14F-4D97-AF65-F5344CB8AC3E}">
        <p14:creationId xmlns:p14="http://schemas.microsoft.com/office/powerpoint/2010/main" val="253053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F1E7815E-F7B8-4E93-9F6C-89F6C3C8DBB8}" type="datetimeFigureOut">
              <a:rPr lang="en-US" smtClean="0"/>
              <a:t>1/15/2025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t>‹#›</a:t>
            </a:fld>
            <a:endParaRPr lang="en-US"/>
          </a:p>
        </p:txBody>
      </p:sp>
    </p:spTree>
    <p:extLst>
      <p:ext uri="{BB962C8B-B14F-4D97-AF65-F5344CB8AC3E}">
        <p14:creationId xmlns:p14="http://schemas.microsoft.com/office/powerpoint/2010/main" val="41458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F1E7815E-F7B8-4E93-9F6C-89F6C3C8DBB8}" type="datetimeFigureOut">
              <a:rPr lang="en-US" smtClean="0"/>
              <a:t>1/15/2025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837FF7-5919-41BF-8DD0-96FAEA1BD99B}" type="slidenum">
              <a:rPr lang="en-US" smtClean="0"/>
              <a:t>‹#›</a:t>
            </a:fld>
            <a:endParaRPr lang="en-US"/>
          </a:p>
        </p:txBody>
      </p:sp>
    </p:spTree>
    <p:extLst>
      <p:ext uri="{BB962C8B-B14F-4D97-AF65-F5344CB8AC3E}">
        <p14:creationId xmlns:p14="http://schemas.microsoft.com/office/powerpoint/2010/main" val="3471662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F1E7815E-F7B8-4E93-9F6C-89F6C3C8DBB8}" type="datetimeFigureOut">
              <a:rPr lang="en-US" smtClean="0"/>
              <a:t>1/15/2025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837FF7-5919-41BF-8DD0-96FAEA1BD99B}" type="slidenum">
              <a:rPr lang="en-US" smtClean="0"/>
              <a:t>‹#›</a:t>
            </a:fld>
            <a:endParaRPr lang="en-US"/>
          </a:p>
        </p:txBody>
      </p:sp>
    </p:spTree>
    <p:extLst>
      <p:ext uri="{BB962C8B-B14F-4D97-AF65-F5344CB8AC3E}">
        <p14:creationId xmlns:p14="http://schemas.microsoft.com/office/powerpoint/2010/main" val="3435696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E7815E-F7B8-4E93-9F6C-89F6C3C8DBB8}" type="datetimeFigureOut">
              <a:rPr lang="en-US" smtClean="0"/>
              <a:t>1/15/2025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837FF7-5919-41BF-8DD0-96FAEA1BD99B}" type="slidenum">
              <a:rPr lang="en-US" smtClean="0"/>
              <a:t>‹#›</a:t>
            </a:fld>
            <a:endParaRPr lang="en-US"/>
          </a:p>
        </p:txBody>
      </p:sp>
    </p:spTree>
    <p:extLst>
      <p:ext uri="{BB962C8B-B14F-4D97-AF65-F5344CB8AC3E}">
        <p14:creationId xmlns:p14="http://schemas.microsoft.com/office/powerpoint/2010/main" val="428703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1E7815E-F7B8-4E93-9F6C-89F6C3C8DBB8}" type="datetimeFigureOut">
              <a:rPr lang="en-US" smtClean="0"/>
              <a:t>1/15/2025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t>‹#›</a:t>
            </a:fld>
            <a:endParaRPr lang="en-US"/>
          </a:p>
        </p:txBody>
      </p:sp>
    </p:spTree>
    <p:extLst>
      <p:ext uri="{BB962C8B-B14F-4D97-AF65-F5344CB8AC3E}">
        <p14:creationId xmlns:p14="http://schemas.microsoft.com/office/powerpoint/2010/main" val="3268098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1E7815E-F7B8-4E93-9F6C-89F6C3C8DBB8}" type="datetimeFigureOut">
              <a:rPr lang="en-US" smtClean="0"/>
              <a:t>1/15/2025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t>‹#›</a:t>
            </a:fld>
            <a:endParaRPr lang="en-US"/>
          </a:p>
        </p:txBody>
      </p:sp>
    </p:spTree>
    <p:extLst>
      <p:ext uri="{BB962C8B-B14F-4D97-AF65-F5344CB8AC3E}">
        <p14:creationId xmlns:p14="http://schemas.microsoft.com/office/powerpoint/2010/main" val="1146213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E7815E-F7B8-4E93-9F6C-89F6C3C8DBB8}" type="datetimeFigureOut">
              <a:rPr lang="en-US" smtClean="0"/>
              <a:t>1/15/2025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37FF7-5919-41BF-8DD0-96FAEA1BD99B}"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651" y="366"/>
            <a:ext cx="12190699" cy="6857268"/>
          </a:xfrm>
          <a:prstGeom prst="rect">
            <a:avLst/>
          </a:prstGeom>
        </p:spPr>
      </p:pic>
    </p:spTree>
    <p:extLst>
      <p:ext uri="{BB962C8B-B14F-4D97-AF65-F5344CB8AC3E}">
        <p14:creationId xmlns:p14="http://schemas.microsoft.com/office/powerpoint/2010/main" val="387637602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1102" y="1885054"/>
            <a:ext cx="10205049" cy="4394975"/>
          </a:xfrm>
        </p:spPr>
        <p:txBody>
          <a:bodyPr anchor="ctr">
            <a:normAutofit/>
          </a:bodyPr>
          <a:lstStyle/>
          <a:p>
            <a:r>
              <a:rPr lang="ru-RU" sz="8000" b="1" dirty="0">
                <a:ln w="0"/>
                <a:solidFill>
                  <a:srgbClr val="C00000"/>
                </a:solidFill>
                <a:effectLst>
                  <a:outerShdw blurRad="38100" dist="19050" dir="2700000" algn="tl" rotWithShape="0">
                    <a:schemeClr val="dk1">
                      <a:alpha val="40000"/>
                    </a:schemeClr>
                  </a:outerShdw>
                </a:effectLst>
                <a:latin typeface="+mn-lt"/>
              </a:rPr>
              <a:t>Источники опасности </a:t>
            </a:r>
            <a:r>
              <a:rPr lang="ru-RU" sz="8000" b="1" dirty="0" smtClean="0">
                <a:ln w="0"/>
                <a:solidFill>
                  <a:srgbClr val="C00000"/>
                </a:solidFill>
                <a:effectLst>
                  <a:outerShdw blurRad="38100" dist="19050" dir="2700000" algn="tl" rotWithShape="0">
                    <a:schemeClr val="dk1">
                      <a:alpha val="40000"/>
                    </a:schemeClr>
                  </a:outerShdw>
                </a:effectLst>
                <a:latin typeface="+mn-lt"/>
              </a:rPr>
              <a:t/>
            </a:r>
            <a:br>
              <a:rPr lang="ru-RU" sz="8000" b="1" dirty="0" smtClean="0">
                <a:ln w="0"/>
                <a:solidFill>
                  <a:srgbClr val="C00000"/>
                </a:solidFill>
                <a:effectLst>
                  <a:outerShdw blurRad="38100" dist="19050" dir="2700000" algn="tl" rotWithShape="0">
                    <a:schemeClr val="dk1">
                      <a:alpha val="40000"/>
                    </a:schemeClr>
                  </a:outerShdw>
                </a:effectLst>
                <a:latin typeface="+mn-lt"/>
              </a:rPr>
            </a:br>
            <a:r>
              <a:rPr lang="ru-RU" sz="8000" b="1" dirty="0" smtClean="0">
                <a:ln w="0"/>
                <a:solidFill>
                  <a:srgbClr val="C00000"/>
                </a:solidFill>
                <a:effectLst>
                  <a:outerShdw blurRad="38100" dist="19050" dir="2700000" algn="tl" rotWithShape="0">
                    <a:schemeClr val="dk1">
                      <a:alpha val="40000"/>
                    </a:schemeClr>
                  </a:outerShdw>
                </a:effectLst>
                <a:latin typeface="+mn-lt"/>
              </a:rPr>
              <a:t>в </a:t>
            </a:r>
            <a:r>
              <a:rPr lang="ru-RU" sz="8000" b="1" dirty="0">
                <a:ln w="0"/>
                <a:solidFill>
                  <a:srgbClr val="C00000"/>
                </a:solidFill>
                <a:effectLst>
                  <a:outerShdw blurRad="38100" dist="19050" dir="2700000" algn="tl" rotWithShape="0">
                    <a:schemeClr val="dk1">
                      <a:alpha val="40000"/>
                    </a:schemeClr>
                  </a:outerShdw>
                </a:effectLst>
                <a:latin typeface="+mn-lt"/>
              </a:rPr>
              <a:t>быту</a:t>
            </a:r>
            <a:endParaRPr lang="en-US" sz="8000" b="1" dirty="0">
              <a:ln w="0"/>
              <a:solidFill>
                <a:srgbClr val="C00000"/>
              </a:solidFill>
              <a:effectLst>
                <a:outerShdw blurRad="38100" dist="19050" dir="2700000" algn="tl" rotWithShape="0">
                  <a:schemeClr val="dk1">
                    <a:alpha val="40000"/>
                  </a:schemeClr>
                </a:outerShdw>
              </a:effectLst>
              <a:latin typeface="+mn-lt"/>
            </a:endParaRPr>
          </a:p>
        </p:txBody>
      </p:sp>
    </p:spTree>
    <p:extLst>
      <p:ext uri="{BB962C8B-B14F-4D97-AF65-F5344CB8AC3E}">
        <p14:creationId xmlns:p14="http://schemas.microsoft.com/office/powerpoint/2010/main" val="23994360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t>Химические угрозы включают в себя вещества, используемые в быту, такие как </a:t>
            </a:r>
            <a:r>
              <a:rPr lang="ru-RU" dirty="0">
                <a:solidFill>
                  <a:srgbClr val="C00000"/>
                </a:solidFill>
              </a:rPr>
              <a:t>моющие и чистящие средства, косметика, лекарства</a:t>
            </a:r>
            <a:r>
              <a:rPr lang="ru-RU" dirty="0"/>
              <a:t>, а также </a:t>
            </a:r>
            <a:r>
              <a:rPr lang="ru-RU" dirty="0">
                <a:solidFill>
                  <a:srgbClr val="C00000"/>
                </a:solidFill>
              </a:rPr>
              <a:t>средства для борьбы с насекомыми</a:t>
            </a:r>
            <a:r>
              <a:rPr lang="ru-RU" dirty="0"/>
              <a:t>. Химические вещества могут нанести вред при неправильном хранении, случайном употреблении или чрезмерном использовании. Например, многие чистящие средства содержат агрессивные кислоты и щелочи, которые вызывают ожоги при контакте с кожей или слизистыми оболочками. Также они опасны при вдыхании паров, что всегда приводит к отравлению.</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Химические факторы риска</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3636101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screen">
            <a:extLst>
              <a:ext uri="{BEBA8EAE-BF5A-486C-A8C5-ECC9F3942E4B}">
                <a14:imgProps xmlns:a14="http://schemas.microsoft.com/office/drawing/2010/main">
                  <a14:imgLayer r:embed="rId3">
                    <a14:imgEffect>
                      <a14:backgroundRemoval t="0" b="100000" l="4366" r="96620"/>
                    </a14:imgEffect>
                  </a14:imgLayer>
                </a14:imgProps>
              </a:ext>
              <a:ext uri="{28A0092B-C50C-407E-A947-70E740481C1C}">
                <a14:useLocalDpi xmlns:a14="http://schemas.microsoft.com/office/drawing/2010/main"/>
              </a:ext>
            </a:extLst>
          </a:blip>
          <a:stretch>
            <a:fillRect/>
          </a:stretch>
        </p:blipFill>
        <p:spPr>
          <a:xfrm>
            <a:off x="8517147" y="2717321"/>
            <a:ext cx="3674853" cy="4140679"/>
          </a:xfrm>
          <a:prstGeom prst="rect">
            <a:avLst/>
          </a:prstGeom>
        </p:spPr>
      </p:pic>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t>Особое внимание следует уделять хранению лекарств и бытовой химии в местах, недоступных для детей, чтобы </a:t>
            </a:r>
            <a:r>
              <a:rPr lang="ru-RU" dirty="0" smtClean="0"/>
              <a:t>                         предотвратить </a:t>
            </a:r>
            <a:r>
              <a:rPr lang="ru-RU" dirty="0"/>
              <a:t>случайное отравление. Часто такие </a:t>
            </a:r>
            <a:r>
              <a:rPr lang="ru-RU" dirty="0" smtClean="0"/>
              <a:t>                            средства </a:t>
            </a:r>
            <a:r>
              <a:rPr lang="ru-RU" dirty="0"/>
              <a:t>не имеют явных признаков опасности для </a:t>
            </a:r>
            <a:r>
              <a:rPr lang="ru-RU" dirty="0" smtClean="0"/>
              <a:t>                                   человека </a:t>
            </a:r>
            <a:r>
              <a:rPr lang="ru-RU" dirty="0"/>
              <a:t>на первый взгляд, но их ошибочное </a:t>
            </a:r>
            <a:r>
              <a:rPr lang="ru-RU" dirty="0" smtClean="0"/>
              <a:t>                                 использование </a:t>
            </a:r>
            <a:r>
              <a:rPr lang="ru-RU" dirty="0"/>
              <a:t>может привести к серьёзным </a:t>
            </a:r>
            <a:r>
              <a:rPr lang="ru-RU" dirty="0" smtClean="0"/>
              <a:t>                                  последствиям</a:t>
            </a:r>
            <a:r>
              <a:rPr lang="ru-RU" dirty="0"/>
              <a:t>.</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Химические факторы риска</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3251494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33548" y="4320470"/>
            <a:ext cx="4254181" cy="2658300"/>
          </a:xfrm>
          <a:prstGeom prst="rect">
            <a:avLst/>
          </a:prstGeom>
          <a:ln>
            <a:noFill/>
          </a:ln>
          <a:effectLst>
            <a:softEdge rad="112500"/>
          </a:effectLst>
        </p:spPr>
      </p:pic>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t>Кроме того, эксплуатация </a:t>
            </a:r>
            <a:r>
              <a:rPr lang="ru-RU" dirty="0">
                <a:solidFill>
                  <a:srgbClr val="C00000"/>
                </a:solidFill>
              </a:rPr>
              <a:t>бытового газа </a:t>
            </a:r>
            <a:r>
              <a:rPr lang="ru-RU" dirty="0"/>
              <a:t>также относится к химическим угрозам. Утечка газа способна привести не только к отравлению, но и к взрыву, если вовремя не обнаружить неисправность. Важно регулярно проверять состояние газовых приборов и вентиляции, чтобы минимизировать риски.</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Химические факторы риска</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747272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Классификация источников опасности</a:t>
            </a:r>
            <a:endParaRPr lang="en-US" b="1" dirty="0">
              <a:solidFill>
                <a:schemeClr val="bg1"/>
              </a:solidFill>
              <a:effectLst>
                <a:outerShdw blurRad="38100" dist="38100" dir="2700000" algn="tl">
                  <a:srgbClr val="000000">
                    <a:alpha val="43137"/>
                  </a:srgbClr>
                </a:outerShdw>
              </a:effectLst>
              <a:latin typeface="+mn-lt"/>
            </a:endParaRPr>
          </a:p>
        </p:txBody>
      </p:sp>
      <p:graphicFrame>
        <p:nvGraphicFramePr>
          <p:cNvPr id="2" name="Таблица 1"/>
          <p:cNvGraphicFramePr>
            <a:graphicFrameLocks noGrp="1"/>
          </p:cNvGraphicFramePr>
          <p:nvPr>
            <p:extLst>
              <p:ext uri="{D42A27DB-BD31-4B8C-83A1-F6EECF244321}">
                <p14:modId xmlns:p14="http://schemas.microsoft.com/office/powerpoint/2010/main" val="3120512826"/>
              </p:ext>
            </p:extLst>
          </p:nvPr>
        </p:nvGraphicFramePr>
        <p:xfrm>
          <a:off x="1261533" y="1989664"/>
          <a:ext cx="9440334" cy="4783668"/>
        </p:xfrm>
        <a:graphic>
          <a:graphicData uri="http://schemas.openxmlformats.org/drawingml/2006/table">
            <a:tbl>
              <a:tblPr firstRow="1" firstCol="1" lastRow="1" lastCol="1" bandRow="1" bandCol="1">
                <a:tableStyleId>{F2DE63D5-997A-4646-A377-4702673A728D}</a:tableStyleId>
              </a:tblPr>
              <a:tblGrid>
                <a:gridCol w="2873770"/>
                <a:gridCol w="6566564"/>
              </a:tblGrid>
              <a:tr h="797278">
                <a:tc>
                  <a:txBody>
                    <a:bodyPr/>
                    <a:lstStyle/>
                    <a:p>
                      <a:pPr marL="111125" algn="ctr">
                        <a:spcBef>
                          <a:spcPts val="825"/>
                        </a:spcBef>
                        <a:spcAft>
                          <a:spcPts val="0"/>
                        </a:spcAft>
                      </a:pPr>
                      <a:r>
                        <a:rPr lang="ru-RU" sz="2800" dirty="0">
                          <a:effectLst>
                            <a:outerShdw blurRad="38100" dist="38100" dir="2700000" algn="tl">
                              <a:srgbClr val="000000">
                                <a:alpha val="43137"/>
                              </a:srgbClr>
                            </a:outerShdw>
                          </a:effectLst>
                        </a:rPr>
                        <a:t>Тип</a:t>
                      </a:r>
                      <a:r>
                        <a:rPr lang="ru-RU" sz="2800" spc="-50" dirty="0">
                          <a:effectLst>
                            <a:outerShdw blurRad="38100" dist="38100" dir="2700000" algn="tl">
                              <a:srgbClr val="000000">
                                <a:alpha val="43137"/>
                              </a:srgbClr>
                            </a:outerShdw>
                          </a:effectLst>
                        </a:rPr>
                        <a:t> </a:t>
                      </a:r>
                      <a:r>
                        <a:rPr lang="ru-RU" sz="2800" dirty="0">
                          <a:effectLst>
                            <a:outerShdw blurRad="38100" dist="38100" dir="2700000" algn="tl">
                              <a:srgbClr val="000000">
                                <a:alpha val="43137"/>
                              </a:srgbClr>
                            </a:outerShdw>
                          </a:effectLst>
                        </a:rPr>
                        <a:t>источника</a:t>
                      </a:r>
                      <a:endParaRPr lang="ru-RU" sz="2800" dirty="0">
                        <a:effectLst>
                          <a:outerShdw blurRad="38100" dist="38100" dir="2700000" algn="tl">
                            <a:srgbClr val="000000">
                              <a:alpha val="43137"/>
                            </a:srgbClr>
                          </a:outerShdw>
                        </a:effectLst>
                        <a:latin typeface="Arial MT"/>
                        <a:ea typeface="Arial MT"/>
                        <a:cs typeface="Arial M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1125" algn="ctr">
                        <a:spcBef>
                          <a:spcPts val="825"/>
                        </a:spcBef>
                        <a:spcAft>
                          <a:spcPts val="0"/>
                        </a:spcAft>
                      </a:pPr>
                      <a:r>
                        <a:rPr lang="ru-RU" sz="2800" dirty="0">
                          <a:effectLst>
                            <a:outerShdw blurRad="38100" dist="38100" dir="2700000" algn="tl">
                              <a:srgbClr val="000000">
                                <a:alpha val="43137"/>
                              </a:srgbClr>
                            </a:outerShdw>
                          </a:effectLst>
                        </a:rPr>
                        <a:t>Примеры</a:t>
                      </a:r>
                      <a:endParaRPr lang="ru-RU" sz="2800" dirty="0">
                        <a:effectLst>
                          <a:outerShdw blurRad="38100" dist="38100" dir="2700000" algn="tl">
                            <a:srgbClr val="000000">
                              <a:alpha val="43137"/>
                            </a:srgbClr>
                          </a:outerShdw>
                        </a:effectLst>
                        <a:latin typeface="Arial MT"/>
                        <a:ea typeface="Arial MT"/>
                        <a:cs typeface="Arial M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7278">
                <a:tc>
                  <a:txBody>
                    <a:bodyPr/>
                    <a:lstStyle/>
                    <a:p>
                      <a:pPr marL="111125" algn="ctr">
                        <a:spcBef>
                          <a:spcPts val="825"/>
                        </a:spcBef>
                        <a:spcAft>
                          <a:spcPts val="0"/>
                        </a:spcAft>
                      </a:pPr>
                      <a:r>
                        <a:rPr lang="ru-RU" sz="2400" b="0" dirty="0">
                          <a:solidFill>
                            <a:srgbClr val="FF0000"/>
                          </a:solidFill>
                          <a:effectLst/>
                        </a:rPr>
                        <a:t>Физические</a:t>
                      </a:r>
                      <a:endParaRPr lang="ru-RU" sz="2400" b="0" dirty="0">
                        <a:solidFill>
                          <a:srgbClr val="FF0000"/>
                        </a:solidFill>
                        <a:effectLst/>
                        <a:latin typeface="Arial MT"/>
                        <a:ea typeface="Arial MT"/>
                        <a:cs typeface="Arial M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1125" algn="l">
                        <a:spcBef>
                          <a:spcPts val="825"/>
                        </a:spcBef>
                        <a:spcAft>
                          <a:spcPts val="0"/>
                        </a:spcAft>
                      </a:pPr>
                      <a:r>
                        <a:rPr lang="ru-RU" sz="2400" b="0" dirty="0">
                          <a:effectLst/>
                        </a:rPr>
                        <a:t>Электроприборы,</a:t>
                      </a:r>
                      <a:r>
                        <a:rPr lang="ru-RU" sz="2400" b="0" spc="210" dirty="0">
                          <a:effectLst/>
                        </a:rPr>
                        <a:t> </a:t>
                      </a:r>
                      <a:r>
                        <a:rPr lang="ru-RU" sz="2400" b="0" dirty="0">
                          <a:effectLst/>
                        </a:rPr>
                        <a:t>острые</a:t>
                      </a:r>
                      <a:r>
                        <a:rPr lang="ru-RU" sz="2400" b="0" spc="215" dirty="0">
                          <a:effectLst/>
                        </a:rPr>
                        <a:t> </a:t>
                      </a:r>
                      <a:r>
                        <a:rPr lang="ru-RU" sz="2400" b="0" dirty="0">
                          <a:effectLst/>
                        </a:rPr>
                        <a:t>предметы</a:t>
                      </a:r>
                      <a:endParaRPr lang="ru-RU" sz="2400" b="0" dirty="0">
                        <a:effectLst/>
                        <a:latin typeface="Arial MT"/>
                        <a:ea typeface="Arial MT"/>
                        <a:cs typeface="Arial M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7278">
                <a:tc>
                  <a:txBody>
                    <a:bodyPr/>
                    <a:lstStyle/>
                    <a:p>
                      <a:pPr marL="111125" algn="ctr">
                        <a:spcBef>
                          <a:spcPts val="825"/>
                        </a:spcBef>
                        <a:spcAft>
                          <a:spcPts val="0"/>
                        </a:spcAft>
                      </a:pPr>
                      <a:r>
                        <a:rPr lang="ru-RU" sz="2400" b="0" dirty="0">
                          <a:solidFill>
                            <a:srgbClr val="FF0000"/>
                          </a:solidFill>
                          <a:effectLst/>
                        </a:rPr>
                        <a:t>Химические</a:t>
                      </a:r>
                      <a:endParaRPr lang="ru-RU" sz="2400" b="0" dirty="0">
                        <a:solidFill>
                          <a:srgbClr val="FF0000"/>
                        </a:solidFill>
                        <a:effectLst/>
                        <a:latin typeface="Arial MT"/>
                        <a:ea typeface="Arial MT"/>
                        <a:cs typeface="Arial M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1125" algn="l">
                        <a:spcBef>
                          <a:spcPts val="825"/>
                        </a:spcBef>
                        <a:spcAft>
                          <a:spcPts val="0"/>
                        </a:spcAft>
                      </a:pPr>
                      <a:r>
                        <a:rPr lang="ru-RU" sz="2400" b="0" dirty="0">
                          <a:effectLst/>
                        </a:rPr>
                        <a:t>Бытовая</a:t>
                      </a:r>
                      <a:r>
                        <a:rPr lang="ru-RU" sz="2400" b="0" spc="85" dirty="0">
                          <a:effectLst/>
                        </a:rPr>
                        <a:t> </a:t>
                      </a:r>
                      <a:r>
                        <a:rPr lang="ru-RU" sz="2400" b="0" dirty="0">
                          <a:effectLst/>
                        </a:rPr>
                        <a:t>химия,</a:t>
                      </a:r>
                      <a:r>
                        <a:rPr lang="ru-RU" sz="2400" b="0" spc="115" dirty="0">
                          <a:effectLst/>
                        </a:rPr>
                        <a:t> </a:t>
                      </a:r>
                      <a:r>
                        <a:rPr lang="ru-RU" sz="2400" b="0" dirty="0">
                          <a:effectLst/>
                        </a:rPr>
                        <a:t>лекарственные</a:t>
                      </a:r>
                      <a:r>
                        <a:rPr lang="ru-RU" sz="2400" b="0" spc="115" dirty="0">
                          <a:effectLst/>
                        </a:rPr>
                        <a:t> </a:t>
                      </a:r>
                      <a:r>
                        <a:rPr lang="ru-RU" sz="2400" b="0" dirty="0">
                          <a:effectLst/>
                        </a:rPr>
                        <a:t>препараты</a:t>
                      </a:r>
                      <a:endParaRPr lang="ru-RU" sz="2400" b="0" dirty="0">
                        <a:effectLst/>
                        <a:latin typeface="Arial MT"/>
                        <a:ea typeface="Arial MT"/>
                        <a:cs typeface="Arial M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7278">
                <a:tc>
                  <a:txBody>
                    <a:bodyPr/>
                    <a:lstStyle/>
                    <a:p>
                      <a:pPr marL="111125" algn="ctr">
                        <a:spcBef>
                          <a:spcPts val="825"/>
                        </a:spcBef>
                        <a:spcAft>
                          <a:spcPts val="0"/>
                        </a:spcAft>
                      </a:pPr>
                      <a:r>
                        <a:rPr lang="ru-RU" sz="2400" b="0" dirty="0">
                          <a:solidFill>
                            <a:srgbClr val="FF0000"/>
                          </a:solidFill>
                          <a:effectLst/>
                        </a:rPr>
                        <a:t>Биологические</a:t>
                      </a:r>
                      <a:endParaRPr lang="ru-RU" sz="2400" b="0" dirty="0">
                        <a:solidFill>
                          <a:srgbClr val="FF0000"/>
                        </a:solidFill>
                        <a:effectLst/>
                        <a:latin typeface="Arial MT"/>
                        <a:ea typeface="Arial MT"/>
                        <a:cs typeface="Arial M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1125" algn="l">
                        <a:spcBef>
                          <a:spcPts val="825"/>
                        </a:spcBef>
                        <a:spcAft>
                          <a:spcPts val="0"/>
                        </a:spcAft>
                      </a:pPr>
                      <a:r>
                        <a:rPr lang="ru-RU" sz="2400" b="0" dirty="0">
                          <a:effectLst/>
                        </a:rPr>
                        <a:t>Плесень,</a:t>
                      </a:r>
                      <a:r>
                        <a:rPr lang="ru-RU" sz="2400" b="0" spc="240" dirty="0">
                          <a:effectLst/>
                        </a:rPr>
                        <a:t> </a:t>
                      </a:r>
                      <a:r>
                        <a:rPr lang="ru-RU" sz="2400" b="0" dirty="0">
                          <a:effectLst/>
                        </a:rPr>
                        <a:t>насекомые</a:t>
                      </a:r>
                      <a:endParaRPr lang="ru-RU" sz="2400" b="0" dirty="0">
                        <a:effectLst/>
                        <a:latin typeface="Arial MT"/>
                        <a:ea typeface="Arial MT"/>
                        <a:cs typeface="Arial M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7278">
                <a:tc>
                  <a:txBody>
                    <a:bodyPr/>
                    <a:lstStyle/>
                    <a:p>
                      <a:pPr marL="111125" algn="ctr">
                        <a:spcBef>
                          <a:spcPts val="825"/>
                        </a:spcBef>
                        <a:spcAft>
                          <a:spcPts val="0"/>
                        </a:spcAft>
                      </a:pPr>
                      <a:r>
                        <a:rPr lang="ru-RU" sz="2400" b="0" dirty="0">
                          <a:solidFill>
                            <a:srgbClr val="FF0000"/>
                          </a:solidFill>
                          <a:effectLst/>
                        </a:rPr>
                        <a:t>Механические</a:t>
                      </a:r>
                      <a:endParaRPr lang="ru-RU" sz="2400" b="0" dirty="0">
                        <a:solidFill>
                          <a:srgbClr val="FF0000"/>
                        </a:solidFill>
                        <a:effectLst/>
                        <a:latin typeface="Arial MT"/>
                        <a:ea typeface="Arial MT"/>
                        <a:cs typeface="Arial M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1125" algn="l">
                        <a:spcBef>
                          <a:spcPts val="825"/>
                        </a:spcBef>
                        <a:spcAft>
                          <a:spcPts val="0"/>
                        </a:spcAft>
                      </a:pPr>
                      <a:r>
                        <a:rPr lang="ru-RU" sz="2400" b="0" dirty="0">
                          <a:effectLst/>
                        </a:rPr>
                        <a:t>Лестницы,</a:t>
                      </a:r>
                      <a:r>
                        <a:rPr lang="ru-RU" sz="2400" b="0" spc="140" dirty="0">
                          <a:effectLst/>
                        </a:rPr>
                        <a:t> </a:t>
                      </a:r>
                      <a:r>
                        <a:rPr lang="ru-RU" sz="2400" b="0" dirty="0">
                          <a:effectLst/>
                        </a:rPr>
                        <a:t>стеклянные</a:t>
                      </a:r>
                      <a:r>
                        <a:rPr lang="ru-RU" sz="2400" b="0" spc="165" dirty="0">
                          <a:effectLst/>
                        </a:rPr>
                        <a:t> </a:t>
                      </a:r>
                      <a:r>
                        <a:rPr lang="ru-RU" sz="2400" b="0" dirty="0">
                          <a:effectLst/>
                        </a:rPr>
                        <a:t>предметы</a:t>
                      </a:r>
                      <a:endParaRPr lang="ru-RU" sz="2400" b="0" dirty="0">
                        <a:effectLst/>
                        <a:latin typeface="Arial MT"/>
                        <a:ea typeface="Arial MT"/>
                        <a:cs typeface="Arial M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7278">
                <a:tc>
                  <a:txBody>
                    <a:bodyPr/>
                    <a:lstStyle/>
                    <a:p>
                      <a:pPr marL="111125" algn="ctr">
                        <a:spcBef>
                          <a:spcPts val="825"/>
                        </a:spcBef>
                        <a:spcAft>
                          <a:spcPts val="0"/>
                        </a:spcAft>
                      </a:pPr>
                      <a:r>
                        <a:rPr lang="ru-RU" sz="2400" b="0" dirty="0">
                          <a:solidFill>
                            <a:srgbClr val="FF0000"/>
                          </a:solidFill>
                          <a:effectLst/>
                        </a:rPr>
                        <a:t>Психологические</a:t>
                      </a:r>
                      <a:endParaRPr lang="ru-RU" sz="2400" b="0" dirty="0">
                        <a:solidFill>
                          <a:srgbClr val="FF0000"/>
                        </a:solidFill>
                        <a:effectLst/>
                        <a:latin typeface="Arial MT"/>
                        <a:ea typeface="Arial MT"/>
                        <a:cs typeface="Arial M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1125" algn="l">
                        <a:spcBef>
                          <a:spcPts val="825"/>
                        </a:spcBef>
                        <a:spcAft>
                          <a:spcPts val="0"/>
                        </a:spcAft>
                      </a:pPr>
                      <a:r>
                        <a:rPr lang="ru-RU" sz="2400" b="0" spc="-5" dirty="0">
                          <a:effectLst/>
                        </a:rPr>
                        <a:t>Стресс,</a:t>
                      </a:r>
                      <a:r>
                        <a:rPr lang="ru-RU" sz="2400" b="0" spc="75" dirty="0">
                          <a:effectLst/>
                        </a:rPr>
                        <a:t> </a:t>
                      </a:r>
                      <a:r>
                        <a:rPr lang="ru-RU" sz="2400" b="0" spc="-5" dirty="0">
                          <a:effectLst/>
                        </a:rPr>
                        <a:t>тревога</a:t>
                      </a:r>
                      <a:endParaRPr lang="ru-RU" sz="2400" b="0" dirty="0">
                        <a:effectLst/>
                        <a:latin typeface="Arial MT"/>
                        <a:ea typeface="Arial MT"/>
                        <a:cs typeface="Arial M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71398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91400" y="4116875"/>
            <a:ext cx="4402985" cy="2661570"/>
          </a:xfrm>
          <a:prstGeom prst="rect">
            <a:avLst/>
          </a:prstGeom>
        </p:spPr>
      </p:pic>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t>В большинстве случаев, угрозы в домашней среде возникают из-за </a:t>
            </a:r>
            <a:r>
              <a:rPr lang="ru-RU" dirty="0" smtClean="0">
                <a:solidFill>
                  <a:srgbClr val="C00000"/>
                </a:solidFill>
              </a:rPr>
              <a:t>неправильного поведения </a:t>
            </a:r>
            <a:r>
              <a:rPr lang="ru-RU" dirty="0"/>
              <a:t>или </a:t>
            </a:r>
            <a:r>
              <a:rPr lang="ru-RU" dirty="0">
                <a:solidFill>
                  <a:srgbClr val="C00000"/>
                </a:solidFill>
              </a:rPr>
              <a:t>невнимательности</a:t>
            </a:r>
            <a:r>
              <a:rPr lang="ru-RU" dirty="0"/>
              <a:t> человека. Многие опасные ситуации связаны с тем, как мы обращаемся с повседневными предметами и устройствами, а также с тем, как организуем хранение опасных веществ и материалов. </a:t>
            </a:r>
            <a:r>
              <a:rPr lang="ru-RU" dirty="0" smtClean="0"/>
              <a:t>                 Осознание </a:t>
            </a:r>
            <a:r>
              <a:rPr lang="ru-RU" dirty="0"/>
              <a:t>поведенческих ошибок и их </a:t>
            </a:r>
            <a:r>
              <a:rPr lang="ru-RU" dirty="0" smtClean="0"/>
              <a:t>                                            последствий </a:t>
            </a:r>
            <a:r>
              <a:rPr lang="ru-RU" dirty="0"/>
              <a:t>помогает избежать </a:t>
            </a:r>
            <a:r>
              <a:rPr lang="ru-RU" dirty="0" smtClean="0"/>
              <a:t>                                                            несчастных </a:t>
            </a:r>
            <a:r>
              <a:rPr lang="ru-RU" dirty="0"/>
              <a:t>случаев.</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Поведенческие факторы риска в быту</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730923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3200" y="1989667"/>
            <a:ext cx="11150600" cy="4936066"/>
          </a:xfrm>
        </p:spPr>
        <p:txBody>
          <a:bodyPr>
            <a:normAutofit fontScale="85000" lnSpcReduction="10000"/>
          </a:bodyPr>
          <a:lstStyle/>
          <a:p>
            <a:pPr marL="0" indent="0">
              <a:lnSpc>
                <a:spcPts val="3500"/>
              </a:lnSpc>
              <a:spcBef>
                <a:spcPts val="0"/>
              </a:spcBef>
              <a:buNone/>
            </a:pPr>
            <a:r>
              <a:rPr lang="ru-RU" dirty="0"/>
              <a:t>1. </a:t>
            </a:r>
            <a:r>
              <a:rPr lang="ru-RU" dirty="0">
                <a:solidFill>
                  <a:srgbClr val="C00000"/>
                </a:solidFill>
              </a:rPr>
              <a:t>Невнимательность</a:t>
            </a:r>
            <a:r>
              <a:rPr lang="ru-RU" dirty="0"/>
              <a:t>. Рассеянность, спешка и невнимательность при выполнении повседневных дел могут привести к травмам, отравлениям, пожарам и другим опасным ситуациям.</a:t>
            </a:r>
          </a:p>
          <a:p>
            <a:pPr marL="0" indent="0">
              <a:lnSpc>
                <a:spcPts val="3500"/>
              </a:lnSpc>
              <a:spcBef>
                <a:spcPts val="0"/>
              </a:spcBef>
              <a:buNone/>
            </a:pPr>
            <a:r>
              <a:rPr lang="ru-RU" dirty="0"/>
              <a:t>2. </a:t>
            </a:r>
            <a:r>
              <a:rPr lang="ru-RU" dirty="0">
                <a:solidFill>
                  <a:srgbClr val="C00000"/>
                </a:solidFill>
              </a:rPr>
              <a:t>Несоблюдение правил</a:t>
            </a:r>
            <a:r>
              <a:rPr lang="ru-RU" dirty="0"/>
              <a:t>. Игнорирование правил безопасности при использовании бытовых приборов, газового оборудования, лекарств и других источников опасности.</a:t>
            </a:r>
          </a:p>
          <a:p>
            <a:pPr marL="0" indent="0">
              <a:lnSpc>
                <a:spcPts val="3500"/>
              </a:lnSpc>
              <a:spcBef>
                <a:spcPts val="0"/>
              </a:spcBef>
              <a:buNone/>
            </a:pPr>
            <a:r>
              <a:rPr lang="ru-RU" dirty="0"/>
              <a:t>3. </a:t>
            </a:r>
            <a:r>
              <a:rPr lang="ru-RU" dirty="0">
                <a:solidFill>
                  <a:srgbClr val="C00000"/>
                </a:solidFill>
              </a:rPr>
              <a:t>Злоупотребление</a:t>
            </a:r>
            <a:r>
              <a:rPr lang="ru-RU" dirty="0"/>
              <a:t>. Чрезмерное употребление алкоголя, наркотиков и других веществ снижает бдительность и контроль, увеличивая риск несчастных случаев.</a:t>
            </a:r>
          </a:p>
          <a:p>
            <a:pPr marL="0" indent="0">
              <a:lnSpc>
                <a:spcPts val="3500"/>
              </a:lnSpc>
              <a:spcBef>
                <a:spcPts val="0"/>
              </a:spcBef>
              <a:buNone/>
            </a:pPr>
            <a:r>
              <a:rPr lang="ru-RU" dirty="0"/>
              <a:t>4. </a:t>
            </a:r>
            <a:r>
              <a:rPr lang="ru-RU" dirty="0">
                <a:solidFill>
                  <a:srgbClr val="C00000"/>
                </a:solidFill>
              </a:rPr>
              <a:t>Пренебрежение обучением</a:t>
            </a:r>
            <a:r>
              <a:rPr lang="ru-RU" dirty="0"/>
              <a:t>. Недостаток знаний о правилах безопасности и мерах первой помощи может усугубить последствия бытовых происшествий.</a:t>
            </a:r>
          </a:p>
          <a:p>
            <a:pPr marL="0" indent="0">
              <a:lnSpc>
                <a:spcPts val="3500"/>
              </a:lnSpc>
              <a:spcBef>
                <a:spcPts val="0"/>
              </a:spcBef>
              <a:buNone/>
            </a:pPr>
            <a:endParaRPr lang="ru-RU" dirty="0" smtClean="0"/>
          </a:p>
          <a:p>
            <a:pPr marL="0" indent="0">
              <a:lnSpc>
                <a:spcPts val="3500"/>
              </a:lnSpc>
              <a:spcBef>
                <a:spcPts val="0"/>
              </a:spcBef>
              <a:buNone/>
            </a:pPr>
            <a:endParaRPr lang="ru-RU" dirty="0" smtClean="0"/>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Поведенческие факторы риска в быту</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3247761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r="67600" b="51857"/>
          <a:stretch/>
        </p:blipFill>
        <p:spPr>
          <a:xfrm>
            <a:off x="8606367" y="3844925"/>
            <a:ext cx="3086100" cy="3072342"/>
          </a:xfrm>
          <a:prstGeom prst="rect">
            <a:avLst/>
          </a:prstGeom>
          <a:ln>
            <a:noFill/>
          </a:ln>
          <a:effectLst>
            <a:softEdge rad="112500"/>
          </a:effectLst>
        </p:spPr>
      </p:pic>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t>Одной из главных причин опасных ситуаций в жилых помещениях является </a:t>
            </a:r>
            <a:r>
              <a:rPr lang="ru-RU" dirty="0">
                <a:solidFill>
                  <a:srgbClr val="C00000"/>
                </a:solidFill>
              </a:rPr>
              <a:t>неправильная эксплуатация приборов</a:t>
            </a:r>
            <a:r>
              <a:rPr lang="ru-RU" dirty="0"/>
              <a:t>. Многие электрические устройства требуют соблюдения определённых инструкций, игнорирование которых может привести к поломке или травмам. Например, перегрузка розеток, </a:t>
            </a:r>
            <a:r>
              <a:rPr lang="ru-RU" dirty="0" smtClean="0"/>
              <a:t>                            применение </a:t>
            </a:r>
            <a:r>
              <a:rPr lang="ru-RU" dirty="0"/>
              <a:t>неисправных удлинителей или </a:t>
            </a:r>
            <a:r>
              <a:rPr lang="ru-RU" dirty="0" smtClean="0"/>
              <a:t>                                   включение нескольких </a:t>
            </a:r>
            <a:r>
              <a:rPr lang="ru-RU" dirty="0"/>
              <a:t>мощных приборов в одну </a:t>
            </a:r>
            <a:r>
              <a:rPr lang="ru-RU" dirty="0" smtClean="0"/>
              <a:t>                                  розетку </a:t>
            </a:r>
            <a:r>
              <a:rPr lang="ru-RU" dirty="0"/>
              <a:t>могут спровоцировать перегрев </a:t>
            </a:r>
            <a:r>
              <a:rPr lang="ru-RU" dirty="0" smtClean="0"/>
              <a:t>проводки                                             </a:t>
            </a:r>
            <a:r>
              <a:rPr lang="ru-RU" dirty="0"/>
              <a:t>и стать </a:t>
            </a:r>
            <a:r>
              <a:rPr lang="ru-RU" dirty="0" smtClean="0"/>
              <a:t>причиной </a:t>
            </a:r>
            <a:r>
              <a:rPr lang="ru-RU" dirty="0"/>
              <a:t>пожара.</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Неправильная эксплуатация домашних приборов</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11915322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a:srcRect l="5199" t="29877" r="53517" b="26543"/>
          <a:stretch/>
        </p:blipFill>
        <p:spPr>
          <a:xfrm flipH="1">
            <a:off x="7577666" y="3869265"/>
            <a:ext cx="3776134" cy="2988735"/>
          </a:xfrm>
          <a:prstGeom prst="rect">
            <a:avLst/>
          </a:prstGeom>
        </p:spPr>
      </p:pic>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smtClean="0"/>
              <a:t>Неправильное </a:t>
            </a:r>
            <a:r>
              <a:rPr lang="ru-RU" dirty="0"/>
              <a:t>использование газового оборудования может вызвать утечку газа, что чревато отравлением или взрывом. Пренебрежение техническим обслуживанием таких приборов, как бойлеры или газовые плиты, может привести к серьёзным последствиям. Также опасно эксплуатировать </a:t>
            </a:r>
            <a:r>
              <a:rPr lang="ru-RU" dirty="0" smtClean="0"/>
              <a:t>                                       кухонные </a:t>
            </a:r>
            <a:r>
              <a:rPr lang="ru-RU" dirty="0"/>
              <a:t>приборы, такие как микроволновки </a:t>
            </a:r>
            <a:r>
              <a:rPr lang="ru-RU" dirty="0" smtClean="0"/>
              <a:t>                                                     или </a:t>
            </a:r>
            <a:r>
              <a:rPr lang="ru-RU" dirty="0"/>
              <a:t>духовки, без соблюдения рекомендаций </a:t>
            </a:r>
            <a:r>
              <a:rPr lang="ru-RU" dirty="0" smtClean="0"/>
              <a:t>                                    производителя. </a:t>
            </a: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Неправильная эксплуатация домашних приборов</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2666454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cstate="screen">
            <a:extLst>
              <a:ext uri="{28A0092B-C50C-407E-A947-70E740481C1C}">
                <a14:useLocalDpi xmlns:a14="http://schemas.microsoft.com/office/drawing/2010/main"/>
              </a:ext>
            </a:extLst>
          </a:blip>
          <a:srcRect l="51568" t="2543" r="1632" b="3886"/>
          <a:stretch/>
        </p:blipFill>
        <p:spPr>
          <a:xfrm>
            <a:off x="8305800" y="3603445"/>
            <a:ext cx="3158067" cy="3115733"/>
          </a:xfrm>
          <a:prstGeom prst="rect">
            <a:avLst/>
          </a:prstGeom>
          <a:ln>
            <a:noFill/>
          </a:ln>
          <a:effectLst>
            <a:softEdge rad="112500"/>
          </a:effectLst>
        </p:spPr>
      </p:pic>
      <p:sp>
        <p:nvSpPr>
          <p:cNvPr id="3" name="Объект 2"/>
          <p:cNvSpPr>
            <a:spLocks noGrp="1"/>
          </p:cNvSpPr>
          <p:nvPr>
            <p:ph idx="1"/>
          </p:nvPr>
        </p:nvSpPr>
        <p:spPr>
          <a:xfrm>
            <a:off x="838200" y="2156602"/>
            <a:ext cx="10515600" cy="4701397"/>
          </a:xfrm>
        </p:spPr>
        <p:txBody>
          <a:bodyPr>
            <a:normAutofit/>
          </a:bodyPr>
          <a:lstStyle/>
          <a:p>
            <a:pPr marL="0" indent="0">
              <a:lnSpc>
                <a:spcPts val="3500"/>
              </a:lnSpc>
              <a:spcBef>
                <a:spcPts val="0"/>
              </a:spcBef>
              <a:buNone/>
            </a:pPr>
            <a:r>
              <a:rPr lang="ru-RU" dirty="0"/>
              <a:t>Часто люди хранят химические вещества и другие опасные материалы в местах, доступных детям или домашним животным, что может привести к трагическим последствиям. Ч</a:t>
            </a:r>
            <a:r>
              <a:rPr lang="ru-RU" dirty="0" smtClean="0"/>
              <a:t>истящие </a:t>
            </a:r>
            <a:r>
              <a:rPr lang="ru-RU" dirty="0"/>
              <a:t>средства, содержащие агрессивные химикаты, </a:t>
            </a:r>
            <a:r>
              <a:rPr lang="ru-RU" dirty="0" smtClean="0"/>
              <a:t>                                     должны </a:t>
            </a:r>
            <a:r>
              <a:rPr lang="ru-RU" dirty="0"/>
              <a:t>храниться в герметично закрытых </a:t>
            </a:r>
            <a:r>
              <a:rPr lang="ru-RU" dirty="0" smtClean="0"/>
              <a:t>                                         контейнерах </a:t>
            </a:r>
            <a:r>
              <a:rPr lang="ru-RU" dirty="0"/>
              <a:t>и вне зоны доступа для детей. </a:t>
            </a:r>
            <a:r>
              <a:rPr lang="ru-RU" dirty="0" smtClean="0"/>
              <a:t>                                   Невнимательное </a:t>
            </a:r>
            <a:r>
              <a:rPr lang="ru-RU" dirty="0"/>
              <a:t>хранение моющих средств </a:t>
            </a:r>
            <a:r>
              <a:rPr lang="ru-RU" dirty="0" smtClean="0"/>
              <a:t>                                  рядом с </a:t>
            </a:r>
            <a:r>
              <a:rPr lang="ru-RU" dirty="0"/>
              <a:t>продуктами питания увеличивает </a:t>
            </a:r>
            <a:r>
              <a:rPr lang="ru-RU" dirty="0" smtClean="0"/>
              <a:t>                                              вероятность </a:t>
            </a:r>
            <a:r>
              <a:rPr lang="ru-RU" dirty="0"/>
              <a:t>случайного отравления.</a:t>
            </a:r>
          </a:p>
          <a:p>
            <a:pPr marL="0" indent="0">
              <a:lnSpc>
                <a:spcPts val="3500"/>
              </a:lnSpc>
              <a:spcBef>
                <a:spcPts val="0"/>
              </a:spcBef>
              <a:buNone/>
            </a:pPr>
            <a:r>
              <a:rPr lang="ru-RU" dirty="0"/>
              <a:t> </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Нарушение правил хранения опасных веществ</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1802710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01936" y="4735716"/>
            <a:ext cx="4580468" cy="2122284"/>
          </a:xfrm>
          <a:prstGeom prst="rect">
            <a:avLst/>
          </a:prstGeom>
          <a:ln>
            <a:noFill/>
          </a:ln>
          <a:effectLst>
            <a:softEdge rad="112500"/>
          </a:effectLst>
        </p:spPr>
      </p:pic>
      <p:sp>
        <p:nvSpPr>
          <p:cNvPr id="3" name="Объект 2"/>
          <p:cNvSpPr>
            <a:spLocks noGrp="1"/>
          </p:cNvSpPr>
          <p:nvPr>
            <p:ph idx="1"/>
          </p:nvPr>
        </p:nvSpPr>
        <p:spPr>
          <a:xfrm>
            <a:off x="838200" y="2156602"/>
            <a:ext cx="10515600" cy="4701397"/>
          </a:xfrm>
        </p:spPr>
        <p:txBody>
          <a:bodyPr>
            <a:normAutofit/>
          </a:bodyPr>
          <a:lstStyle/>
          <a:p>
            <a:pPr marL="0" indent="0">
              <a:lnSpc>
                <a:spcPts val="3500"/>
              </a:lnSpc>
              <a:spcBef>
                <a:spcPts val="0"/>
              </a:spcBef>
              <a:buNone/>
            </a:pPr>
            <a:r>
              <a:rPr lang="ru-RU" dirty="0"/>
              <a:t>Многие забывают, что даже такие привычные вещи, как лак для ногтей или бензин, могут стать причиной пожара при безответственном хранении.</a:t>
            </a:r>
          </a:p>
          <a:p>
            <a:pPr marL="0" indent="0">
              <a:lnSpc>
                <a:spcPts val="3500"/>
              </a:lnSpc>
              <a:spcBef>
                <a:spcPts val="0"/>
              </a:spcBef>
              <a:buNone/>
            </a:pPr>
            <a:r>
              <a:rPr lang="ru-RU" dirty="0"/>
              <a:t>Легковоспламеняющиеся вещества необходимо держать вдали от источников тепла и огня. Лекарства и бытовую химию важно хранить в отдельных, </a:t>
            </a:r>
            <a:r>
              <a:rPr lang="ru-RU" dirty="0" smtClean="0"/>
              <a:t>специально предназначенных </a:t>
            </a:r>
            <a:r>
              <a:rPr lang="ru-RU" dirty="0"/>
              <a:t>для этого местах, с чёткими маркировками, </a:t>
            </a:r>
            <a:r>
              <a:rPr lang="ru-RU" dirty="0" smtClean="0"/>
              <a:t>                                                               чтобы </a:t>
            </a:r>
            <a:r>
              <a:rPr lang="ru-RU" dirty="0"/>
              <a:t>случайно не перепутать упаковки </a:t>
            </a:r>
            <a:r>
              <a:rPr lang="ru-RU" dirty="0" smtClean="0"/>
              <a:t>                                                            и </a:t>
            </a:r>
            <a:r>
              <a:rPr lang="ru-RU" dirty="0"/>
              <a:t>не принять вредные вещества внутрь.</a:t>
            </a:r>
          </a:p>
          <a:p>
            <a:pPr marL="0" indent="0">
              <a:lnSpc>
                <a:spcPts val="3500"/>
              </a:lnSpc>
              <a:spcBef>
                <a:spcPts val="0"/>
              </a:spcBef>
              <a:buNone/>
            </a:pPr>
            <a:r>
              <a:rPr lang="ru-RU" dirty="0" smtClean="0"/>
              <a:t>  </a:t>
            </a: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Нарушение правил хранения опасных веществ</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1714915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ct val="100000"/>
              </a:lnSpc>
              <a:spcBef>
                <a:spcPts val="0"/>
              </a:spcBef>
              <a:buNone/>
            </a:pPr>
            <a:r>
              <a:rPr lang="ru-RU" sz="4000" b="1" dirty="0" smtClean="0">
                <a:solidFill>
                  <a:srgbClr val="C00000"/>
                </a:solidFill>
              </a:rPr>
              <a:t>«</a:t>
            </a:r>
            <a:r>
              <a:rPr lang="ru-RU" sz="4000" b="1" dirty="0">
                <a:solidFill>
                  <a:srgbClr val="C00000"/>
                </a:solidFill>
              </a:rPr>
              <a:t>Жизнь не прощает невнимательности, особенно когда </a:t>
            </a:r>
            <a:r>
              <a:rPr lang="ru-RU" sz="4000" b="1" dirty="0" smtClean="0">
                <a:solidFill>
                  <a:srgbClr val="C00000"/>
                </a:solidFill>
              </a:rPr>
              <a:t>речь идет </a:t>
            </a:r>
            <a:r>
              <a:rPr lang="ru-RU" sz="4000" b="1" dirty="0">
                <a:solidFill>
                  <a:srgbClr val="C00000"/>
                </a:solidFill>
              </a:rPr>
              <a:t>о привычных </a:t>
            </a:r>
            <a:r>
              <a:rPr lang="ru-RU" sz="4000" b="1" dirty="0" smtClean="0">
                <a:solidFill>
                  <a:srgbClr val="C00000"/>
                </a:solidFill>
              </a:rPr>
              <a:t>вещах»</a:t>
            </a:r>
            <a:endParaRPr lang="ru-RU" sz="4000" b="1" dirty="0">
              <a:solidFill>
                <a:srgbClr val="C00000"/>
              </a:solidFill>
            </a:endParaRPr>
          </a:p>
          <a:p>
            <a:pPr marL="0" indent="0">
              <a:lnSpc>
                <a:spcPts val="3500"/>
              </a:lnSpc>
              <a:spcBef>
                <a:spcPts val="0"/>
              </a:spcBef>
              <a:buNone/>
            </a:pPr>
            <a:r>
              <a:rPr lang="ru-RU" sz="2600" i="1" dirty="0" smtClean="0"/>
              <a:t>(В.П</a:t>
            </a:r>
            <a:r>
              <a:rPr lang="ru-RU" sz="2600" i="1" dirty="0"/>
              <a:t>. Лебедев, </a:t>
            </a:r>
            <a:r>
              <a:rPr lang="ru-RU" sz="2600" i="1" dirty="0" smtClean="0"/>
              <a:t>педагог </a:t>
            </a:r>
            <a:r>
              <a:rPr lang="ru-RU" sz="2600" i="1" dirty="0"/>
              <a:t>и исследователь в </a:t>
            </a:r>
            <a:r>
              <a:rPr lang="ru-RU" sz="2600" i="1" dirty="0" smtClean="0"/>
              <a:t>области безопасности жизнедеятельности)</a:t>
            </a:r>
            <a:endParaRPr lang="ru-RU" sz="2600" i="1" dirty="0"/>
          </a:p>
        </p:txBody>
      </p:sp>
    </p:spTree>
    <p:extLst>
      <p:ext uri="{BB962C8B-B14F-4D97-AF65-F5344CB8AC3E}">
        <p14:creationId xmlns:p14="http://schemas.microsoft.com/office/powerpoint/2010/main" val="37290413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t="8154" b="6625"/>
          <a:stretch/>
        </p:blipFill>
        <p:spPr>
          <a:xfrm>
            <a:off x="8279340" y="3598333"/>
            <a:ext cx="3824911" cy="3259667"/>
          </a:xfrm>
          <a:prstGeom prst="rect">
            <a:avLst/>
          </a:prstGeom>
        </p:spPr>
      </p:pic>
      <p:sp>
        <p:nvSpPr>
          <p:cNvPr id="3" name="Объект 2"/>
          <p:cNvSpPr>
            <a:spLocks noGrp="1"/>
          </p:cNvSpPr>
          <p:nvPr>
            <p:ph idx="1"/>
          </p:nvPr>
        </p:nvSpPr>
        <p:spPr>
          <a:xfrm>
            <a:off x="846667" y="2156602"/>
            <a:ext cx="10507133" cy="5353331"/>
          </a:xfrm>
        </p:spPr>
        <p:txBody>
          <a:bodyPr>
            <a:normAutofit fontScale="77500" lnSpcReduction="20000"/>
          </a:bodyPr>
          <a:lstStyle/>
          <a:p>
            <a:pPr marL="0" indent="0">
              <a:lnSpc>
                <a:spcPts val="3500"/>
              </a:lnSpc>
              <a:spcBef>
                <a:spcPts val="0"/>
              </a:spcBef>
              <a:buNone/>
            </a:pPr>
            <a:r>
              <a:rPr lang="ru-RU" sz="3600" dirty="0"/>
              <a:t>Существует множество ситуаций, которые кажутся на первый взгляд безобидными</a:t>
            </a:r>
            <a:r>
              <a:rPr lang="ru-RU" sz="3600" dirty="0" smtClean="0"/>
              <a:t>, но </a:t>
            </a:r>
            <a:r>
              <a:rPr lang="ru-RU" sz="3600" dirty="0"/>
              <a:t>могут привести к серьёзным последствиям. Например, оставленные на кухонном столе ножи, кипящие кастрюли на плите без присмотра или неубранные пролившиеся жидкости на полу — всё это может стать </a:t>
            </a:r>
            <a:endParaRPr lang="ru-RU" sz="3600" dirty="0" smtClean="0"/>
          </a:p>
          <a:p>
            <a:pPr marL="0" indent="0">
              <a:lnSpc>
                <a:spcPts val="3500"/>
              </a:lnSpc>
              <a:spcBef>
                <a:spcPts val="0"/>
              </a:spcBef>
              <a:buNone/>
            </a:pPr>
            <a:r>
              <a:rPr lang="ru-RU" sz="3600" dirty="0" smtClean="0"/>
              <a:t>источником </a:t>
            </a:r>
            <a:r>
              <a:rPr lang="ru-RU" sz="3600" dirty="0"/>
              <a:t>опасности. Оставленный включённым утюг </a:t>
            </a:r>
            <a:endParaRPr lang="ru-RU" sz="3600" dirty="0" smtClean="0"/>
          </a:p>
          <a:p>
            <a:pPr marL="0" indent="0">
              <a:lnSpc>
                <a:spcPts val="3500"/>
              </a:lnSpc>
              <a:spcBef>
                <a:spcPts val="0"/>
              </a:spcBef>
              <a:buNone/>
            </a:pPr>
            <a:r>
              <a:rPr lang="ru-RU" sz="3600" dirty="0" smtClean="0"/>
              <a:t>или </a:t>
            </a:r>
            <a:r>
              <a:rPr lang="ru-RU" sz="3600" dirty="0"/>
              <a:t>фен — частая причина пожаров, особенно </a:t>
            </a:r>
            <a:endParaRPr lang="ru-RU" sz="3600" dirty="0" smtClean="0"/>
          </a:p>
          <a:p>
            <a:pPr marL="0" indent="0">
              <a:lnSpc>
                <a:spcPts val="3500"/>
              </a:lnSpc>
              <a:spcBef>
                <a:spcPts val="0"/>
              </a:spcBef>
              <a:buNone/>
            </a:pPr>
            <a:r>
              <a:rPr lang="ru-RU" sz="3600" dirty="0" smtClean="0"/>
              <a:t>если </a:t>
            </a:r>
            <a:r>
              <a:rPr lang="ru-RU" sz="3600" dirty="0"/>
              <a:t>они находятся вблизи легко </a:t>
            </a:r>
            <a:r>
              <a:rPr lang="ru-RU" sz="3600" dirty="0" smtClean="0"/>
              <a:t>воспламеняющихся </a:t>
            </a:r>
          </a:p>
          <a:p>
            <a:pPr marL="0" indent="0">
              <a:lnSpc>
                <a:spcPts val="3500"/>
              </a:lnSpc>
              <a:spcBef>
                <a:spcPts val="0"/>
              </a:spcBef>
              <a:buNone/>
            </a:pPr>
            <a:r>
              <a:rPr lang="ru-RU" sz="3600" dirty="0" smtClean="0"/>
              <a:t>материалов</a:t>
            </a:r>
            <a:r>
              <a:rPr lang="ru-RU" sz="3600" dirty="0"/>
              <a:t>.</a:t>
            </a:r>
          </a:p>
          <a:p>
            <a:pPr marL="0" indent="0">
              <a:lnSpc>
                <a:spcPts val="3500"/>
              </a:lnSpc>
              <a:spcBef>
                <a:spcPts val="0"/>
              </a:spcBef>
              <a:buNone/>
            </a:pPr>
            <a:r>
              <a:rPr lang="ru-RU" dirty="0"/>
              <a:t> </a:t>
            </a:r>
          </a:p>
          <a:p>
            <a:pPr marL="0" indent="0">
              <a:lnSpc>
                <a:spcPts val="3500"/>
              </a:lnSpc>
              <a:spcBef>
                <a:spcPts val="0"/>
              </a:spcBef>
              <a:buNone/>
            </a:pPr>
            <a:r>
              <a:rPr lang="ru-RU" dirty="0" smtClean="0"/>
              <a:t>  </a:t>
            </a: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smtClean="0">
                <a:solidFill>
                  <a:schemeClr val="bg1"/>
                </a:solidFill>
                <a:effectLst>
                  <a:outerShdw blurRad="38100" dist="38100" dir="2700000" algn="tl">
                    <a:srgbClr val="000000">
                      <a:alpha val="43137"/>
                    </a:srgbClr>
                  </a:outerShdw>
                </a:effectLst>
                <a:latin typeface="+mn-lt"/>
              </a:rPr>
              <a:t>Типичные ситуации, приводящие </a:t>
            </a:r>
            <a:r>
              <a:rPr lang="ru-RU" b="1" dirty="0">
                <a:solidFill>
                  <a:schemeClr val="bg1"/>
                </a:solidFill>
                <a:effectLst>
                  <a:outerShdw blurRad="38100" dist="38100" dir="2700000" algn="tl">
                    <a:srgbClr val="000000">
                      <a:alpha val="43137"/>
                    </a:srgbClr>
                  </a:outerShdw>
                </a:effectLst>
                <a:latin typeface="+mn-lt"/>
              </a:rPr>
              <a:t>к травмам в домашних условиях</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27652428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87636" y="4007273"/>
            <a:ext cx="2522297" cy="2774527"/>
          </a:xfrm>
          <a:prstGeom prst="rect">
            <a:avLst/>
          </a:prstGeom>
        </p:spPr>
      </p:pic>
      <p:sp>
        <p:nvSpPr>
          <p:cNvPr id="3" name="Объект 2"/>
          <p:cNvSpPr>
            <a:spLocks noGrp="1"/>
          </p:cNvSpPr>
          <p:nvPr>
            <p:ph idx="1"/>
          </p:nvPr>
        </p:nvSpPr>
        <p:spPr>
          <a:xfrm>
            <a:off x="838200" y="2156602"/>
            <a:ext cx="10515600" cy="4701397"/>
          </a:xfrm>
        </p:spPr>
        <p:txBody>
          <a:bodyPr>
            <a:normAutofit/>
          </a:bodyPr>
          <a:lstStyle/>
          <a:p>
            <a:pPr marL="0" indent="0">
              <a:lnSpc>
                <a:spcPts val="3500"/>
              </a:lnSpc>
              <a:spcBef>
                <a:spcPts val="0"/>
              </a:spcBef>
              <a:buNone/>
            </a:pPr>
            <a:r>
              <a:rPr lang="ru-RU" dirty="0"/>
              <a:t>Ч</a:t>
            </a:r>
            <a:r>
              <a:rPr lang="ru-RU" dirty="0" smtClean="0"/>
              <a:t>асто </a:t>
            </a:r>
            <a:r>
              <a:rPr lang="ru-RU" dirty="0"/>
              <a:t>причиной травм становится использование неисправных </a:t>
            </a:r>
            <a:r>
              <a:rPr lang="ru-RU" dirty="0" smtClean="0"/>
              <a:t>бытовых приборов </a:t>
            </a:r>
            <a:r>
              <a:rPr lang="ru-RU" dirty="0"/>
              <a:t>или старых электропроводок, которые не были заменены вовремя. К этому можно добавить неправильное обращение с огнеопасными предметами, такими как свечи или каминные принадлежности.</a:t>
            </a:r>
          </a:p>
          <a:p>
            <a:pPr marL="0" indent="0">
              <a:lnSpc>
                <a:spcPts val="3500"/>
              </a:lnSpc>
              <a:spcBef>
                <a:spcPts val="0"/>
              </a:spcBef>
              <a:buNone/>
            </a:pPr>
            <a:r>
              <a:rPr lang="ru-RU" dirty="0" smtClean="0"/>
              <a:t> </a:t>
            </a:r>
            <a:endParaRPr lang="ru-RU" dirty="0"/>
          </a:p>
          <a:p>
            <a:pPr marL="0" indent="0">
              <a:lnSpc>
                <a:spcPts val="3500"/>
              </a:lnSpc>
              <a:spcBef>
                <a:spcPts val="0"/>
              </a:spcBef>
              <a:buNone/>
            </a:pPr>
            <a:r>
              <a:rPr lang="ru-RU" dirty="0" smtClean="0"/>
              <a:t>  </a:t>
            </a: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smtClean="0">
                <a:solidFill>
                  <a:schemeClr val="bg1"/>
                </a:solidFill>
                <a:effectLst>
                  <a:outerShdw blurRad="38100" dist="38100" dir="2700000" algn="tl">
                    <a:srgbClr val="000000">
                      <a:alpha val="43137"/>
                    </a:srgbClr>
                  </a:outerShdw>
                </a:effectLst>
                <a:latin typeface="+mn-lt"/>
              </a:rPr>
              <a:t>Типичные ситуации, приводящие </a:t>
            </a:r>
            <a:r>
              <a:rPr lang="ru-RU" b="1" dirty="0">
                <a:solidFill>
                  <a:schemeClr val="bg1"/>
                </a:solidFill>
                <a:effectLst>
                  <a:outerShdw blurRad="38100" dist="38100" dir="2700000" algn="tl">
                    <a:srgbClr val="000000">
                      <a:alpha val="43137"/>
                    </a:srgbClr>
                  </a:outerShdw>
                </a:effectLst>
                <a:latin typeface="+mn-lt"/>
              </a:rPr>
              <a:t>к травмам в домашних условиях</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30515450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Безопасность </a:t>
            </a:r>
            <a:r>
              <a:rPr lang="ru-RU" dirty="0" smtClean="0">
                <a:solidFill>
                  <a:srgbClr val="C00000"/>
                </a:solidFill>
              </a:rPr>
              <a:t>жилища.</a:t>
            </a:r>
          </a:p>
          <a:p>
            <a:pPr marL="0" indent="0">
              <a:lnSpc>
                <a:spcPts val="3500"/>
              </a:lnSpc>
              <a:spcBef>
                <a:spcPts val="0"/>
              </a:spcBef>
              <a:buNone/>
            </a:pPr>
            <a:r>
              <a:rPr lang="ru-RU" dirty="0"/>
              <a:t>Регулярная проверка и обслуживание электропроводки, газового оборудования, отопительных систем. Установка пожарной сигнализации, огнетушителей и медицинской аптечки.</a:t>
            </a:r>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Профилактика бытовых опасностей</a:t>
            </a:r>
          </a:p>
        </p:txBody>
      </p:sp>
      <p:pic>
        <p:nvPicPr>
          <p:cNvPr id="2" name="Рисунок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34765" y="3953933"/>
            <a:ext cx="5675796" cy="2904067"/>
          </a:xfrm>
          <a:prstGeom prst="rect">
            <a:avLst/>
          </a:prstGeom>
          <a:ln>
            <a:noFill/>
          </a:ln>
          <a:effectLst>
            <a:softEdge rad="112500"/>
          </a:effectLst>
        </p:spPr>
      </p:pic>
    </p:spTree>
    <p:extLst>
      <p:ext uri="{BB962C8B-B14F-4D97-AF65-F5344CB8AC3E}">
        <p14:creationId xmlns:p14="http://schemas.microsoft.com/office/powerpoint/2010/main" val="3882859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cstate="screen">
            <a:extLst>
              <a:ext uri="{28A0092B-C50C-407E-A947-70E740481C1C}">
                <a14:useLocalDpi xmlns:a14="http://schemas.microsoft.com/office/drawing/2010/main"/>
              </a:ext>
            </a:extLst>
          </a:blip>
          <a:srcRect t="8073" b="9333"/>
          <a:stretch/>
        </p:blipFill>
        <p:spPr>
          <a:xfrm>
            <a:off x="3748096" y="3928753"/>
            <a:ext cx="3649133" cy="3013913"/>
          </a:xfrm>
          <a:prstGeom prst="rect">
            <a:avLst/>
          </a:prstGeom>
          <a:ln>
            <a:noFill/>
          </a:ln>
          <a:effectLst>
            <a:softEdge rad="112500"/>
          </a:effectLst>
        </p:spPr>
      </p:pic>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Культура </a:t>
            </a:r>
            <a:r>
              <a:rPr lang="ru-RU" dirty="0" smtClean="0">
                <a:solidFill>
                  <a:srgbClr val="C00000"/>
                </a:solidFill>
              </a:rPr>
              <a:t>безопасности.</a:t>
            </a:r>
          </a:p>
          <a:p>
            <a:pPr marL="0" indent="0">
              <a:lnSpc>
                <a:spcPts val="3500"/>
              </a:lnSpc>
              <a:spcBef>
                <a:spcPts val="0"/>
              </a:spcBef>
              <a:buNone/>
            </a:pPr>
            <a:r>
              <a:rPr lang="ru-RU" dirty="0"/>
              <a:t>Формирование привычки к аккуратности, внимательности и соблюдению правил безопасности. Обучение членов семьи действиям в чрезвычайных ситуациях.</a:t>
            </a:r>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Профилактика бытовых опасностей</a:t>
            </a:r>
          </a:p>
        </p:txBody>
      </p:sp>
    </p:spTree>
    <p:extLst>
      <p:ext uri="{BB962C8B-B14F-4D97-AF65-F5344CB8AC3E}">
        <p14:creationId xmlns:p14="http://schemas.microsoft.com/office/powerpoint/2010/main" val="2119277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4575" y="2269067"/>
            <a:ext cx="4930762" cy="4588933"/>
          </a:xfrm>
          <a:prstGeom prst="rect">
            <a:avLst/>
          </a:prstGeom>
          <a:ln>
            <a:noFill/>
          </a:ln>
          <a:effectLst>
            <a:softEdge rad="112500"/>
          </a:effectLst>
        </p:spPr>
      </p:pic>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Контроль </a:t>
            </a:r>
            <a:r>
              <a:rPr lang="ru-RU" dirty="0" smtClean="0">
                <a:solidFill>
                  <a:srgbClr val="C00000"/>
                </a:solidFill>
              </a:rPr>
              <a:t>рисков.</a:t>
            </a:r>
          </a:p>
          <a:p>
            <a:pPr marL="0" indent="0">
              <a:lnSpc>
                <a:spcPts val="3500"/>
              </a:lnSpc>
              <a:spcBef>
                <a:spcPts val="0"/>
              </a:spcBef>
              <a:buNone/>
            </a:pPr>
            <a:r>
              <a:rPr lang="ru-RU" dirty="0"/>
              <a:t>Устранение или минимизация </a:t>
            </a:r>
            <a:r>
              <a:rPr lang="ru-RU" dirty="0" smtClean="0"/>
              <a:t>                                                             источников </a:t>
            </a:r>
            <a:r>
              <a:rPr lang="ru-RU" dirty="0"/>
              <a:t>опасности: хранение </a:t>
            </a:r>
            <a:r>
              <a:rPr lang="ru-RU" dirty="0" smtClean="0"/>
              <a:t>                                                                  опасных </a:t>
            </a:r>
            <a:r>
              <a:rPr lang="ru-RU" dirty="0"/>
              <a:t>веществ в недоступных </a:t>
            </a:r>
            <a:r>
              <a:rPr lang="ru-RU" dirty="0" smtClean="0"/>
              <a:t>                                                                   местах</a:t>
            </a:r>
            <a:r>
              <a:rPr lang="ru-RU" dirty="0"/>
              <a:t>, наличие защитных </a:t>
            </a:r>
            <a:r>
              <a:rPr lang="ru-RU" dirty="0" smtClean="0"/>
              <a:t>                                                                   ограждений</a:t>
            </a:r>
            <a:r>
              <a:rPr lang="ru-RU" dirty="0"/>
              <a:t>, исправность </a:t>
            </a:r>
            <a:r>
              <a:rPr lang="ru-RU" dirty="0" smtClean="0"/>
              <a:t>                                                                               бытовых </a:t>
            </a:r>
            <a:r>
              <a:rPr lang="ru-RU" dirty="0"/>
              <a:t>приборов.</a:t>
            </a:r>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Профилактика бытовых опасностей</a:t>
            </a:r>
          </a:p>
        </p:txBody>
      </p:sp>
    </p:spTree>
    <p:extLst>
      <p:ext uri="{BB962C8B-B14F-4D97-AF65-F5344CB8AC3E}">
        <p14:creationId xmlns:p14="http://schemas.microsoft.com/office/powerpoint/2010/main" val="35918908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Готовность к </a:t>
            </a:r>
            <a:r>
              <a:rPr lang="ru-RU" dirty="0" smtClean="0">
                <a:solidFill>
                  <a:srgbClr val="C00000"/>
                </a:solidFill>
              </a:rPr>
              <a:t>реагированию.</a:t>
            </a:r>
          </a:p>
          <a:p>
            <a:pPr marL="0" indent="0">
              <a:lnSpc>
                <a:spcPts val="3500"/>
              </a:lnSpc>
              <a:spcBef>
                <a:spcPts val="0"/>
              </a:spcBef>
              <a:buNone/>
            </a:pPr>
            <a:r>
              <a:rPr lang="ru-RU" dirty="0"/>
              <a:t>Знание номеров экстренных служб, изучение инструкций по оказанию первой помощи, обновление аптечки и наличие средств пожаротушения.</a:t>
            </a:r>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Профилактика бытовых опасностей</a:t>
            </a:r>
          </a:p>
        </p:txBody>
      </p:sp>
      <p:pic>
        <p:nvPicPr>
          <p:cNvPr id="5" name="Рисунок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9522" y="4106333"/>
            <a:ext cx="4726281" cy="2658533"/>
          </a:xfrm>
          <a:prstGeom prst="rect">
            <a:avLst/>
          </a:prstGeom>
          <a:ln>
            <a:noFill/>
          </a:ln>
          <a:effectLst>
            <a:softEdge rad="112500"/>
          </a:effectLst>
        </p:spPr>
      </p:pic>
    </p:spTree>
    <p:extLst>
      <p:ext uri="{BB962C8B-B14F-4D97-AF65-F5344CB8AC3E}">
        <p14:creationId xmlns:p14="http://schemas.microsoft.com/office/powerpoint/2010/main" val="40238935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Регулярная уборка и поддержание </a:t>
            </a:r>
            <a:r>
              <a:rPr lang="ru-RU" dirty="0" smtClean="0">
                <a:solidFill>
                  <a:srgbClr val="C00000"/>
                </a:solidFill>
              </a:rPr>
              <a:t>чистоты.</a:t>
            </a:r>
          </a:p>
          <a:p>
            <a:pPr marL="0" indent="0">
              <a:lnSpc>
                <a:spcPts val="3500"/>
              </a:lnSpc>
              <a:spcBef>
                <a:spcPts val="0"/>
              </a:spcBef>
              <a:buNone/>
            </a:pPr>
            <a:r>
              <a:rPr lang="ru-RU" dirty="0"/>
              <a:t>Предотвращает накопление пыли, грязи и бактерий, которые могут стать причиной аллергий или </a:t>
            </a:r>
            <a:r>
              <a:rPr lang="ru-RU" dirty="0" smtClean="0"/>
              <a:t>заболеваний.</a:t>
            </a:r>
            <a:endParaRPr lang="ru-RU" dirty="0"/>
          </a:p>
          <a:p>
            <a:pPr marL="0" indent="0">
              <a:lnSpc>
                <a:spcPts val="3500"/>
              </a:lnSpc>
              <a:spcBef>
                <a:spcPts val="0"/>
              </a:spcBef>
              <a:buNone/>
            </a:pPr>
            <a:endParaRPr lang="ru-RU" dirty="0" smtClean="0"/>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Практические меры безопасности в быту</a:t>
            </a:r>
          </a:p>
        </p:txBody>
      </p:sp>
      <p:pic>
        <p:nvPicPr>
          <p:cNvPr id="2" name="Рисунок 1"/>
          <p:cNvPicPr>
            <a:picLocks noChangeAspect="1"/>
          </p:cNvPicPr>
          <p:nvPr/>
        </p:nvPicPr>
        <p:blipFill>
          <a:blip r:embed="rId2"/>
          <a:stretch>
            <a:fillRect/>
          </a:stretch>
        </p:blipFill>
        <p:spPr>
          <a:xfrm>
            <a:off x="3841447" y="3625426"/>
            <a:ext cx="4509105" cy="3156373"/>
          </a:xfrm>
          <a:prstGeom prst="rect">
            <a:avLst/>
          </a:prstGeom>
        </p:spPr>
      </p:pic>
    </p:spTree>
    <p:extLst>
      <p:ext uri="{BB962C8B-B14F-4D97-AF65-F5344CB8AC3E}">
        <p14:creationId xmlns:p14="http://schemas.microsoft.com/office/powerpoint/2010/main" val="34738623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Контроль состояния </a:t>
            </a:r>
            <a:r>
              <a:rPr lang="ru-RU" dirty="0" smtClean="0">
                <a:solidFill>
                  <a:srgbClr val="C00000"/>
                </a:solidFill>
              </a:rPr>
              <a:t>электроприборов.</a:t>
            </a:r>
          </a:p>
          <a:p>
            <a:pPr marL="0" indent="0">
              <a:lnSpc>
                <a:spcPts val="3500"/>
              </a:lnSpc>
              <a:spcBef>
                <a:spcPts val="0"/>
              </a:spcBef>
              <a:buNone/>
            </a:pPr>
            <a:r>
              <a:rPr lang="ru-RU" dirty="0" smtClean="0"/>
              <a:t>Своевременный ремонт </a:t>
            </a:r>
            <a:r>
              <a:rPr lang="ru-RU" dirty="0"/>
              <a:t>или </a:t>
            </a:r>
            <a:r>
              <a:rPr lang="ru-RU" dirty="0" smtClean="0"/>
              <a:t>замена неисправных электроприборов помогут </a:t>
            </a:r>
            <a:r>
              <a:rPr lang="ru-RU" dirty="0"/>
              <a:t>избежать короткого замыкания или </a:t>
            </a:r>
            <a:r>
              <a:rPr lang="ru-RU" dirty="0" smtClean="0"/>
              <a:t>возгорания.</a:t>
            </a:r>
            <a:endParaRPr lang="ru-RU" dirty="0"/>
          </a:p>
          <a:p>
            <a:pPr marL="0" indent="0">
              <a:lnSpc>
                <a:spcPts val="3500"/>
              </a:lnSpc>
              <a:spcBef>
                <a:spcPts val="0"/>
              </a:spcBef>
              <a:buNone/>
            </a:pPr>
            <a:endParaRPr lang="ru-RU" dirty="0" smtClean="0"/>
          </a:p>
          <a:p>
            <a:pPr marL="0" indent="0">
              <a:lnSpc>
                <a:spcPts val="3500"/>
              </a:lnSpc>
              <a:spcBef>
                <a:spcPts val="0"/>
              </a:spcBef>
              <a:buNone/>
            </a:pPr>
            <a:endParaRPr lang="ru-RU" dirty="0" smtClean="0"/>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Практические меры безопасности в быту</a:t>
            </a:r>
          </a:p>
        </p:txBody>
      </p:sp>
      <p:pic>
        <p:nvPicPr>
          <p:cNvPr id="2" name="Рисунок 1"/>
          <p:cNvPicPr>
            <a:picLocks noChangeAspect="1"/>
          </p:cNvPicPr>
          <p:nvPr/>
        </p:nvPicPr>
        <p:blipFill>
          <a:blip r:embed="rId2"/>
          <a:stretch>
            <a:fillRect/>
          </a:stretch>
        </p:blipFill>
        <p:spPr>
          <a:xfrm>
            <a:off x="3481396" y="3721100"/>
            <a:ext cx="4182534" cy="3136900"/>
          </a:xfrm>
          <a:prstGeom prst="rect">
            <a:avLst/>
          </a:prstGeom>
          <a:ln>
            <a:noFill/>
          </a:ln>
          <a:effectLst>
            <a:softEdge rad="112500"/>
          </a:effectLst>
        </p:spPr>
      </p:pic>
    </p:spTree>
    <p:extLst>
      <p:ext uri="{BB962C8B-B14F-4D97-AF65-F5344CB8AC3E}">
        <p14:creationId xmlns:p14="http://schemas.microsoft.com/office/powerpoint/2010/main" val="5525371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b="12617"/>
          <a:stretch/>
        </p:blipFill>
        <p:spPr>
          <a:xfrm>
            <a:off x="3684012" y="3620301"/>
            <a:ext cx="4823976" cy="3161499"/>
          </a:xfrm>
          <a:prstGeom prst="rect">
            <a:avLst/>
          </a:prstGeom>
          <a:ln>
            <a:noFill/>
          </a:ln>
          <a:effectLst>
            <a:softEdge rad="112500"/>
          </a:effectLst>
        </p:spPr>
      </p:pic>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Аккуратное обращение с острыми </a:t>
            </a:r>
            <a:r>
              <a:rPr lang="ru-RU" dirty="0" smtClean="0">
                <a:solidFill>
                  <a:srgbClr val="C00000"/>
                </a:solidFill>
              </a:rPr>
              <a:t>предметами.</a:t>
            </a:r>
            <a:endParaRPr lang="ru-RU" dirty="0">
              <a:solidFill>
                <a:srgbClr val="C00000"/>
              </a:solidFill>
            </a:endParaRPr>
          </a:p>
          <a:p>
            <a:pPr marL="0" indent="0">
              <a:lnSpc>
                <a:spcPts val="3500"/>
              </a:lnSpc>
              <a:spcBef>
                <a:spcPts val="0"/>
              </a:spcBef>
              <a:buNone/>
            </a:pPr>
            <a:r>
              <a:rPr lang="ru-RU" dirty="0" smtClean="0"/>
              <a:t>Использование защитных перчаток </a:t>
            </a:r>
            <a:r>
              <a:rPr lang="ru-RU" dirty="0"/>
              <a:t>и </a:t>
            </a:r>
            <a:r>
              <a:rPr lang="ru-RU" dirty="0" smtClean="0"/>
              <a:t>соблюдение осторожности </a:t>
            </a:r>
            <a:r>
              <a:rPr lang="ru-RU" dirty="0"/>
              <a:t>при работе с ножами, ножницами и другими острыми </a:t>
            </a:r>
            <a:r>
              <a:rPr lang="ru-RU" dirty="0" smtClean="0"/>
              <a:t>инструментами оградит от травм и порезов.</a:t>
            </a:r>
            <a:endParaRPr lang="ru-RU" dirty="0"/>
          </a:p>
          <a:p>
            <a:pPr marL="0" indent="0">
              <a:lnSpc>
                <a:spcPts val="3500"/>
              </a:lnSpc>
              <a:spcBef>
                <a:spcPts val="0"/>
              </a:spcBef>
              <a:buNone/>
            </a:pPr>
            <a:endParaRPr lang="ru-RU" dirty="0" smtClean="0"/>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Практические меры безопасности в быту</a:t>
            </a:r>
          </a:p>
        </p:txBody>
      </p:sp>
    </p:spTree>
    <p:extLst>
      <p:ext uri="{BB962C8B-B14F-4D97-AF65-F5344CB8AC3E}">
        <p14:creationId xmlns:p14="http://schemas.microsoft.com/office/powerpoint/2010/main" val="23119551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Правильное хранение опасных </a:t>
            </a:r>
            <a:r>
              <a:rPr lang="ru-RU" dirty="0" smtClean="0">
                <a:solidFill>
                  <a:srgbClr val="C00000"/>
                </a:solidFill>
              </a:rPr>
              <a:t>веществ.</a:t>
            </a:r>
          </a:p>
          <a:p>
            <a:pPr marL="0" indent="0">
              <a:lnSpc>
                <a:spcPts val="3500"/>
              </a:lnSpc>
              <a:spcBef>
                <a:spcPts val="0"/>
              </a:spcBef>
              <a:buNone/>
            </a:pPr>
            <a:r>
              <a:rPr lang="ru-RU" dirty="0" smtClean="0"/>
              <a:t>Хранение бытовой химии, лекарств </a:t>
            </a:r>
            <a:r>
              <a:rPr lang="ru-RU" dirty="0"/>
              <a:t>и </a:t>
            </a:r>
            <a:r>
              <a:rPr lang="ru-RU" dirty="0" smtClean="0"/>
              <a:t>других токсичных веществ </a:t>
            </a:r>
            <a:r>
              <a:rPr lang="ru-RU" dirty="0"/>
              <a:t>в недоступных </a:t>
            </a:r>
            <a:r>
              <a:rPr lang="ru-RU" dirty="0" smtClean="0"/>
              <a:t>местах сохранит их жизнь и здоровье детей. </a:t>
            </a:r>
            <a:endParaRPr lang="ru-RU" dirty="0"/>
          </a:p>
          <a:p>
            <a:pPr marL="0" indent="0">
              <a:lnSpc>
                <a:spcPts val="3500"/>
              </a:lnSpc>
              <a:spcBef>
                <a:spcPts val="0"/>
              </a:spcBef>
              <a:buNone/>
            </a:pPr>
            <a:endParaRPr lang="ru-RU" dirty="0" smtClean="0"/>
          </a:p>
          <a:p>
            <a:pPr marL="0" indent="0">
              <a:lnSpc>
                <a:spcPts val="3500"/>
              </a:lnSpc>
              <a:spcBef>
                <a:spcPts val="0"/>
              </a:spcBef>
              <a:buNone/>
            </a:pPr>
            <a:endParaRPr lang="ru-RU" dirty="0" smtClean="0"/>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Практические меры безопасности в быту</a:t>
            </a:r>
          </a:p>
        </p:txBody>
      </p:sp>
      <p:pic>
        <p:nvPicPr>
          <p:cNvPr id="2" name="Рисунок 1"/>
          <p:cNvPicPr>
            <a:picLocks noChangeAspect="1"/>
          </p:cNvPicPr>
          <p:nvPr/>
        </p:nvPicPr>
        <p:blipFill rotWithShape="1">
          <a:blip r:embed="rId2"/>
          <a:srcRect l="2526" t="2469" r="3878" b="3703"/>
          <a:stretch/>
        </p:blipFill>
        <p:spPr>
          <a:xfrm>
            <a:off x="4038180" y="3725333"/>
            <a:ext cx="3068966" cy="3064934"/>
          </a:xfrm>
          <a:prstGeom prst="rect">
            <a:avLst/>
          </a:prstGeom>
          <a:ln>
            <a:noFill/>
          </a:ln>
          <a:effectLst>
            <a:softEdge rad="112500"/>
          </a:effectLst>
        </p:spPr>
      </p:pic>
    </p:spTree>
    <p:extLst>
      <p:ext uri="{BB962C8B-B14F-4D97-AF65-F5344CB8AC3E}">
        <p14:creationId xmlns:p14="http://schemas.microsoft.com/office/powerpoint/2010/main" val="3285260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FF0000"/>
                </a:solidFill>
              </a:rPr>
              <a:t>Быт - это повседневный уклад жизни человека. </a:t>
            </a:r>
            <a:r>
              <a:rPr lang="ru-RU" dirty="0"/>
              <a:t>К нашим домам для создания необходимых бытовых условий подключены электричество, горячая и холодная вода, газ. В каждом доме и квартире имеются различные устройства и бытовые приборы, которые обеспечивают использование воды, электричества, газа для повседневных нужд человека.</a:t>
            </a:r>
          </a:p>
          <a:p>
            <a:pPr marL="0" indent="0">
              <a:lnSpc>
                <a:spcPts val="3500"/>
              </a:lnSpc>
              <a:spcBef>
                <a:spcPts val="0"/>
              </a:spcBef>
              <a:buNone/>
            </a:pPr>
            <a:r>
              <a:rPr lang="ru-RU" dirty="0" smtClean="0"/>
              <a:t>Все </a:t>
            </a:r>
            <a:r>
              <a:rPr lang="ru-RU" dirty="0"/>
              <a:t>это обыденно и привычно. Однако, в определенных условиях при использовании оборудования и приборов могут возникнуть опасные ситуации для вас, для ваших близких и для дома.</a:t>
            </a:r>
          </a:p>
        </p:txBody>
      </p:sp>
      <p:sp>
        <p:nvSpPr>
          <p:cNvPr id="4" name="Title 1"/>
          <p:cNvSpPr>
            <a:spLocks noGrp="1"/>
          </p:cNvSpPr>
          <p:nvPr>
            <p:ph type="title"/>
          </p:nvPr>
        </p:nvSpPr>
        <p:spPr>
          <a:xfrm>
            <a:off x="612475" y="748491"/>
            <a:ext cx="9920377" cy="896209"/>
          </a:xfrm>
        </p:spPr>
        <p:txBody>
          <a:bodyPr>
            <a:normAutofit/>
          </a:bodyPr>
          <a:lstStyle/>
          <a:p>
            <a:r>
              <a:rPr lang="ru-RU" b="1" dirty="0" smtClean="0">
                <a:solidFill>
                  <a:schemeClr val="bg1"/>
                </a:solidFill>
                <a:effectLst>
                  <a:outerShdw blurRad="38100" dist="38100" dir="2700000" algn="tl">
                    <a:srgbClr val="000000">
                      <a:alpha val="43137"/>
                    </a:srgbClr>
                  </a:outerShdw>
                </a:effectLst>
                <a:latin typeface="+mn-lt"/>
              </a:rPr>
              <a:t>Введение</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31937631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Организация безопасного жилого </a:t>
            </a:r>
            <a:r>
              <a:rPr lang="ru-RU" dirty="0" smtClean="0">
                <a:solidFill>
                  <a:srgbClr val="C00000"/>
                </a:solidFill>
              </a:rPr>
              <a:t>пространства.</a:t>
            </a:r>
          </a:p>
          <a:p>
            <a:pPr marL="0" indent="0">
              <a:lnSpc>
                <a:spcPts val="3500"/>
              </a:lnSpc>
              <a:spcBef>
                <a:spcPts val="0"/>
              </a:spcBef>
              <a:buNone/>
            </a:pPr>
            <a:r>
              <a:rPr lang="ru-RU" dirty="0"/>
              <a:t>Каждое помещение должно быть организовано таким образом, чтобы минимизировать вероятность травм и аварий</a:t>
            </a:r>
            <a:r>
              <a:rPr lang="ru-RU" dirty="0" smtClean="0"/>
              <a:t>. </a:t>
            </a:r>
            <a:r>
              <a:rPr lang="ru-RU" dirty="0"/>
              <a:t>Особое внимание нужно уделить мебели и её </a:t>
            </a:r>
            <a:r>
              <a:rPr lang="ru-RU" dirty="0" smtClean="0"/>
              <a:t>расположению</a:t>
            </a:r>
            <a:r>
              <a:rPr lang="ru-RU" dirty="0"/>
              <a:t>,</a:t>
            </a:r>
            <a:r>
              <a:rPr lang="ru-RU" dirty="0" smtClean="0"/>
              <a:t> мебель </a:t>
            </a:r>
            <a:r>
              <a:rPr lang="ru-RU" dirty="0"/>
              <a:t>с острыми углами желательно ставить в местах, где исключено частое передвижение людей, а шкафы и полки лучше крепить к стенам для предотвращения падения.</a:t>
            </a:r>
          </a:p>
          <a:p>
            <a:pPr marL="0" indent="0">
              <a:lnSpc>
                <a:spcPts val="3500"/>
              </a:lnSpc>
              <a:spcBef>
                <a:spcPts val="0"/>
              </a:spcBef>
              <a:buNone/>
            </a:pPr>
            <a:endParaRPr lang="ru-RU" dirty="0" smtClean="0"/>
          </a:p>
          <a:p>
            <a:pPr marL="0" indent="0">
              <a:lnSpc>
                <a:spcPts val="3500"/>
              </a:lnSpc>
              <a:spcBef>
                <a:spcPts val="0"/>
              </a:spcBef>
              <a:buNone/>
            </a:pPr>
            <a:endParaRPr lang="ru-RU" dirty="0"/>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Практические меры безопасности в быту</a:t>
            </a:r>
          </a:p>
        </p:txBody>
      </p:sp>
    </p:spTree>
    <p:extLst>
      <p:ext uri="{BB962C8B-B14F-4D97-AF65-F5344CB8AC3E}">
        <p14:creationId xmlns:p14="http://schemas.microsoft.com/office/powerpoint/2010/main" val="40461359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Составление чек-листа проверки безопасности </a:t>
            </a:r>
            <a:r>
              <a:rPr lang="ru-RU" dirty="0" smtClean="0">
                <a:solidFill>
                  <a:srgbClr val="C00000"/>
                </a:solidFill>
              </a:rPr>
              <a:t>жилища.</a:t>
            </a:r>
            <a:endParaRPr lang="ru-RU" dirty="0">
              <a:solidFill>
                <a:srgbClr val="C00000"/>
              </a:solidFill>
            </a:endParaRPr>
          </a:p>
          <a:p>
            <a:pPr marL="0" indent="0">
              <a:lnSpc>
                <a:spcPts val="3500"/>
              </a:lnSpc>
              <a:spcBef>
                <a:spcPts val="0"/>
              </a:spcBef>
              <a:buNone/>
            </a:pPr>
            <a:r>
              <a:rPr lang="ru-RU" dirty="0"/>
              <a:t>Чек-лист — это удобный инструмент для контроля за состоянием квартиры или дома. Он помогает систематически проверять ключевые элементы, которые способны стать источником проблем. Составляя такой список, важно учитывать все возможные угрозы, начиная от электрической проводки и заканчивая исправностью сантехники.</a:t>
            </a:r>
          </a:p>
          <a:p>
            <a:pPr marL="0" indent="0">
              <a:lnSpc>
                <a:spcPts val="3500"/>
              </a:lnSpc>
              <a:spcBef>
                <a:spcPts val="0"/>
              </a:spcBef>
              <a:buNone/>
            </a:pPr>
            <a:endParaRPr lang="ru-RU" dirty="0" smtClean="0"/>
          </a:p>
          <a:p>
            <a:pPr marL="0" indent="0">
              <a:lnSpc>
                <a:spcPts val="3500"/>
              </a:lnSpc>
              <a:spcBef>
                <a:spcPts val="0"/>
              </a:spcBef>
              <a:buNone/>
            </a:pPr>
            <a:endParaRPr lang="ru-RU" dirty="0"/>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Практические меры безопасности в быту</a:t>
            </a:r>
          </a:p>
        </p:txBody>
      </p:sp>
    </p:spTree>
    <p:extLst>
      <p:ext uri="{BB962C8B-B14F-4D97-AF65-F5344CB8AC3E}">
        <p14:creationId xmlns:p14="http://schemas.microsoft.com/office/powerpoint/2010/main" val="24477404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Разработка семейного плана действий при бытовых </a:t>
            </a:r>
            <a:r>
              <a:rPr lang="ru-RU" dirty="0" smtClean="0">
                <a:solidFill>
                  <a:srgbClr val="C00000"/>
                </a:solidFill>
              </a:rPr>
              <a:t>авариях.</a:t>
            </a:r>
          </a:p>
          <a:p>
            <a:pPr marL="0" indent="0">
              <a:lnSpc>
                <a:spcPts val="3500"/>
              </a:lnSpc>
              <a:spcBef>
                <a:spcPts val="0"/>
              </a:spcBef>
              <a:buNone/>
            </a:pPr>
            <a:r>
              <a:rPr lang="ru-RU" dirty="0"/>
              <a:t>Заранее составленный план действий в экстренных ситуациях может спасти жизни. </a:t>
            </a:r>
            <a:endParaRPr lang="ru-RU" dirty="0" smtClean="0"/>
          </a:p>
          <a:p>
            <a:pPr marL="0" indent="0">
              <a:lnSpc>
                <a:spcPts val="3500"/>
              </a:lnSpc>
              <a:spcBef>
                <a:spcPts val="0"/>
              </a:spcBef>
              <a:buNone/>
            </a:pPr>
            <a:r>
              <a:rPr lang="ru-RU" dirty="0" smtClean="0"/>
              <a:t>Каждая </a:t>
            </a:r>
            <a:r>
              <a:rPr lang="ru-RU" dirty="0"/>
              <a:t>семья должна иметь алгоритм, который поможет ей правильно среагировать на различные типы происшествий: пожары, утечки газа, наводнения, короткие замыкания и другие нештатные случаи.</a:t>
            </a:r>
          </a:p>
          <a:p>
            <a:pPr marL="0" indent="0">
              <a:lnSpc>
                <a:spcPts val="3500"/>
              </a:lnSpc>
              <a:spcBef>
                <a:spcPts val="0"/>
              </a:spcBef>
              <a:buNone/>
            </a:pPr>
            <a:r>
              <a:rPr lang="ru-RU" dirty="0"/>
              <a:t> </a:t>
            </a:r>
          </a:p>
          <a:p>
            <a:pPr marL="0" indent="0">
              <a:lnSpc>
                <a:spcPts val="3500"/>
              </a:lnSpc>
              <a:spcBef>
                <a:spcPts val="0"/>
              </a:spcBef>
              <a:buNone/>
            </a:pPr>
            <a:endParaRPr lang="ru-RU" dirty="0" smtClean="0"/>
          </a:p>
          <a:p>
            <a:pPr marL="0" indent="0">
              <a:lnSpc>
                <a:spcPts val="3500"/>
              </a:lnSpc>
              <a:spcBef>
                <a:spcPts val="0"/>
              </a:spcBef>
              <a:buNone/>
            </a:pPr>
            <a:endParaRPr lang="ru-RU" dirty="0"/>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Практические меры безопасности в быту</a:t>
            </a:r>
          </a:p>
        </p:txBody>
      </p:sp>
    </p:spTree>
    <p:extLst>
      <p:ext uri="{BB962C8B-B14F-4D97-AF65-F5344CB8AC3E}">
        <p14:creationId xmlns:p14="http://schemas.microsoft.com/office/powerpoint/2010/main" val="17223839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Формирование домашней аптечки и набора инструментов для быстрого </a:t>
            </a:r>
            <a:r>
              <a:rPr lang="ru-RU" dirty="0" smtClean="0">
                <a:solidFill>
                  <a:srgbClr val="C00000"/>
                </a:solidFill>
              </a:rPr>
              <a:t>реагирования.</a:t>
            </a:r>
          </a:p>
          <a:p>
            <a:pPr marL="0" indent="0">
              <a:lnSpc>
                <a:spcPts val="3500"/>
              </a:lnSpc>
              <a:spcBef>
                <a:spcPts val="0"/>
              </a:spcBef>
              <a:buNone/>
            </a:pPr>
            <a:r>
              <a:rPr lang="ru-RU" dirty="0"/>
              <a:t>Домашняя аптечка — это важнейший элемент подготовки к любым непредвиденным случаям. В ней необходимо содержать базовый набор медикаментов и средств для оказания первой помощи при травмах, отравлениях, ожогах и других ситуациях. </a:t>
            </a:r>
            <a:endParaRPr lang="ru-RU" dirty="0" smtClean="0"/>
          </a:p>
          <a:p>
            <a:pPr marL="0" indent="0">
              <a:lnSpc>
                <a:spcPts val="3500"/>
              </a:lnSpc>
              <a:spcBef>
                <a:spcPts val="0"/>
              </a:spcBef>
              <a:buNone/>
            </a:pPr>
            <a:r>
              <a:rPr lang="ru-RU" dirty="0"/>
              <a:t>Кроме аптечки, в доме всегда необходим набор инструментов, который поможет оперативно справиться с мелкими авариями или поддерживать технику в исправном состоянии.</a:t>
            </a:r>
          </a:p>
          <a:p>
            <a:pPr marL="0" indent="0">
              <a:lnSpc>
                <a:spcPts val="3500"/>
              </a:lnSpc>
              <a:spcBef>
                <a:spcPts val="0"/>
              </a:spcBef>
              <a:buNone/>
            </a:pPr>
            <a:endParaRPr lang="ru-RU" dirty="0" smtClean="0"/>
          </a:p>
          <a:p>
            <a:pPr marL="0" indent="0">
              <a:lnSpc>
                <a:spcPts val="3500"/>
              </a:lnSpc>
              <a:spcBef>
                <a:spcPts val="0"/>
              </a:spcBef>
              <a:buNone/>
            </a:pPr>
            <a:endParaRPr lang="ru-RU" dirty="0"/>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Практические меры безопасности в быту</a:t>
            </a:r>
          </a:p>
        </p:txBody>
      </p:sp>
    </p:spTree>
    <p:extLst>
      <p:ext uri="{BB962C8B-B14F-4D97-AF65-F5344CB8AC3E}">
        <p14:creationId xmlns:p14="http://schemas.microsoft.com/office/powerpoint/2010/main" val="24638068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t>Вы сделали важный шаг к осознанию того, что ваша безопасность — это результат ваших решений и привычек. </a:t>
            </a:r>
            <a:endParaRPr lang="ru-RU" dirty="0" smtClean="0"/>
          </a:p>
          <a:p>
            <a:pPr marL="0" indent="0">
              <a:lnSpc>
                <a:spcPts val="3500"/>
              </a:lnSpc>
              <a:spcBef>
                <a:spcPts val="0"/>
              </a:spcBef>
              <a:buNone/>
            </a:pPr>
            <a:r>
              <a:rPr lang="ru-RU" dirty="0" smtClean="0">
                <a:solidFill>
                  <a:srgbClr val="C00000"/>
                </a:solidFill>
              </a:rPr>
              <a:t>Помните</a:t>
            </a:r>
            <a:r>
              <a:rPr lang="ru-RU" dirty="0">
                <a:solidFill>
                  <a:srgbClr val="C00000"/>
                </a:solidFill>
              </a:rPr>
              <a:t>, что забота о себе и своих близких — это не просто теория, а каждодневные действия, которые могут предотвратить </a:t>
            </a:r>
            <a:r>
              <a:rPr lang="ru-RU" dirty="0" smtClean="0">
                <a:solidFill>
                  <a:srgbClr val="C00000"/>
                </a:solidFill>
              </a:rPr>
              <a:t>серьёзные </a:t>
            </a:r>
            <a:r>
              <a:rPr lang="ru-RU" dirty="0">
                <a:solidFill>
                  <a:srgbClr val="C00000"/>
                </a:solidFill>
              </a:rPr>
              <a:t>последствия. </a:t>
            </a:r>
            <a:endParaRPr lang="ru-RU" dirty="0" smtClean="0">
              <a:solidFill>
                <a:srgbClr val="C00000"/>
              </a:solidFill>
            </a:endParaRPr>
          </a:p>
          <a:p>
            <a:pPr marL="0" indent="0">
              <a:lnSpc>
                <a:spcPts val="3500"/>
              </a:lnSpc>
              <a:spcBef>
                <a:spcPts val="0"/>
              </a:spcBef>
              <a:buNone/>
            </a:pPr>
            <a:r>
              <a:rPr lang="ru-RU" dirty="0" smtClean="0"/>
              <a:t>Каждый </a:t>
            </a:r>
            <a:r>
              <a:rPr lang="ru-RU" dirty="0"/>
              <a:t>из вас способен влиять на окружающую обстановку и создавать условия для более безопасной и комфортной жизни.</a:t>
            </a:r>
          </a:p>
          <a:p>
            <a:pPr marL="0" indent="0">
              <a:lnSpc>
                <a:spcPts val="3500"/>
              </a:lnSpc>
              <a:spcBef>
                <a:spcPts val="0"/>
              </a:spcBef>
              <a:buNone/>
            </a:pPr>
            <a:r>
              <a:rPr lang="ru-RU" dirty="0" smtClean="0"/>
              <a:t> </a:t>
            </a:r>
            <a:endParaRPr lang="ru-RU" dirty="0"/>
          </a:p>
          <a:p>
            <a:pPr marL="0" indent="0">
              <a:lnSpc>
                <a:spcPts val="3500"/>
              </a:lnSpc>
              <a:spcBef>
                <a:spcPts val="0"/>
              </a:spcBef>
              <a:buNone/>
            </a:pPr>
            <a:endParaRPr lang="ru-RU" dirty="0" smtClean="0"/>
          </a:p>
          <a:p>
            <a:pPr marL="0" indent="0">
              <a:lnSpc>
                <a:spcPts val="3500"/>
              </a:lnSpc>
              <a:spcBef>
                <a:spcPts val="0"/>
              </a:spcBef>
              <a:buNone/>
            </a:pPr>
            <a:endParaRPr lang="ru-RU" dirty="0"/>
          </a:p>
          <a:p>
            <a:pPr marL="0" indent="0">
              <a:lnSpc>
                <a:spcPts val="3500"/>
              </a:lnSpc>
              <a:spcBef>
                <a:spcPts val="0"/>
              </a:spcBef>
              <a:buNone/>
            </a:pPr>
            <a:endParaRPr lang="ru-RU" dirty="0" smtClean="0"/>
          </a:p>
          <a:p>
            <a:pPr marL="0" indent="0">
              <a:lnSpc>
                <a:spcPts val="3500"/>
              </a:lnSpc>
              <a:spcBef>
                <a:spcPts val="0"/>
              </a:spcBef>
              <a:buNone/>
            </a:pPr>
            <a:endParaRPr lang="ru-RU" dirty="0"/>
          </a:p>
        </p:txBody>
      </p:sp>
      <p:sp>
        <p:nvSpPr>
          <p:cNvPr id="4" name="Title 1"/>
          <p:cNvSpPr>
            <a:spLocks noGrp="1"/>
          </p:cNvSpPr>
          <p:nvPr>
            <p:ph type="title"/>
          </p:nvPr>
        </p:nvSpPr>
        <p:spPr>
          <a:xfrm>
            <a:off x="612475" y="748491"/>
            <a:ext cx="9920377" cy="896209"/>
          </a:xfrm>
        </p:spPr>
        <p:txBody>
          <a:bodyPr>
            <a:noAutofit/>
          </a:bodyPr>
          <a:lstStyle/>
          <a:p>
            <a:r>
              <a:rPr lang="ru-RU" b="1" dirty="0" smtClean="0">
                <a:solidFill>
                  <a:schemeClr val="bg1"/>
                </a:solidFill>
                <a:effectLst>
                  <a:outerShdw blurRad="38100" dist="38100" dir="2700000" algn="tl">
                    <a:srgbClr val="000000">
                      <a:alpha val="43137"/>
                    </a:srgbClr>
                  </a:outerShdw>
                </a:effectLst>
                <a:latin typeface="+mn-lt"/>
              </a:rPr>
              <a:t>Вывод</a:t>
            </a:r>
            <a:endParaRPr lang="ru-RU"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17424323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1102" y="1885054"/>
            <a:ext cx="10205049" cy="4394975"/>
          </a:xfrm>
        </p:spPr>
        <p:txBody>
          <a:bodyPr anchor="ctr">
            <a:normAutofit/>
          </a:bodyPr>
          <a:lstStyle/>
          <a:p>
            <a:r>
              <a:rPr lang="ru-RU" sz="8000" b="1" dirty="0" smtClean="0">
                <a:ln w="0"/>
                <a:solidFill>
                  <a:srgbClr val="C00000"/>
                </a:solidFill>
                <a:effectLst>
                  <a:outerShdw blurRad="38100" dist="19050" dir="2700000" algn="tl" rotWithShape="0">
                    <a:schemeClr val="dk1">
                      <a:alpha val="40000"/>
                    </a:schemeClr>
                  </a:outerShdw>
                </a:effectLst>
                <a:latin typeface="+mn-lt"/>
              </a:rPr>
              <a:t>Спасибо за внимание!</a:t>
            </a:r>
            <a:endParaRPr lang="en-US" sz="8000" b="1" dirty="0">
              <a:ln w="0"/>
              <a:solidFill>
                <a:srgbClr val="C00000"/>
              </a:solidFill>
              <a:effectLst>
                <a:outerShdw blurRad="38100" dist="19050" dir="2700000" algn="tl" rotWithShape="0">
                  <a:schemeClr val="dk1">
                    <a:alpha val="40000"/>
                  </a:schemeClr>
                </a:outerShdw>
              </a:effectLst>
              <a:latin typeface="+mn-lt"/>
            </a:endParaRPr>
          </a:p>
        </p:txBody>
      </p:sp>
    </p:spTree>
    <p:extLst>
      <p:ext uri="{BB962C8B-B14F-4D97-AF65-F5344CB8AC3E}">
        <p14:creationId xmlns:p14="http://schemas.microsoft.com/office/powerpoint/2010/main" val="25352329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t>Бытовое пространство человека, несмотря на кажущуюся безопасность, содержит множество угроз, которые способны нанести вред здоровью или имуществу. Все возможные угрозы можно условно разделить на несколько категорий, и одна из них – это </a:t>
            </a:r>
            <a:r>
              <a:rPr lang="ru-RU" dirty="0">
                <a:solidFill>
                  <a:srgbClr val="C00000"/>
                </a:solidFill>
              </a:rPr>
              <a:t>физические и химические факторы</a:t>
            </a:r>
            <a:r>
              <a:rPr lang="ru-RU" dirty="0"/>
              <a:t>, которые присутствуют в наших домах.</a:t>
            </a:r>
          </a:p>
          <a:p>
            <a:pPr marL="0" indent="0">
              <a:lnSpc>
                <a:spcPts val="3500"/>
              </a:lnSpc>
              <a:spcBef>
                <a:spcPts val="0"/>
              </a:spcBef>
              <a:buNone/>
            </a:pPr>
            <a:r>
              <a:rPr lang="ru-RU" dirty="0"/>
              <a:t>Правильное понимание и осознание этих рисков является основой для безопасного поведения.</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Классификация источников опасности </a:t>
            </a:r>
            <a:r>
              <a:rPr lang="ru-RU" b="1" dirty="0" smtClean="0">
                <a:solidFill>
                  <a:schemeClr val="bg1"/>
                </a:solidFill>
                <a:effectLst>
                  <a:outerShdw blurRad="38100" dist="38100" dir="2700000" algn="tl">
                    <a:srgbClr val="000000">
                      <a:alpha val="43137"/>
                    </a:srgbClr>
                  </a:outerShdw>
                </a:effectLst>
                <a:latin typeface="+mn-lt"/>
              </a:rPr>
              <a:t> в </a:t>
            </a:r>
            <a:r>
              <a:rPr lang="ru-RU" b="1" dirty="0">
                <a:solidFill>
                  <a:schemeClr val="bg1"/>
                </a:solidFill>
                <a:effectLst>
                  <a:outerShdw blurRad="38100" dist="38100" dir="2700000" algn="tl">
                    <a:srgbClr val="000000">
                      <a:alpha val="43137"/>
                    </a:srgbClr>
                  </a:outerShdw>
                </a:effectLst>
                <a:latin typeface="+mn-lt"/>
              </a:rPr>
              <a:t>быту</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3346825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Физические источники опасности </a:t>
            </a:r>
            <a:r>
              <a:rPr lang="ru-RU" dirty="0"/>
              <a:t>— это любые объекты или</a:t>
            </a:r>
          </a:p>
          <a:p>
            <a:pPr marL="0" indent="0">
              <a:lnSpc>
                <a:spcPts val="3500"/>
              </a:lnSpc>
              <a:spcBef>
                <a:spcPts val="0"/>
              </a:spcBef>
              <a:buNone/>
            </a:pPr>
            <a:r>
              <a:rPr lang="ru-RU" dirty="0"/>
              <a:t>факторы в окружающей среде, которые могут вызвать травмы или повреждения организма человека через механическое, электрическое, тепловое или иное физическое воздействие.</a:t>
            </a:r>
          </a:p>
          <a:p>
            <a:pPr marL="0" indent="0">
              <a:lnSpc>
                <a:spcPts val="3500"/>
              </a:lnSpc>
              <a:spcBef>
                <a:spcPts val="0"/>
              </a:spcBef>
              <a:buNone/>
            </a:pPr>
            <a:r>
              <a:rPr lang="ru-RU" dirty="0"/>
              <a:t>Например, электричество, острые предметы, горячие</a:t>
            </a:r>
          </a:p>
          <a:p>
            <a:pPr marL="0" indent="0">
              <a:lnSpc>
                <a:spcPts val="3500"/>
              </a:lnSpc>
              <a:spcBef>
                <a:spcPts val="0"/>
              </a:spcBef>
              <a:buNone/>
            </a:pPr>
            <a:r>
              <a:rPr lang="ru-RU" dirty="0"/>
              <a:t>поверхности, скользкие полы.</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Физические угрозы в домашних условиях</a:t>
            </a:r>
            <a:endParaRPr lang="en-US" b="1" dirty="0">
              <a:solidFill>
                <a:schemeClr val="bg1"/>
              </a:solidFill>
              <a:effectLst>
                <a:outerShdw blurRad="38100" dist="38100" dir="2700000" algn="tl">
                  <a:srgbClr val="000000">
                    <a:alpha val="43137"/>
                  </a:srgbClr>
                </a:outerShdw>
              </a:effectLst>
              <a:latin typeface="+mn-lt"/>
            </a:endParaRPr>
          </a:p>
        </p:txBody>
      </p:sp>
      <p:pic>
        <p:nvPicPr>
          <p:cNvPr id="5" name="Рисунок 4"/>
          <p:cNvPicPr>
            <a:picLocks noChangeAspect="1"/>
          </p:cNvPicPr>
          <p:nvPr/>
        </p:nvPicPr>
        <p:blipFill rotWithShape="1">
          <a:blip r:embed="rId2"/>
          <a:srcRect l="3073" t="12732" r="68762" b="36777"/>
          <a:stretch/>
        </p:blipFill>
        <p:spPr>
          <a:xfrm>
            <a:off x="1950720" y="4851469"/>
            <a:ext cx="1982925" cy="2006531"/>
          </a:xfrm>
          <a:prstGeom prst="rect">
            <a:avLst/>
          </a:prstGeom>
          <a:ln>
            <a:noFill/>
          </a:ln>
          <a:effectLst>
            <a:softEdge rad="112500"/>
          </a:effectLst>
        </p:spPr>
      </p:pic>
      <p:pic>
        <p:nvPicPr>
          <p:cNvPr id="8" name="Рисунок 7"/>
          <p:cNvPicPr>
            <a:picLocks noChangeAspect="1"/>
          </p:cNvPicPr>
          <p:nvPr/>
        </p:nvPicPr>
        <p:blipFill rotWithShape="1">
          <a:blip r:embed="rId2"/>
          <a:srcRect l="68639" t="12732" r="2108" b="36777"/>
          <a:stretch/>
        </p:blipFill>
        <p:spPr>
          <a:xfrm>
            <a:off x="7211680" y="4851468"/>
            <a:ext cx="2059557" cy="2006531"/>
          </a:xfrm>
          <a:prstGeom prst="rect">
            <a:avLst/>
          </a:prstGeom>
          <a:ln>
            <a:noFill/>
          </a:ln>
          <a:effectLst>
            <a:softEdge rad="112500"/>
          </a:effectLst>
        </p:spPr>
      </p:pic>
      <p:pic>
        <p:nvPicPr>
          <p:cNvPr id="9" name="Рисунок 8"/>
          <p:cNvPicPr>
            <a:picLocks noChangeAspect="1"/>
          </p:cNvPicPr>
          <p:nvPr/>
        </p:nvPicPr>
        <p:blipFill rotWithShape="1">
          <a:blip r:embed="rId2"/>
          <a:srcRect l="35853" t="12732" r="35598" b="36777"/>
          <a:stretch/>
        </p:blipFill>
        <p:spPr>
          <a:xfrm>
            <a:off x="4567685" y="4851469"/>
            <a:ext cx="2009955" cy="2006531"/>
          </a:xfrm>
          <a:prstGeom prst="rect">
            <a:avLst/>
          </a:prstGeom>
          <a:ln>
            <a:noFill/>
          </a:ln>
          <a:effectLst>
            <a:softEdge rad="112500"/>
          </a:effectLst>
        </p:spPr>
      </p:pic>
    </p:spTree>
    <p:extLst>
      <p:ext uri="{BB962C8B-B14F-4D97-AF65-F5344CB8AC3E}">
        <p14:creationId xmlns:p14="http://schemas.microsoft.com/office/powerpoint/2010/main" val="2650553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cstate="screen">
            <a:extLst>
              <a:ext uri="{28A0092B-C50C-407E-A947-70E740481C1C}">
                <a14:useLocalDpi xmlns:a14="http://schemas.microsoft.com/office/drawing/2010/main"/>
              </a:ext>
            </a:extLst>
          </a:blip>
          <a:srcRect b="8171"/>
          <a:stretch/>
        </p:blipFill>
        <p:spPr>
          <a:xfrm>
            <a:off x="7932200" y="3209027"/>
            <a:ext cx="3251068" cy="3562709"/>
          </a:xfrm>
          <a:prstGeom prst="rect">
            <a:avLst/>
          </a:prstGeom>
        </p:spPr>
      </p:pic>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Физические угрозы в быту </a:t>
            </a:r>
            <a:r>
              <a:rPr lang="ru-RU" dirty="0"/>
              <a:t>включают такие факторы, как механические, электрические и тепловые воздействия, которые часто приводят к травмам. К механическим можно отнести, например, острые углы мебели, которые могут стать </a:t>
            </a:r>
            <a:r>
              <a:rPr lang="ru-RU" dirty="0" smtClean="0"/>
              <a:t>                                     причиной </a:t>
            </a:r>
            <a:r>
              <a:rPr lang="ru-RU" dirty="0"/>
              <a:t>ушибов </a:t>
            </a:r>
            <a:r>
              <a:rPr lang="ru-RU" dirty="0" smtClean="0"/>
              <a:t>или порезов</a:t>
            </a:r>
            <a:r>
              <a:rPr lang="ru-RU" dirty="0"/>
              <a:t>, а также </a:t>
            </a:r>
            <a:r>
              <a:rPr lang="ru-RU" dirty="0" smtClean="0"/>
              <a:t>                                            неустойчивые </a:t>
            </a:r>
            <a:r>
              <a:rPr lang="ru-RU" dirty="0"/>
              <a:t>конструкции и предметы, </a:t>
            </a:r>
            <a:r>
              <a:rPr lang="ru-RU" dirty="0" smtClean="0"/>
              <a:t>                                               способные </a:t>
            </a:r>
            <a:r>
              <a:rPr lang="ru-RU" dirty="0"/>
              <a:t>упасть и нанести вред.</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Физические угрозы в домашних условиях</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1714908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screen">
            <a:extLst>
              <a:ext uri="{28A0092B-C50C-407E-A947-70E740481C1C}">
                <a14:useLocalDpi xmlns:a14="http://schemas.microsoft.com/office/drawing/2010/main"/>
              </a:ext>
            </a:extLst>
          </a:blip>
          <a:srcRect t="42930" r="59914"/>
          <a:stretch/>
        </p:blipFill>
        <p:spPr>
          <a:xfrm flipH="1">
            <a:off x="9954881" y="4298257"/>
            <a:ext cx="1897813" cy="2542490"/>
          </a:xfrm>
          <a:prstGeom prst="rect">
            <a:avLst/>
          </a:prstGeom>
          <a:ln>
            <a:noFill/>
          </a:ln>
          <a:effectLst>
            <a:softEdge rad="112500"/>
          </a:effectLst>
        </p:spPr>
      </p:pic>
      <p:sp>
        <p:nvSpPr>
          <p:cNvPr id="3" name="Объект 2"/>
          <p:cNvSpPr>
            <a:spLocks noGrp="1"/>
          </p:cNvSpPr>
          <p:nvPr>
            <p:ph idx="1"/>
          </p:nvPr>
        </p:nvSpPr>
        <p:spPr>
          <a:xfrm>
            <a:off x="838200" y="2156602"/>
            <a:ext cx="10515600" cy="4701397"/>
          </a:xfrm>
        </p:spPr>
        <p:txBody>
          <a:bodyPr>
            <a:normAutofit/>
          </a:bodyPr>
          <a:lstStyle/>
          <a:p>
            <a:pPr marL="0" indent="0">
              <a:lnSpc>
                <a:spcPts val="3500"/>
              </a:lnSpc>
              <a:spcBef>
                <a:spcPts val="0"/>
              </a:spcBef>
              <a:buNone/>
            </a:pPr>
            <a:r>
              <a:rPr lang="ru-RU" dirty="0"/>
              <a:t>Одним из ключевых источников физического риска является </a:t>
            </a:r>
            <a:r>
              <a:rPr lang="ru-RU" dirty="0">
                <a:solidFill>
                  <a:srgbClr val="C00000"/>
                </a:solidFill>
              </a:rPr>
              <a:t>электричество</a:t>
            </a:r>
            <a:r>
              <a:rPr lang="ru-RU" dirty="0"/>
              <a:t>.</a:t>
            </a:r>
          </a:p>
          <a:p>
            <a:pPr marL="0" indent="0">
              <a:lnSpc>
                <a:spcPts val="3500"/>
              </a:lnSpc>
              <a:spcBef>
                <a:spcPts val="0"/>
              </a:spcBef>
              <a:buNone/>
            </a:pPr>
            <a:r>
              <a:rPr lang="ru-RU" dirty="0"/>
              <a:t>Несоблюдение правил эксплуатации электроприборов, их неправильное использование или неисправность могут привести к короткому замыканию, пожару или поражению электрическим током. Особое внимание следует уделять электроприборам </a:t>
            </a:r>
            <a:r>
              <a:rPr lang="ru-RU" dirty="0" smtClean="0"/>
              <a:t>                      с </a:t>
            </a:r>
            <a:r>
              <a:rPr lang="ru-RU" dirty="0"/>
              <a:t>высоким уровнем потребления энергии, таким как микроволновые печи, утюги и электроплиты. </a:t>
            </a:r>
            <a:r>
              <a:rPr lang="ru-RU" dirty="0" smtClean="0"/>
              <a:t>                           Неправильное их </a:t>
            </a:r>
            <a:r>
              <a:rPr lang="ru-RU" dirty="0"/>
              <a:t>применение способно стать причиной </a:t>
            </a:r>
            <a:r>
              <a:rPr lang="ru-RU" dirty="0" smtClean="0"/>
              <a:t>                      серьёзных </a:t>
            </a:r>
            <a:r>
              <a:rPr lang="ru-RU" dirty="0"/>
              <a:t>аварий.</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Физические угрозы в домашних условиях</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3275253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cstate="screen">
            <a:extLst>
              <a:ext uri="{28A0092B-C50C-407E-A947-70E740481C1C}">
                <a14:useLocalDpi xmlns:a14="http://schemas.microsoft.com/office/drawing/2010/main"/>
              </a:ext>
            </a:extLst>
          </a:blip>
          <a:srcRect b="8762"/>
          <a:stretch/>
        </p:blipFill>
        <p:spPr>
          <a:xfrm>
            <a:off x="8019423" y="3510281"/>
            <a:ext cx="3334377" cy="3285575"/>
          </a:xfrm>
          <a:prstGeom prst="rect">
            <a:avLst/>
          </a:prstGeom>
          <a:ln>
            <a:noFill/>
          </a:ln>
          <a:effectLst>
            <a:softEdge rad="112500"/>
          </a:effectLst>
        </p:spPr>
      </p:pic>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Тепловые риски </a:t>
            </a:r>
            <a:r>
              <a:rPr lang="ru-RU" dirty="0"/>
              <a:t>также представляют опасность. Неправильная эксплуатация газовых плит, обогревателей или даже обычных кухонных приборов часто вызывает ожоги или возгорание. Сюда же можно отнести неосторожное обращение с </a:t>
            </a:r>
            <a:r>
              <a:rPr lang="ru-RU" dirty="0" smtClean="0"/>
              <a:t>                                        горячей </a:t>
            </a:r>
            <a:r>
              <a:rPr lang="ru-RU" dirty="0"/>
              <a:t>водой, например, при использовании </a:t>
            </a:r>
            <a:r>
              <a:rPr lang="ru-RU" dirty="0" smtClean="0"/>
              <a:t>                                    бойлеров </a:t>
            </a:r>
            <a:r>
              <a:rPr lang="ru-RU" dirty="0"/>
              <a:t>или кипятильников, что способно </a:t>
            </a:r>
            <a:r>
              <a:rPr lang="ru-RU" dirty="0" smtClean="0"/>
              <a:t>                                               привести </a:t>
            </a:r>
            <a:r>
              <a:rPr lang="ru-RU" dirty="0"/>
              <a:t>к серьёзным травмам.</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Физические угрозы в домашних условиях</a:t>
            </a:r>
            <a:endParaRPr lang="en-US"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2383728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156603"/>
            <a:ext cx="10515600" cy="4520242"/>
          </a:xfrm>
        </p:spPr>
        <p:txBody>
          <a:bodyPr>
            <a:normAutofit/>
          </a:bodyPr>
          <a:lstStyle/>
          <a:p>
            <a:pPr marL="0" indent="0">
              <a:lnSpc>
                <a:spcPts val="3500"/>
              </a:lnSpc>
              <a:spcBef>
                <a:spcPts val="0"/>
              </a:spcBef>
              <a:buNone/>
            </a:pPr>
            <a:r>
              <a:rPr lang="ru-RU" dirty="0">
                <a:solidFill>
                  <a:srgbClr val="C00000"/>
                </a:solidFill>
              </a:rPr>
              <a:t>Химические источники опасности </a:t>
            </a:r>
            <a:r>
              <a:rPr lang="ru-RU" dirty="0"/>
              <a:t>— это вещества или материалы, которые при неверном использовании или хранении могут нанести вред здоровью человека через контакт с кожей, вдыхание паров или попадание внутрь организма. </a:t>
            </a:r>
            <a:endParaRPr lang="ru-RU" dirty="0" smtClean="0"/>
          </a:p>
          <a:p>
            <a:pPr marL="0" indent="0">
              <a:lnSpc>
                <a:spcPts val="3500"/>
              </a:lnSpc>
              <a:spcBef>
                <a:spcPts val="0"/>
              </a:spcBef>
              <a:buNone/>
            </a:pPr>
            <a:r>
              <a:rPr lang="ru-RU" dirty="0" smtClean="0"/>
              <a:t>Например: моющие </a:t>
            </a:r>
            <a:r>
              <a:rPr lang="ru-RU" dirty="0"/>
              <a:t>средства, кислоты, лекарства, бытовой газ.</a:t>
            </a:r>
          </a:p>
        </p:txBody>
      </p:sp>
      <p:sp>
        <p:nvSpPr>
          <p:cNvPr id="4" name="Title 1"/>
          <p:cNvSpPr>
            <a:spLocks noGrp="1"/>
          </p:cNvSpPr>
          <p:nvPr>
            <p:ph type="title"/>
          </p:nvPr>
        </p:nvSpPr>
        <p:spPr>
          <a:xfrm>
            <a:off x="612475" y="748491"/>
            <a:ext cx="9920377" cy="896209"/>
          </a:xfrm>
        </p:spPr>
        <p:txBody>
          <a:bodyPr>
            <a:noAutofit/>
          </a:bodyPr>
          <a:lstStyle/>
          <a:p>
            <a:r>
              <a:rPr lang="ru-RU" b="1" dirty="0">
                <a:solidFill>
                  <a:schemeClr val="bg1"/>
                </a:solidFill>
                <a:effectLst>
                  <a:outerShdw blurRad="38100" dist="38100" dir="2700000" algn="tl">
                    <a:srgbClr val="000000">
                      <a:alpha val="43137"/>
                    </a:srgbClr>
                  </a:outerShdw>
                </a:effectLst>
                <a:latin typeface="+mn-lt"/>
              </a:rPr>
              <a:t>Химические факторы риска</a:t>
            </a:r>
            <a:endParaRPr lang="en-US" b="1" dirty="0">
              <a:solidFill>
                <a:schemeClr val="bg1"/>
              </a:solidFill>
              <a:effectLst>
                <a:outerShdw blurRad="38100" dist="38100" dir="2700000" algn="tl">
                  <a:srgbClr val="000000">
                    <a:alpha val="43137"/>
                  </a:srgbClr>
                </a:outerShdw>
              </a:effectLst>
              <a:latin typeface="+mn-lt"/>
            </a:endParaRPr>
          </a:p>
        </p:txBody>
      </p:sp>
      <p:pic>
        <p:nvPicPr>
          <p:cNvPr id="5" name="Рисунок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41064" y="4416724"/>
            <a:ext cx="3509872" cy="2415396"/>
          </a:xfrm>
          <a:prstGeom prst="rect">
            <a:avLst/>
          </a:prstGeom>
        </p:spPr>
      </p:pic>
    </p:spTree>
    <p:extLst>
      <p:ext uri="{BB962C8B-B14F-4D97-AF65-F5344CB8AC3E}">
        <p14:creationId xmlns:p14="http://schemas.microsoft.com/office/powerpoint/2010/main" val="4176947362"/>
      </p:ext>
    </p:extLst>
  </p:cSld>
  <p:clrMapOvr>
    <a:masterClrMapping/>
  </p:clrMapOvr>
</p:sld>
</file>

<file path=ppt/theme/theme1.xml><?xml version="1.0" encoding="utf-8"?>
<a:theme xmlns:a="http://schemas.openxmlformats.org/drawingml/2006/main" name="Office Them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282</TotalTime>
  <Words>1717</Words>
  <Application>Microsoft Office PowerPoint</Application>
  <PresentationFormat>Широкоэкранный</PresentationFormat>
  <Paragraphs>136</Paragraphs>
  <Slides>35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35</vt:i4>
      </vt:variant>
    </vt:vector>
  </HeadingPairs>
  <TitlesOfParts>
    <vt:vector size="40" baseType="lpstr">
      <vt:lpstr>Arial</vt:lpstr>
      <vt:lpstr>Arial MT</vt:lpstr>
      <vt:lpstr>Calibri</vt:lpstr>
      <vt:lpstr>Calibri Light</vt:lpstr>
      <vt:lpstr>Office Theme</vt:lpstr>
      <vt:lpstr>Источники опасности  в быту</vt:lpstr>
      <vt:lpstr>Презентация PowerPoint</vt:lpstr>
      <vt:lpstr>Введение</vt:lpstr>
      <vt:lpstr>Классификация источников опасности  в быту</vt:lpstr>
      <vt:lpstr>Физические угрозы в домашних условиях</vt:lpstr>
      <vt:lpstr>Физические угрозы в домашних условиях</vt:lpstr>
      <vt:lpstr>Физические угрозы в домашних условиях</vt:lpstr>
      <vt:lpstr>Физические угрозы в домашних условиях</vt:lpstr>
      <vt:lpstr>Химические факторы риска</vt:lpstr>
      <vt:lpstr>Химические факторы риска</vt:lpstr>
      <vt:lpstr>Химические факторы риска</vt:lpstr>
      <vt:lpstr>Химические факторы риска</vt:lpstr>
      <vt:lpstr>Классификация источников опасности</vt:lpstr>
      <vt:lpstr>Поведенческие факторы риска в быту</vt:lpstr>
      <vt:lpstr>Поведенческие факторы риска в быту</vt:lpstr>
      <vt:lpstr>Неправильная эксплуатация домашних приборов</vt:lpstr>
      <vt:lpstr>Неправильная эксплуатация домашних приборов</vt:lpstr>
      <vt:lpstr>Нарушение правил хранения опасных веществ</vt:lpstr>
      <vt:lpstr>Нарушение правил хранения опасных веществ</vt:lpstr>
      <vt:lpstr>Типичные ситуации, приводящие к травмам в домашних условиях</vt:lpstr>
      <vt:lpstr>Типичные ситуации, приводящие к травмам в домашних условиях</vt:lpstr>
      <vt:lpstr>Профилактика бытовых опасностей</vt:lpstr>
      <vt:lpstr>Профилактика бытовых опасностей</vt:lpstr>
      <vt:lpstr>Профилактика бытовых опасностей</vt:lpstr>
      <vt:lpstr>Профилактика бытовых опасностей</vt:lpstr>
      <vt:lpstr>Практические меры безопасности в быту</vt:lpstr>
      <vt:lpstr>Практические меры безопасности в быту</vt:lpstr>
      <vt:lpstr>Практические меры безопасности в быту</vt:lpstr>
      <vt:lpstr>Практические меры безопасности в быту</vt:lpstr>
      <vt:lpstr>Практические меры безопасности в быту</vt:lpstr>
      <vt:lpstr>Практические меры безопасности в быту</vt:lpstr>
      <vt:lpstr>Практические меры безопасности в быту</vt:lpstr>
      <vt:lpstr>Практические меры безопасности в быту</vt:lpstr>
      <vt:lpstr>Вывод</vt:lpstr>
      <vt:lpstr>Спасибо за внимание!</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admin</cp:lastModifiedBy>
  <cp:revision>79</cp:revision>
  <dcterms:created xsi:type="dcterms:W3CDTF">2018-09-04T12:10:47Z</dcterms:created>
  <dcterms:modified xsi:type="dcterms:W3CDTF">2025-01-15T09:40:51Z</dcterms:modified>
</cp:coreProperties>
</file>