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8" r:id="rId3"/>
    <p:sldId id="260" r:id="rId4"/>
    <p:sldId id="261" r:id="rId5"/>
    <p:sldId id="262" r:id="rId6"/>
    <p:sldId id="263" r:id="rId7"/>
    <p:sldId id="264" r:id="rId8"/>
    <p:sldId id="265" r:id="rId9"/>
    <p:sldId id="266" r:id="rId10"/>
    <p:sldId id="267" r:id="rId11"/>
    <p:sldId id="268" r:id="rId12"/>
    <p:sldId id="269" r:id="rId13"/>
    <p:sldId id="270" r:id="rId14"/>
    <p:sldId id="272" r:id="rId15"/>
    <p:sldId id="273" r:id="rId16"/>
    <p:sldId id="271" r:id="rId17"/>
    <p:sldId id="276" r:id="rId18"/>
    <p:sldId id="277" r:id="rId19"/>
    <p:sldId id="274" r:id="rId20"/>
    <p:sldId id="278" r:id="rId21"/>
    <p:sldId id="279" r:id="rId22"/>
    <p:sldId id="275" r:id="rId23"/>
    <p:sldId id="280" r:id="rId24"/>
    <p:sldId id="282" r:id="rId25"/>
    <p:sldId id="283" r:id="rId26"/>
    <p:sldId id="281" r:id="rId27"/>
    <p:sldId id="284"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7877"/>
    <a:srgbClr val="006F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1" d="100"/>
          <a:sy n="111" d="100"/>
        </p:scale>
        <p:origin x="510"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E32B0120-34BC-4D2D-A004-D755CDB5BD4A}" type="datetimeFigureOut">
              <a:rPr lang="en-US" smtClean="0"/>
              <a:t>11/24/2024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C6FA45-C57A-445D-B033-0774190700E9}" type="slidenum">
              <a:rPr lang="en-US" smtClean="0"/>
              <a:t>‹#›</a:t>
            </a:fld>
            <a:endParaRPr lang="en-US"/>
          </a:p>
        </p:txBody>
      </p:sp>
    </p:spTree>
    <p:extLst>
      <p:ext uri="{BB962C8B-B14F-4D97-AF65-F5344CB8AC3E}">
        <p14:creationId xmlns:p14="http://schemas.microsoft.com/office/powerpoint/2010/main" val="1622743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32B0120-34BC-4D2D-A004-D755CDB5BD4A}" type="datetimeFigureOut">
              <a:rPr lang="en-US" smtClean="0"/>
              <a:t>11/24/2024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C6FA45-C57A-445D-B033-0774190700E9}" type="slidenum">
              <a:rPr lang="en-US" smtClean="0"/>
              <a:t>‹#›</a:t>
            </a:fld>
            <a:endParaRPr lang="en-US"/>
          </a:p>
        </p:txBody>
      </p:sp>
    </p:spTree>
    <p:extLst>
      <p:ext uri="{BB962C8B-B14F-4D97-AF65-F5344CB8AC3E}">
        <p14:creationId xmlns:p14="http://schemas.microsoft.com/office/powerpoint/2010/main" val="1428799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32B0120-34BC-4D2D-A004-D755CDB5BD4A}" type="datetimeFigureOut">
              <a:rPr lang="en-US" smtClean="0"/>
              <a:t>11/24/2024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C6FA45-C57A-445D-B033-0774190700E9}" type="slidenum">
              <a:rPr lang="en-US" smtClean="0"/>
              <a:t>‹#›</a:t>
            </a:fld>
            <a:endParaRPr lang="en-US"/>
          </a:p>
        </p:txBody>
      </p:sp>
    </p:spTree>
    <p:extLst>
      <p:ext uri="{BB962C8B-B14F-4D97-AF65-F5344CB8AC3E}">
        <p14:creationId xmlns:p14="http://schemas.microsoft.com/office/powerpoint/2010/main" val="2336165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32B0120-34BC-4D2D-A004-D755CDB5BD4A}" type="datetimeFigureOut">
              <a:rPr lang="en-US" smtClean="0"/>
              <a:t>11/24/2024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C6FA45-C57A-445D-B033-0774190700E9}" type="slidenum">
              <a:rPr lang="en-US" smtClean="0"/>
              <a:t>‹#›</a:t>
            </a:fld>
            <a:endParaRPr lang="en-US"/>
          </a:p>
        </p:txBody>
      </p:sp>
    </p:spTree>
    <p:extLst>
      <p:ext uri="{BB962C8B-B14F-4D97-AF65-F5344CB8AC3E}">
        <p14:creationId xmlns:p14="http://schemas.microsoft.com/office/powerpoint/2010/main" val="1520241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32B0120-34BC-4D2D-A004-D755CDB5BD4A}" type="datetimeFigureOut">
              <a:rPr lang="en-US" smtClean="0"/>
              <a:t>11/24/2024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C6FA45-C57A-445D-B033-0774190700E9}" type="slidenum">
              <a:rPr lang="en-US" smtClean="0"/>
              <a:t>‹#›</a:t>
            </a:fld>
            <a:endParaRPr lang="en-US"/>
          </a:p>
        </p:txBody>
      </p:sp>
    </p:spTree>
    <p:extLst>
      <p:ext uri="{BB962C8B-B14F-4D97-AF65-F5344CB8AC3E}">
        <p14:creationId xmlns:p14="http://schemas.microsoft.com/office/powerpoint/2010/main" val="31472156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E32B0120-34BC-4D2D-A004-D755CDB5BD4A}" type="datetimeFigureOut">
              <a:rPr lang="en-US" smtClean="0"/>
              <a:t>11/24/2024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C6FA45-C57A-445D-B033-0774190700E9}" type="slidenum">
              <a:rPr lang="en-US" smtClean="0"/>
              <a:t>‹#›</a:t>
            </a:fld>
            <a:endParaRPr lang="en-US"/>
          </a:p>
        </p:txBody>
      </p:sp>
    </p:spTree>
    <p:extLst>
      <p:ext uri="{BB962C8B-B14F-4D97-AF65-F5344CB8AC3E}">
        <p14:creationId xmlns:p14="http://schemas.microsoft.com/office/powerpoint/2010/main" val="2553212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E32B0120-34BC-4D2D-A004-D755CDB5BD4A}" type="datetimeFigureOut">
              <a:rPr lang="en-US" smtClean="0"/>
              <a:t>11/24/2024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1C6FA45-C57A-445D-B033-0774190700E9}" type="slidenum">
              <a:rPr lang="en-US" smtClean="0"/>
              <a:t>‹#›</a:t>
            </a:fld>
            <a:endParaRPr lang="en-US"/>
          </a:p>
        </p:txBody>
      </p:sp>
    </p:spTree>
    <p:extLst>
      <p:ext uri="{BB962C8B-B14F-4D97-AF65-F5344CB8AC3E}">
        <p14:creationId xmlns:p14="http://schemas.microsoft.com/office/powerpoint/2010/main" val="21436944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E32B0120-34BC-4D2D-A004-D755CDB5BD4A}" type="datetimeFigureOut">
              <a:rPr lang="en-US" smtClean="0"/>
              <a:t>11/24/2024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1C6FA45-C57A-445D-B033-0774190700E9}" type="slidenum">
              <a:rPr lang="en-US" smtClean="0"/>
              <a:t>‹#›</a:t>
            </a:fld>
            <a:endParaRPr lang="en-US"/>
          </a:p>
        </p:txBody>
      </p:sp>
    </p:spTree>
    <p:extLst>
      <p:ext uri="{BB962C8B-B14F-4D97-AF65-F5344CB8AC3E}">
        <p14:creationId xmlns:p14="http://schemas.microsoft.com/office/powerpoint/2010/main" val="430622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2B0120-34BC-4D2D-A004-D755CDB5BD4A}" type="datetimeFigureOut">
              <a:rPr lang="en-US" smtClean="0"/>
              <a:t>11/24/2024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1C6FA45-C57A-445D-B033-0774190700E9}" type="slidenum">
              <a:rPr lang="en-US" smtClean="0"/>
              <a:t>‹#›</a:t>
            </a:fld>
            <a:endParaRPr lang="en-US"/>
          </a:p>
        </p:txBody>
      </p:sp>
    </p:spTree>
    <p:extLst>
      <p:ext uri="{BB962C8B-B14F-4D97-AF65-F5344CB8AC3E}">
        <p14:creationId xmlns:p14="http://schemas.microsoft.com/office/powerpoint/2010/main" val="688084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E32B0120-34BC-4D2D-A004-D755CDB5BD4A}" type="datetimeFigureOut">
              <a:rPr lang="en-US" smtClean="0"/>
              <a:t>11/24/2024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C6FA45-C57A-445D-B033-0774190700E9}" type="slidenum">
              <a:rPr lang="en-US" smtClean="0"/>
              <a:t>‹#›</a:t>
            </a:fld>
            <a:endParaRPr lang="en-US"/>
          </a:p>
        </p:txBody>
      </p:sp>
    </p:spTree>
    <p:extLst>
      <p:ext uri="{BB962C8B-B14F-4D97-AF65-F5344CB8AC3E}">
        <p14:creationId xmlns:p14="http://schemas.microsoft.com/office/powerpoint/2010/main" val="2365871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E32B0120-34BC-4D2D-A004-D755CDB5BD4A}" type="datetimeFigureOut">
              <a:rPr lang="en-US" smtClean="0"/>
              <a:t>11/24/2024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C6FA45-C57A-445D-B033-0774190700E9}" type="slidenum">
              <a:rPr lang="en-US" smtClean="0"/>
              <a:t>‹#›</a:t>
            </a:fld>
            <a:endParaRPr lang="en-US"/>
          </a:p>
        </p:txBody>
      </p:sp>
    </p:spTree>
    <p:extLst>
      <p:ext uri="{BB962C8B-B14F-4D97-AF65-F5344CB8AC3E}">
        <p14:creationId xmlns:p14="http://schemas.microsoft.com/office/powerpoint/2010/main" val="41022198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2B0120-34BC-4D2D-A004-D755CDB5BD4A}" type="datetimeFigureOut">
              <a:rPr lang="en-US" smtClean="0"/>
              <a:t>11/24/2024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C6FA45-C57A-445D-B033-0774190700E9}" type="slidenum">
              <a:rPr lang="en-US" smtClean="0"/>
              <a:t>‹#›</a:t>
            </a:fld>
            <a:endParaRPr lang="en-US"/>
          </a:p>
        </p:txBody>
      </p:sp>
      <p:pic>
        <p:nvPicPr>
          <p:cNvPr id="7" name="Picture 6"/>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58505386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76866" y="2716467"/>
            <a:ext cx="9457267" cy="2387600"/>
          </a:xfrm>
        </p:spPr>
        <p:txBody>
          <a:bodyPr>
            <a:normAutofit fontScale="90000"/>
          </a:bodyPr>
          <a:lstStyle/>
          <a:p>
            <a:r>
              <a:rPr lang="ru-RU" sz="6600" b="1" dirty="0">
                <a:solidFill>
                  <a:srgbClr val="006FA6"/>
                </a:solidFill>
                <a:latin typeface="+mn-lt"/>
              </a:rPr>
              <a:t> </a:t>
            </a:r>
            <a:r>
              <a:rPr lang="ru-RU" sz="7300" b="1" dirty="0">
                <a:solidFill>
                  <a:srgbClr val="006FA6"/>
                </a:solidFill>
                <a:latin typeface="+mn-lt"/>
              </a:rPr>
              <a:t>Современные представления о культуре безопасности</a:t>
            </a:r>
            <a:endParaRPr lang="en-US" sz="7300" b="1" dirty="0">
              <a:solidFill>
                <a:srgbClr val="006FA6"/>
              </a:solidFill>
              <a:latin typeface="+mn-lt"/>
            </a:endParaRPr>
          </a:p>
        </p:txBody>
      </p:sp>
    </p:spTree>
    <p:extLst>
      <p:ext uri="{BB962C8B-B14F-4D97-AF65-F5344CB8AC3E}">
        <p14:creationId xmlns:p14="http://schemas.microsoft.com/office/powerpoint/2010/main" val="14772250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marL="0" indent="0">
              <a:lnSpc>
                <a:spcPts val="3500"/>
              </a:lnSpc>
              <a:spcBef>
                <a:spcPts val="0"/>
              </a:spcBef>
              <a:buNone/>
            </a:pPr>
            <a:r>
              <a:rPr lang="ru-RU" sz="2600" dirty="0">
                <a:solidFill>
                  <a:srgbClr val="FF0000"/>
                </a:solidFill>
              </a:rPr>
              <a:t>Опасная ситуация </a:t>
            </a:r>
            <a:r>
              <a:rPr lang="ru-RU" sz="2600" dirty="0"/>
              <a:t>— совокупность обстоятельств, при которых опасности — вредные факторы, способные причинить ущерб человеку, обществу, государству и окружающей среде, имеют риск реализации.</a:t>
            </a:r>
          </a:p>
          <a:p>
            <a:pPr marL="0" indent="0">
              <a:lnSpc>
                <a:spcPts val="3500"/>
              </a:lnSpc>
              <a:spcBef>
                <a:spcPts val="0"/>
              </a:spcBef>
              <a:buNone/>
            </a:pPr>
            <a:endParaRPr lang="ru-RU" sz="2600" dirty="0" smtClean="0"/>
          </a:p>
          <a:p>
            <a:pPr marL="0" indent="0">
              <a:buNone/>
            </a:pPr>
            <a:endParaRPr lang="ru-RU" sz="2600" dirty="0"/>
          </a:p>
        </p:txBody>
      </p:sp>
      <p:sp>
        <p:nvSpPr>
          <p:cNvPr id="4" name="Title 1"/>
          <p:cNvSpPr>
            <a:spLocks noGrp="1"/>
          </p:cNvSpPr>
          <p:nvPr>
            <p:ph type="title"/>
          </p:nvPr>
        </p:nvSpPr>
        <p:spPr>
          <a:xfrm>
            <a:off x="1814322" y="228601"/>
            <a:ext cx="7886700" cy="787399"/>
          </a:xfrm>
        </p:spPr>
        <p:txBody>
          <a:bodyPr>
            <a:normAutofit/>
          </a:bodyPr>
          <a:lstStyle/>
          <a:p>
            <a:r>
              <a:rPr lang="ru-RU" sz="4000" b="1" dirty="0" smtClean="0">
                <a:solidFill>
                  <a:schemeClr val="bg1"/>
                </a:solidFill>
                <a:effectLst>
                  <a:outerShdw blurRad="38100" dist="38100" dir="2700000" algn="tl">
                    <a:srgbClr val="000000">
                      <a:alpha val="43137"/>
                    </a:srgbClr>
                  </a:outerShdw>
                </a:effectLst>
                <a:latin typeface="+mn-lt"/>
              </a:rPr>
              <a:t>Ключевые понятия</a:t>
            </a:r>
            <a:endParaRPr lang="ru-RU" sz="4000" b="1" dirty="0">
              <a:solidFill>
                <a:schemeClr val="bg1"/>
              </a:solidFill>
              <a:effectLst>
                <a:outerShdw blurRad="38100" dist="38100" dir="2700000" algn="tl">
                  <a:srgbClr val="000000">
                    <a:alpha val="43137"/>
                  </a:srgbClr>
                </a:outerShdw>
              </a:effectLst>
              <a:latin typeface="+mn-lt"/>
            </a:endParaRPr>
          </a:p>
        </p:txBody>
      </p:sp>
      <p:pic>
        <p:nvPicPr>
          <p:cNvPr id="2" name="Рисунок 1"/>
          <p:cNvPicPr>
            <a:picLocks noChangeAspect="1"/>
          </p:cNvPicPr>
          <p:nvPr/>
        </p:nvPicPr>
        <p:blipFill>
          <a:blip r:embed="rId2" cstate="screen">
            <a:extLst>
              <a:ext uri="{BEBA8EAE-BF5A-486C-A8C5-ECC9F3942E4B}">
                <a14:imgProps xmlns:a14="http://schemas.microsoft.com/office/drawing/2010/main">
                  <a14:imgLayer r:embed="rId3">
                    <a14:imgEffect>
                      <a14:backgroundRemoval t="15222" b="100000" l="0" r="99500"/>
                    </a14:imgEffect>
                  </a14:imgLayer>
                </a14:imgProps>
              </a:ext>
              <a:ext uri="{28A0092B-C50C-407E-A947-70E740481C1C}">
                <a14:useLocalDpi xmlns:a14="http://schemas.microsoft.com/office/drawing/2010/main"/>
              </a:ext>
            </a:extLst>
          </a:blip>
          <a:stretch>
            <a:fillRect/>
          </a:stretch>
        </p:blipFill>
        <p:spPr>
          <a:xfrm>
            <a:off x="2300004" y="2694927"/>
            <a:ext cx="7401018" cy="4163073"/>
          </a:xfrm>
          <a:prstGeom prst="rect">
            <a:avLst/>
          </a:prstGeom>
        </p:spPr>
      </p:pic>
    </p:spTree>
    <p:extLst>
      <p:ext uri="{BB962C8B-B14F-4D97-AF65-F5344CB8AC3E}">
        <p14:creationId xmlns:p14="http://schemas.microsoft.com/office/powerpoint/2010/main" val="42285069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marL="0" indent="0">
              <a:lnSpc>
                <a:spcPts val="3500"/>
              </a:lnSpc>
              <a:spcBef>
                <a:spcPts val="0"/>
              </a:spcBef>
              <a:buNone/>
            </a:pPr>
            <a:r>
              <a:rPr lang="ru-RU" sz="2600" dirty="0">
                <a:solidFill>
                  <a:srgbClr val="FF0000"/>
                </a:solidFill>
              </a:rPr>
              <a:t>Экстремальная ситуация </a:t>
            </a:r>
            <a:r>
              <a:rPr lang="ru-RU" sz="2600" dirty="0"/>
              <a:t>— совокупность обстоятельств, при которых риск проявления опасности стремительно возрастает, а для её предотвращения требуются огромные усилия человека, общества, государства.</a:t>
            </a:r>
          </a:p>
          <a:p>
            <a:pPr marL="0" indent="0">
              <a:lnSpc>
                <a:spcPts val="3500"/>
              </a:lnSpc>
              <a:spcBef>
                <a:spcPts val="0"/>
              </a:spcBef>
              <a:buNone/>
            </a:pPr>
            <a:endParaRPr lang="ru-RU" sz="2600" dirty="0" smtClean="0"/>
          </a:p>
          <a:p>
            <a:pPr marL="0" indent="0">
              <a:buNone/>
            </a:pPr>
            <a:endParaRPr lang="ru-RU" sz="2600" dirty="0"/>
          </a:p>
        </p:txBody>
      </p:sp>
      <p:sp>
        <p:nvSpPr>
          <p:cNvPr id="4" name="Title 1"/>
          <p:cNvSpPr>
            <a:spLocks noGrp="1"/>
          </p:cNvSpPr>
          <p:nvPr>
            <p:ph type="title"/>
          </p:nvPr>
        </p:nvSpPr>
        <p:spPr>
          <a:xfrm>
            <a:off x="1814322" y="228601"/>
            <a:ext cx="7886700" cy="787399"/>
          </a:xfrm>
        </p:spPr>
        <p:txBody>
          <a:bodyPr>
            <a:normAutofit/>
          </a:bodyPr>
          <a:lstStyle/>
          <a:p>
            <a:r>
              <a:rPr lang="ru-RU" sz="4000" b="1" dirty="0" smtClean="0">
                <a:solidFill>
                  <a:schemeClr val="bg1"/>
                </a:solidFill>
                <a:effectLst>
                  <a:outerShdw blurRad="38100" dist="38100" dir="2700000" algn="tl">
                    <a:srgbClr val="000000">
                      <a:alpha val="43137"/>
                    </a:srgbClr>
                  </a:outerShdw>
                </a:effectLst>
                <a:latin typeface="+mn-lt"/>
              </a:rPr>
              <a:t>Ключевые понятия</a:t>
            </a:r>
            <a:endParaRPr lang="ru-RU" sz="4000" b="1" dirty="0">
              <a:solidFill>
                <a:schemeClr val="bg1"/>
              </a:solidFill>
              <a:effectLst>
                <a:outerShdw blurRad="38100" dist="38100" dir="2700000" algn="tl">
                  <a:srgbClr val="000000">
                    <a:alpha val="43137"/>
                  </a:srgbClr>
                </a:outerShdw>
              </a:effectLst>
              <a:latin typeface="+mn-lt"/>
            </a:endParaRPr>
          </a:p>
        </p:txBody>
      </p:sp>
      <p:pic>
        <p:nvPicPr>
          <p:cNvPr id="2" name="Рисунок 1"/>
          <p:cNvPicPr>
            <a:picLocks noChangeAspect="1"/>
          </p:cNvPicPr>
          <p:nvPr/>
        </p:nvPicPr>
        <p:blipFill>
          <a:blip r:embed="rId2" cstate="screen">
            <a:extLst>
              <a:ext uri="{BEBA8EAE-BF5A-486C-A8C5-ECC9F3942E4B}">
                <a14:imgProps xmlns:a14="http://schemas.microsoft.com/office/drawing/2010/main">
                  <a14:imgLayer r:embed="rId3">
                    <a14:imgEffect>
                      <a14:backgroundRemoval t="2174" b="97536" l="7283" r="100000"/>
                    </a14:imgEffect>
                  </a14:imgLayer>
                </a14:imgProps>
              </a:ext>
              <a:ext uri="{28A0092B-C50C-407E-A947-70E740481C1C}">
                <a14:useLocalDpi xmlns:a14="http://schemas.microsoft.com/office/drawing/2010/main"/>
              </a:ext>
            </a:extLst>
          </a:blip>
          <a:stretch>
            <a:fillRect/>
          </a:stretch>
        </p:blipFill>
        <p:spPr>
          <a:xfrm>
            <a:off x="3341197" y="3233288"/>
            <a:ext cx="4832949" cy="3624712"/>
          </a:xfrm>
          <a:prstGeom prst="rect">
            <a:avLst/>
          </a:prstGeom>
        </p:spPr>
      </p:pic>
    </p:spTree>
    <p:extLst>
      <p:ext uri="{BB962C8B-B14F-4D97-AF65-F5344CB8AC3E}">
        <p14:creationId xmlns:p14="http://schemas.microsoft.com/office/powerpoint/2010/main" val="35160133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1825624"/>
            <a:ext cx="10515600" cy="4676775"/>
          </a:xfrm>
        </p:spPr>
        <p:txBody>
          <a:bodyPr>
            <a:normAutofit/>
          </a:bodyPr>
          <a:lstStyle/>
          <a:p>
            <a:pPr marL="0" indent="0">
              <a:lnSpc>
                <a:spcPts val="3500"/>
              </a:lnSpc>
              <a:spcBef>
                <a:spcPts val="0"/>
              </a:spcBef>
              <a:buNone/>
            </a:pPr>
            <a:r>
              <a:rPr lang="ru-RU" sz="2600" dirty="0">
                <a:solidFill>
                  <a:srgbClr val="FF0000"/>
                </a:solidFill>
              </a:rPr>
              <a:t>Чрезвычайная ситуация </a:t>
            </a:r>
            <a:r>
              <a:rPr lang="ru-RU" sz="2600" dirty="0"/>
              <a:t>- это обстановка на определенной территории, сложившаяся в результате аварии, опасного природного явления, катастрофы, распространения заболевания, представляющего опасность для окружающих, стихийного или иного бедствия, которые могут повлечь или повлекли за собой человеческие жертвы, ущерб здоровью людей или окружающей среде, значительные материальные потери и нарушение условий жизнедеятельности людей.</a:t>
            </a:r>
          </a:p>
          <a:p>
            <a:pPr marL="0" indent="0">
              <a:lnSpc>
                <a:spcPts val="3500"/>
              </a:lnSpc>
              <a:spcBef>
                <a:spcPts val="0"/>
              </a:spcBef>
              <a:buNone/>
            </a:pPr>
            <a:endParaRPr lang="ru-RU" sz="2600" dirty="0" smtClean="0"/>
          </a:p>
          <a:p>
            <a:pPr marL="0" indent="0">
              <a:buNone/>
            </a:pPr>
            <a:endParaRPr lang="ru-RU" sz="2600" dirty="0"/>
          </a:p>
        </p:txBody>
      </p:sp>
      <p:sp>
        <p:nvSpPr>
          <p:cNvPr id="4" name="Title 1"/>
          <p:cNvSpPr>
            <a:spLocks noGrp="1"/>
          </p:cNvSpPr>
          <p:nvPr>
            <p:ph type="title"/>
          </p:nvPr>
        </p:nvSpPr>
        <p:spPr>
          <a:xfrm>
            <a:off x="1814322" y="228601"/>
            <a:ext cx="7886700" cy="787399"/>
          </a:xfrm>
        </p:spPr>
        <p:txBody>
          <a:bodyPr>
            <a:normAutofit/>
          </a:bodyPr>
          <a:lstStyle/>
          <a:p>
            <a:r>
              <a:rPr lang="ru-RU" sz="4000" b="1" dirty="0" smtClean="0">
                <a:solidFill>
                  <a:schemeClr val="bg1"/>
                </a:solidFill>
                <a:effectLst>
                  <a:outerShdw blurRad="38100" dist="38100" dir="2700000" algn="tl">
                    <a:srgbClr val="000000">
                      <a:alpha val="43137"/>
                    </a:srgbClr>
                  </a:outerShdw>
                </a:effectLst>
                <a:latin typeface="+mn-lt"/>
              </a:rPr>
              <a:t>Ключевые понятия</a:t>
            </a:r>
            <a:endParaRPr lang="ru-RU" sz="4000"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23649470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marL="457200" indent="-457200">
              <a:lnSpc>
                <a:spcPts val="3500"/>
              </a:lnSpc>
              <a:spcBef>
                <a:spcPts val="0"/>
              </a:spcBef>
              <a:buAutoNum type="arabicPeriod"/>
            </a:pPr>
            <a:r>
              <a:rPr lang="ru-RU" sz="2600" dirty="0"/>
              <a:t>Всякая деятельность (бездеятельность) потенциально опасна.</a:t>
            </a:r>
          </a:p>
          <a:p>
            <a:pPr marL="457200" indent="-457200">
              <a:lnSpc>
                <a:spcPts val="3500"/>
              </a:lnSpc>
              <a:spcBef>
                <a:spcPts val="0"/>
              </a:spcBef>
              <a:buAutoNum type="arabicPeriod"/>
            </a:pPr>
            <a:endParaRPr lang="ru-RU" sz="2600" dirty="0"/>
          </a:p>
          <a:p>
            <a:pPr marL="0" indent="0">
              <a:lnSpc>
                <a:spcPts val="3500"/>
              </a:lnSpc>
              <a:spcBef>
                <a:spcPts val="0"/>
              </a:spcBef>
              <a:buNone/>
            </a:pPr>
            <a:r>
              <a:rPr lang="ru-RU" sz="2600" dirty="0"/>
              <a:t>2.  Для каждого вида деятельности существуют комфортные условия, способствующие ее максимальной эффективности.</a:t>
            </a:r>
          </a:p>
          <a:p>
            <a:pPr marL="0" indent="0">
              <a:lnSpc>
                <a:spcPts val="3500"/>
              </a:lnSpc>
              <a:spcBef>
                <a:spcPts val="0"/>
              </a:spcBef>
              <a:buNone/>
            </a:pPr>
            <a:endParaRPr lang="ru-RU" sz="2600" dirty="0"/>
          </a:p>
          <a:p>
            <a:pPr marL="0" indent="0">
              <a:lnSpc>
                <a:spcPts val="3500"/>
              </a:lnSpc>
              <a:spcBef>
                <a:spcPts val="0"/>
              </a:spcBef>
              <a:buNone/>
            </a:pPr>
            <a:r>
              <a:rPr lang="ru-RU" sz="2600" dirty="0"/>
              <a:t>3. </a:t>
            </a:r>
            <a:r>
              <a:rPr lang="ru-RU" sz="2600" dirty="0" smtClean="0"/>
              <a:t> Все </a:t>
            </a:r>
            <a:r>
              <a:rPr lang="ru-RU" sz="2600" dirty="0"/>
              <a:t>естественные процессы, антропогенная деятельность и объекты деятельности обладают склонностью к спонтанной потере устойчивости или к длительному негативному воздействию на человека и среду его обитания, т.е. обладают остаточным риском.</a:t>
            </a:r>
          </a:p>
          <a:p>
            <a:pPr marL="0" indent="0">
              <a:lnSpc>
                <a:spcPts val="3500"/>
              </a:lnSpc>
              <a:spcBef>
                <a:spcPts val="0"/>
              </a:spcBef>
              <a:buNone/>
            </a:pPr>
            <a:endParaRPr lang="ru-RU" sz="2600" dirty="0" smtClean="0"/>
          </a:p>
          <a:p>
            <a:pPr marL="0" indent="0">
              <a:buNone/>
            </a:pPr>
            <a:endParaRPr lang="ru-RU" sz="2600" dirty="0"/>
          </a:p>
        </p:txBody>
      </p:sp>
      <p:sp>
        <p:nvSpPr>
          <p:cNvPr id="4" name="Title 1"/>
          <p:cNvSpPr>
            <a:spLocks noGrp="1"/>
          </p:cNvSpPr>
          <p:nvPr>
            <p:ph type="title"/>
          </p:nvPr>
        </p:nvSpPr>
        <p:spPr>
          <a:xfrm>
            <a:off x="1380227" y="228601"/>
            <a:ext cx="9903124" cy="787399"/>
          </a:xfrm>
        </p:spPr>
        <p:txBody>
          <a:bodyPr>
            <a:noAutofit/>
          </a:bodyPr>
          <a:lstStyle/>
          <a:p>
            <a:r>
              <a:rPr lang="ru-RU" sz="4000" b="1" dirty="0">
                <a:solidFill>
                  <a:schemeClr val="bg1"/>
                </a:solidFill>
                <a:effectLst>
                  <a:outerShdw blurRad="38100" dist="38100" dir="2700000" algn="tl">
                    <a:srgbClr val="000000">
                      <a:alpha val="43137"/>
                    </a:srgbClr>
                  </a:outerShdw>
                </a:effectLst>
                <a:latin typeface="+mn-lt"/>
              </a:rPr>
              <a:t>Аксиомы безопасности жизнедеятельности</a:t>
            </a:r>
            <a:endParaRPr lang="ru-RU" sz="4000"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13655825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1825625"/>
            <a:ext cx="10515600" cy="4894352"/>
          </a:xfrm>
        </p:spPr>
        <p:txBody>
          <a:bodyPr>
            <a:normAutofit/>
          </a:bodyPr>
          <a:lstStyle/>
          <a:p>
            <a:pPr marL="0" indent="0">
              <a:lnSpc>
                <a:spcPts val="3500"/>
              </a:lnSpc>
              <a:spcBef>
                <a:spcPts val="0"/>
              </a:spcBef>
              <a:buNone/>
            </a:pPr>
            <a:r>
              <a:rPr lang="ru-RU" sz="2600" dirty="0"/>
              <a:t>4. Остаточный риск является первопричиной потенциальных негативных воздействий на человека и биосферу. </a:t>
            </a:r>
          </a:p>
          <a:p>
            <a:pPr marL="0" indent="0">
              <a:lnSpc>
                <a:spcPts val="3500"/>
              </a:lnSpc>
              <a:spcBef>
                <a:spcPts val="0"/>
              </a:spcBef>
              <a:buNone/>
            </a:pPr>
            <a:endParaRPr lang="ru-RU" sz="2600" dirty="0"/>
          </a:p>
          <a:p>
            <a:pPr marL="0" indent="0">
              <a:lnSpc>
                <a:spcPts val="3500"/>
              </a:lnSpc>
              <a:spcBef>
                <a:spcPts val="0"/>
              </a:spcBef>
              <a:buNone/>
            </a:pPr>
            <a:r>
              <a:rPr lang="ru-RU" sz="2600" dirty="0"/>
              <a:t>5. Безопасность реальна, если негативные воздействия на человека не превышают предельно-допустимых значений с учетом их комплексного воздействия.</a:t>
            </a:r>
          </a:p>
          <a:p>
            <a:pPr marL="0" indent="0">
              <a:lnSpc>
                <a:spcPts val="3500"/>
              </a:lnSpc>
              <a:spcBef>
                <a:spcPts val="0"/>
              </a:spcBef>
              <a:buNone/>
            </a:pPr>
            <a:endParaRPr lang="ru-RU" sz="2600" dirty="0"/>
          </a:p>
          <a:p>
            <a:pPr marL="0" indent="0">
              <a:lnSpc>
                <a:spcPts val="3500"/>
              </a:lnSpc>
              <a:spcBef>
                <a:spcPts val="0"/>
              </a:spcBef>
              <a:buNone/>
            </a:pPr>
            <a:r>
              <a:rPr lang="ru-RU" sz="2600" dirty="0"/>
              <a:t>6. Экологичность реальна, если негативные воздействия на биосферу не превышают предельно-допустимых значений с учетом их комплексного воздействия.</a:t>
            </a:r>
          </a:p>
          <a:p>
            <a:pPr marL="0" indent="0">
              <a:lnSpc>
                <a:spcPts val="3500"/>
              </a:lnSpc>
              <a:spcBef>
                <a:spcPts val="0"/>
              </a:spcBef>
              <a:buNone/>
            </a:pPr>
            <a:endParaRPr lang="ru-RU" sz="2600" dirty="0" smtClean="0"/>
          </a:p>
          <a:p>
            <a:pPr marL="0" indent="0">
              <a:buNone/>
            </a:pPr>
            <a:endParaRPr lang="ru-RU" sz="2600" dirty="0"/>
          </a:p>
        </p:txBody>
      </p:sp>
      <p:sp>
        <p:nvSpPr>
          <p:cNvPr id="4" name="Title 1"/>
          <p:cNvSpPr>
            <a:spLocks noGrp="1"/>
          </p:cNvSpPr>
          <p:nvPr>
            <p:ph type="title"/>
          </p:nvPr>
        </p:nvSpPr>
        <p:spPr>
          <a:xfrm>
            <a:off x="1380227" y="228601"/>
            <a:ext cx="9903124" cy="787399"/>
          </a:xfrm>
        </p:spPr>
        <p:txBody>
          <a:bodyPr>
            <a:noAutofit/>
          </a:bodyPr>
          <a:lstStyle/>
          <a:p>
            <a:r>
              <a:rPr lang="ru-RU" sz="4000" b="1" dirty="0">
                <a:solidFill>
                  <a:schemeClr val="bg1"/>
                </a:solidFill>
                <a:effectLst>
                  <a:outerShdw blurRad="38100" dist="38100" dir="2700000" algn="tl">
                    <a:srgbClr val="000000">
                      <a:alpha val="43137"/>
                    </a:srgbClr>
                  </a:outerShdw>
                </a:effectLst>
                <a:latin typeface="+mn-lt"/>
              </a:rPr>
              <a:t>Аксиомы безопасности жизнедеятельности</a:t>
            </a:r>
            <a:endParaRPr lang="ru-RU" sz="4000"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8046885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marL="0" indent="0">
              <a:lnSpc>
                <a:spcPts val="3500"/>
              </a:lnSpc>
              <a:spcBef>
                <a:spcPts val="0"/>
              </a:spcBef>
              <a:buNone/>
            </a:pPr>
            <a:r>
              <a:rPr lang="ru-RU" sz="2600" dirty="0"/>
              <a:t>7. Допустимые значения техногенных негативных воздействий обеспечивается соблюдением требований </a:t>
            </a:r>
            <a:r>
              <a:rPr lang="ru-RU" sz="2600" dirty="0" err="1"/>
              <a:t>экологичности</a:t>
            </a:r>
            <a:r>
              <a:rPr lang="ru-RU" sz="2600" dirty="0"/>
              <a:t> и безопасности к техническим системам, технологиям, а также применениям систем </a:t>
            </a:r>
            <a:r>
              <a:rPr lang="ru-RU" sz="2600" dirty="0" err="1"/>
              <a:t>экобиозащиты</a:t>
            </a:r>
            <a:r>
              <a:rPr lang="ru-RU" sz="2600" dirty="0"/>
              <a:t> (</a:t>
            </a:r>
            <a:r>
              <a:rPr lang="ru-RU" sz="2600" dirty="0" err="1"/>
              <a:t>экобиозащитной</a:t>
            </a:r>
            <a:r>
              <a:rPr lang="ru-RU" sz="2600" dirty="0"/>
              <a:t> техники).</a:t>
            </a:r>
          </a:p>
          <a:p>
            <a:pPr marL="0" indent="0">
              <a:lnSpc>
                <a:spcPts val="3500"/>
              </a:lnSpc>
              <a:spcBef>
                <a:spcPts val="0"/>
              </a:spcBef>
              <a:buNone/>
            </a:pPr>
            <a:endParaRPr lang="ru-RU" sz="2600" dirty="0"/>
          </a:p>
          <a:p>
            <a:pPr marL="0" indent="0">
              <a:lnSpc>
                <a:spcPts val="3500"/>
              </a:lnSpc>
              <a:spcBef>
                <a:spcPts val="0"/>
              </a:spcBef>
              <a:buNone/>
            </a:pPr>
            <a:r>
              <a:rPr lang="ru-RU" sz="2600" dirty="0"/>
              <a:t>8. Системы </a:t>
            </a:r>
            <a:r>
              <a:rPr lang="ru-RU" sz="2600" dirty="0" err="1"/>
              <a:t>экобиозащиты</a:t>
            </a:r>
            <a:r>
              <a:rPr lang="ru-RU" sz="2600" dirty="0"/>
              <a:t> на технических объектах и в технологических процессах обладают приоритетом ввода в эксплуатацию и средствами контроля режима работы.</a:t>
            </a:r>
          </a:p>
          <a:p>
            <a:pPr marL="0" indent="0">
              <a:lnSpc>
                <a:spcPts val="3500"/>
              </a:lnSpc>
              <a:spcBef>
                <a:spcPts val="0"/>
              </a:spcBef>
              <a:buNone/>
            </a:pPr>
            <a:endParaRPr lang="ru-RU" sz="2600" dirty="0" smtClean="0"/>
          </a:p>
          <a:p>
            <a:pPr marL="0" indent="0">
              <a:buNone/>
            </a:pPr>
            <a:endParaRPr lang="ru-RU" sz="2600" dirty="0"/>
          </a:p>
        </p:txBody>
      </p:sp>
      <p:sp>
        <p:nvSpPr>
          <p:cNvPr id="4" name="Title 1"/>
          <p:cNvSpPr>
            <a:spLocks noGrp="1"/>
          </p:cNvSpPr>
          <p:nvPr>
            <p:ph type="title"/>
          </p:nvPr>
        </p:nvSpPr>
        <p:spPr>
          <a:xfrm>
            <a:off x="1380227" y="228601"/>
            <a:ext cx="9903124" cy="787399"/>
          </a:xfrm>
        </p:spPr>
        <p:txBody>
          <a:bodyPr>
            <a:noAutofit/>
          </a:bodyPr>
          <a:lstStyle/>
          <a:p>
            <a:r>
              <a:rPr lang="ru-RU" sz="4000" b="1" dirty="0">
                <a:solidFill>
                  <a:schemeClr val="bg1"/>
                </a:solidFill>
                <a:effectLst>
                  <a:outerShdw blurRad="38100" dist="38100" dir="2700000" algn="tl">
                    <a:srgbClr val="000000">
                      <a:alpha val="43137"/>
                    </a:srgbClr>
                  </a:outerShdw>
                </a:effectLst>
                <a:latin typeface="+mn-lt"/>
              </a:rPr>
              <a:t>Аксиомы безопасности жизнедеятельности</a:t>
            </a:r>
            <a:endParaRPr lang="ru-RU" sz="4000"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2703499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marL="0" indent="0">
              <a:lnSpc>
                <a:spcPts val="3500"/>
              </a:lnSpc>
              <a:spcBef>
                <a:spcPts val="0"/>
              </a:spcBef>
              <a:buNone/>
            </a:pPr>
            <a:r>
              <a:rPr lang="ru-RU" sz="2600" dirty="0">
                <a:solidFill>
                  <a:srgbClr val="FF0000"/>
                </a:solidFill>
              </a:rPr>
              <a:t>Принцип предвидения и предупреждения </a:t>
            </a:r>
            <a:r>
              <a:rPr lang="ru-RU" sz="2600" dirty="0" smtClean="0">
                <a:solidFill>
                  <a:srgbClr val="FF0000"/>
                </a:solidFill>
              </a:rPr>
              <a:t>опасностей.</a:t>
            </a:r>
          </a:p>
          <a:p>
            <a:pPr marL="0" indent="0">
              <a:lnSpc>
                <a:spcPts val="3500"/>
              </a:lnSpc>
              <a:spcBef>
                <a:spcPts val="0"/>
              </a:spcBef>
              <a:buNone/>
            </a:pPr>
            <a:endParaRPr lang="ru-RU" sz="2600" dirty="0"/>
          </a:p>
          <a:p>
            <a:pPr marL="0" indent="0">
              <a:lnSpc>
                <a:spcPts val="3500"/>
              </a:lnSpc>
              <a:spcBef>
                <a:spcPts val="0"/>
              </a:spcBef>
              <a:buNone/>
            </a:pPr>
            <a:r>
              <a:rPr lang="ru-RU" sz="2600" dirty="0"/>
              <a:t>Это означает, что необходимо заранее предвидеть возможные опасности, определить меры по их предотвращению и предупреждению. Например, перед походом в горы необходимо изучить маршрут, прогноз погоды, проверить снаряжение, взять с собой аптечку и мобильный телефон.</a:t>
            </a:r>
          </a:p>
          <a:p>
            <a:pPr marL="0" indent="0">
              <a:lnSpc>
                <a:spcPts val="3500"/>
              </a:lnSpc>
              <a:spcBef>
                <a:spcPts val="0"/>
              </a:spcBef>
              <a:buNone/>
            </a:pPr>
            <a:endParaRPr lang="ru-RU" sz="2600" dirty="0" smtClean="0"/>
          </a:p>
          <a:p>
            <a:pPr marL="0" indent="0">
              <a:buNone/>
            </a:pPr>
            <a:endParaRPr lang="ru-RU" sz="2600" dirty="0"/>
          </a:p>
        </p:txBody>
      </p:sp>
      <p:sp>
        <p:nvSpPr>
          <p:cNvPr id="4" name="Title 1"/>
          <p:cNvSpPr>
            <a:spLocks noGrp="1"/>
          </p:cNvSpPr>
          <p:nvPr>
            <p:ph type="title"/>
          </p:nvPr>
        </p:nvSpPr>
        <p:spPr>
          <a:xfrm>
            <a:off x="1814322" y="228601"/>
            <a:ext cx="7886700" cy="787399"/>
          </a:xfrm>
        </p:spPr>
        <p:txBody>
          <a:bodyPr>
            <a:normAutofit fontScale="90000"/>
          </a:bodyPr>
          <a:lstStyle/>
          <a:p>
            <a:r>
              <a:rPr lang="ru-RU" sz="4000" b="1" dirty="0" smtClean="0">
                <a:solidFill>
                  <a:schemeClr val="bg1"/>
                </a:solidFill>
                <a:effectLst>
                  <a:outerShdw blurRad="38100" dist="38100" dir="2700000" algn="tl">
                    <a:srgbClr val="000000">
                      <a:alpha val="43137"/>
                    </a:srgbClr>
                  </a:outerShdw>
                </a:effectLst>
                <a:latin typeface="+mn-lt"/>
              </a:rPr>
              <a:t>Принципы </a:t>
            </a:r>
            <a:r>
              <a:rPr lang="ru-RU" sz="4000" b="1" dirty="0">
                <a:solidFill>
                  <a:schemeClr val="bg1"/>
                </a:solidFill>
                <a:effectLst>
                  <a:outerShdw blurRad="38100" dist="38100" dir="2700000" algn="tl">
                    <a:srgbClr val="000000">
                      <a:alpha val="43137"/>
                    </a:srgbClr>
                  </a:outerShdw>
                </a:effectLst>
                <a:latin typeface="+mn-lt"/>
              </a:rPr>
              <a:t>безопасного поведения</a:t>
            </a:r>
            <a:endParaRPr lang="ru-RU" sz="4000"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39702389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marL="0" indent="0">
              <a:lnSpc>
                <a:spcPts val="3500"/>
              </a:lnSpc>
              <a:spcBef>
                <a:spcPts val="0"/>
              </a:spcBef>
              <a:buNone/>
            </a:pPr>
            <a:r>
              <a:rPr lang="ru-RU" sz="2600" dirty="0">
                <a:solidFill>
                  <a:srgbClr val="FF0000"/>
                </a:solidFill>
              </a:rPr>
              <a:t>Принцип уклонения от </a:t>
            </a:r>
            <a:r>
              <a:rPr lang="ru-RU" sz="2600" dirty="0" smtClean="0">
                <a:solidFill>
                  <a:srgbClr val="FF0000"/>
                </a:solidFill>
              </a:rPr>
              <a:t>опасности.</a:t>
            </a:r>
          </a:p>
          <a:p>
            <a:pPr marL="0" indent="0">
              <a:lnSpc>
                <a:spcPts val="3500"/>
              </a:lnSpc>
              <a:spcBef>
                <a:spcPts val="0"/>
              </a:spcBef>
              <a:buNone/>
            </a:pPr>
            <a:endParaRPr lang="ru-RU" sz="2600" dirty="0" smtClean="0"/>
          </a:p>
          <a:p>
            <a:pPr marL="0" indent="0">
              <a:lnSpc>
                <a:spcPts val="3500"/>
              </a:lnSpc>
              <a:spcBef>
                <a:spcPts val="0"/>
              </a:spcBef>
              <a:buNone/>
            </a:pPr>
            <a:r>
              <a:rPr lang="ru-RU" sz="2600" dirty="0"/>
              <a:t>Этот принцип предполагает, что в случае возникновения опасности необходимо избегать ее, используя все доступные средства. Например, при обнаружении пожара в здании необходимо покинуть его, не пытаясь тушить огонь самостоятельно.</a:t>
            </a:r>
          </a:p>
          <a:p>
            <a:pPr marL="0" indent="0">
              <a:lnSpc>
                <a:spcPts val="3500"/>
              </a:lnSpc>
              <a:spcBef>
                <a:spcPts val="0"/>
              </a:spcBef>
              <a:buNone/>
            </a:pPr>
            <a:endParaRPr lang="ru-RU" sz="2600" dirty="0" smtClean="0"/>
          </a:p>
          <a:p>
            <a:pPr marL="0" indent="0">
              <a:lnSpc>
                <a:spcPts val="3500"/>
              </a:lnSpc>
              <a:spcBef>
                <a:spcPts val="0"/>
              </a:spcBef>
              <a:buNone/>
            </a:pPr>
            <a:endParaRPr lang="ru-RU" sz="2600" dirty="0" smtClean="0"/>
          </a:p>
          <a:p>
            <a:pPr marL="0" indent="0">
              <a:buNone/>
            </a:pPr>
            <a:endParaRPr lang="ru-RU" sz="2600" dirty="0"/>
          </a:p>
        </p:txBody>
      </p:sp>
      <p:sp>
        <p:nvSpPr>
          <p:cNvPr id="4" name="Title 1"/>
          <p:cNvSpPr>
            <a:spLocks noGrp="1"/>
          </p:cNvSpPr>
          <p:nvPr>
            <p:ph type="title"/>
          </p:nvPr>
        </p:nvSpPr>
        <p:spPr>
          <a:xfrm>
            <a:off x="1814322" y="228601"/>
            <a:ext cx="7886700" cy="787399"/>
          </a:xfrm>
        </p:spPr>
        <p:txBody>
          <a:bodyPr>
            <a:normAutofit fontScale="90000"/>
          </a:bodyPr>
          <a:lstStyle/>
          <a:p>
            <a:r>
              <a:rPr lang="ru-RU" sz="4000" b="1" dirty="0" smtClean="0">
                <a:solidFill>
                  <a:schemeClr val="bg1"/>
                </a:solidFill>
                <a:effectLst>
                  <a:outerShdw blurRad="38100" dist="38100" dir="2700000" algn="tl">
                    <a:srgbClr val="000000">
                      <a:alpha val="43137"/>
                    </a:srgbClr>
                  </a:outerShdw>
                </a:effectLst>
                <a:latin typeface="+mn-lt"/>
              </a:rPr>
              <a:t>Принципы </a:t>
            </a:r>
            <a:r>
              <a:rPr lang="ru-RU" sz="4000" b="1" dirty="0">
                <a:solidFill>
                  <a:schemeClr val="bg1"/>
                </a:solidFill>
                <a:effectLst>
                  <a:outerShdw blurRad="38100" dist="38100" dir="2700000" algn="tl">
                    <a:srgbClr val="000000">
                      <a:alpha val="43137"/>
                    </a:srgbClr>
                  </a:outerShdw>
                </a:effectLst>
                <a:latin typeface="+mn-lt"/>
              </a:rPr>
              <a:t>безопасного поведения</a:t>
            </a:r>
            <a:endParaRPr lang="ru-RU" sz="4000" b="1" dirty="0">
              <a:solidFill>
                <a:schemeClr val="bg1"/>
              </a:solidFill>
              <a:effectLst>
                <a:outerShdw blurRad="38100" dist="38100" dir="2700000" algn="tl">
                  <a:srgbClr val="000000">
                    <a:alpha val="43137"/>
                  </a:srgbClr>
                </a:outerShdw>
              </a:effectLst>
              <a:latin typeface="+mn-lt"/>
            </a:endParaRPr>
          </a:p>
        </p:txBody>
      </p:sp>
      <p:pic>
        <p:nvPicPr>
          <p:cNvPr id="2" name="Рисунок 1"/>
          <p:cNvPicPr>
            <a:picLocks noChangeAspect="1"/>
          </p:cNvPicPr>
          <p:nvPr/>
        </p:nvPicPr>
        <p:blipFill>
          <a:blip r:embed="rId2" cstate="screen">
            <a:extLst>
              <a:ext uri="{BEBA8EAE-BF5A-486C-A8C5-ECC9F3942E4B}">
                <a14:imgProps xmlns:a14="http://schemas.microsoft.com/office/drawing/2010/main">
                  <a14:imgLayer r:embed="rId3">
                    <a14:imgEffect>
                      <a14:backgroundRemoval t="93" b="99629" l="0" r="96726"/>
                    </a14:imgEffect>
                  </a14:imgLayer>
                </a14:imgProps>
              </a:ext>
              <a:ext uri="{28A0092B-C50C-407E-A947-70E740481C1C}">
                <a14:useLocalDpi xmlns:a14="http://schemas.microsoft.com/office/drawing/2010/main"/>
              </a:ext>
            </a:extLst>
          </a:blip>
          <a:stretch>
            <a:fillRect/>
          </a:stretch>
        </p:blipFill>
        <p:spPr>
          <a:xfrm>
            <a:off x="3587497" y="4202829"/>
            <a:ext cx="4141771" cy="2655171"/>
          </a:xfrm>
          <a:prstGeom prst="rect">
            <a:avLst/>
          </a:prstGeom>
        </p:spPr>
      </p:pic>
    </p:spTree>
    <p:extLst>
      <p:ext uri="{BB962C8B-B14F-4D97-AF65-F5344CB8AC3E}">
        <p14:creationId xmlns:p14="http://schemas.microsoft.com/office/powerpoint/2010/main" val="30731487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marL="0" indent="0">
              <a:lnSpc>
                <a:spcPts val="3500"/>
              </a:lnSpc>
              <a:spcBef>
                <a:spcPts val="0"/>
              </a:spcBef>
              <a:buNone/>
            </a:pPr>
            <a:r>
              <a:rPr lang="ru-RU" sz="2600" dirty="0">
                <a:solidFill>
                  <a:srgbClr val="FF0000"/>
                </a:solidFill>
              </a:rPr>
              <a:t>Принцип преодоления </a:t>
            </a:r>
            <a:r>
              <a:rPr lang="ru-RU" sz="2600" dirty="0" smtClean="0">
                <a:solidFill>
                  <a:srgbClr val="FF0000"/>
                </a:solidFill>
              </a:rPr>
              <a:t>опасности.</a:t>
            </a:r>
          </a:p>
          <a:p>
            <a:pPr marL="0" indent="0">
              <a:lnSpc>
                <a:spcPts val="3500"/>
              </a:lnSpc>
              <a:spcBef>
                <a:spcPts val="0"/>
              </a:spcBef>
              <a:buNone/>
            </a:pPr>
            <a:endParaRPr lang="ru-RU" sz="2600" dirty="0" smtClean="0"/>
          </a:p>
          <a:p>
            <a:pPr marL="0" indent="0">
              <a:lnSpc>
                <a:spcPts val="3500"/>
              </a:lnSpc>
              <a:spcBef>
                <a:spcPts val="0"/>
              </a:spcBef>
              <a:buNone/>
            </a:pPr>
            <a:r>
              <a:rPr lang="ru-RU" sz="2600" dirty="0"/>
              <a:t>Если избежать опасности невозможно, необходимо принять меры по ее преодолению. Например, при оказании первой помощи пострадавшему необходимо знать, как действовать в экстренных ситуациях.</a:t>
            </a:r>
          </a:p>
          <a:p>
            <a:pPr marL="0" indent="0">
              <a:lnSpc>
                <a:spcPts val="3500"/>
              </a:lnSpc>
              <a:spcBef>
                <a:spcPts val="0"/>
              </a:spcBef>
              <a:buNone/>
            </a:pPr>
            <a:endParaRPr lang="ru-RU" sz="2600" dirty="0" smtClean="0"/>
          </a:p>
          <a:p>
            <a:pPr marL="0" indent="0">
              <a:lnSpc>
                <a:spcPts val="3500"/>
              </a:lnSpc>
              <a:spcBef>
                <a:spcPts val="0"/>
              </a:spcBef>
              <a:buNone/>
            </a:pPr>
            <a:endParaRPr lang="ru-RU" sz="2600" dirty="0" smtClean="0"/>
          </a:p>
          <a:p>
            <a:pPr marL="0" indent="0">
              <a:buNone/>
            </a:pPr>
            <a:endParaRPr lang="ru-RU" sz="2600" dirty="0"/>
          </a:p>
        </p:txBody>
      </p:sp>
      <p:sp>
        <p:nvSpPr>
          <p:cNvPr id="4" name="Title 1"/>
          <p:cNvSpPr>
            <a:spLocks noGrp="1"/>
          </p:cNvSpPr>
          <p:nvPr>
            <p:ph type="title"/>
          </p:nvPr>
        </p:nvSpPr>
        <p:spPr>
          <a:xfrm>
            <a:off x="1814322" y="228601"/>
            <a:ext cx="7886700" cy="787399"/>
          </a:xfrm>
        </p:spPr>
        <p:txBody>
          <a:bodyPr>
            <a:normAutofit fontScale="90000"/>
          </a:bodyPr>
          <a:lstStyle/>
          <a:p>
            <a:r>
              <a:rPr lang="ru-RU" sz="4000" b="1" dirty="0" smtClean="0">
                <a:solidFill>
                  <a:schemeClr val="bg1"/>
                </a:solidFill>
                <a:effectLst>
                  <a:outerShdw blurRad="38100" dist="38100" dir="2700000" algn="tl">
                    <a:srgbClr val="000000">
                      <a:alpha val="43137"/>
                    </a:srgbClr>
                  </a:outerShdw>
                </a:effectLst>
                <a:latin typeface="+mn-lt"/>
              </a:rPr>
              <a:t>Принципы </a:t>
            </a:r>
            <a:r>
              <a:rPr lang="ru-RU" sz="4000" b="1" dirty="0">
                <a:solidFill>
                  <a:schemeClr val="bg1"/>
                </a:solidFill>
                <a:effectLst>
                  <a:outerShdw blurRad="38100" dist="38100" dir="2700000" algn="tl">
                    <a:srgbClr val="000000">
                      <a:alpha val="43137"/>
                    </a:srgbClr>
                  </a:outerShdw>
                </a:effectLst>
                <a:latin typeface="+mn-lt"/>
              </a:rPr>
              <a:t>безопасного поведения</a:t>
            </a:r>
            <a:endParaRPr lang="ru-RU" sz="4000" b="1" dirty="0">
              <a:solidFill>
                <a:schemeClr val="bg1"/>
              </a:solidFill>
              <a:effectLst>
                <a:outerShdw blurRad="38100" dist="38100" dir="2700000" algn="tl">
                  <a:srgbClr val="000000">
                    <a:alpha val="43137"/>
                  </a:srgbClr>
                </a:outerShdw>
              </a:effectLst>
              <a:latin typeface="+mn-lt"/>
            </a:endParaRPr>
          </a:p>
        </p:txBody>
      </p:sp>
      <p:pic>
        <p:nvPicPr>
          <p:cNvPr id="2" name="Рисунок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11268" y="4268897"/>
            <a:ext cx="4692807" cy="2580926"/>
          </a:xfrm>
          <a:prstGeom prst="rect">
            <a:avLst/>
          </a:prstGeom>
        </p:spPr>
      </p:pic>
    </p:spTree>
    <p:extLst>
      <p:ext uri="{BB962C8B-B14F-4D97-AF65-F5344CB8AC3E}">
        <p14:creationId xmlns:p14="http://schemas.microsoft.com/office/powerpoint/2010/main" val="26310413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marL="0" indent="0">
              <a:lnSpc>
                <a:spcPts val="3500"/>
              </a:lnSpc>
              <a:spcBef>
                <a:spcPts val="0"/>
              </a:spcBef>
              <a:buNone/>
            </a:pPr>
            <a:r>
              <a:rPr lang="ru-RU" sz="2600" dirty="0">
                <a:solidFill>
                  <a:srgbClr val="FF0000"/>
                </a:solidFill>
              </a:rPr>
              <a:t>Индивидуальный </a:t>
            </a:r>
            <a:r>
              <a:rPr lang="ru-RU" sz="2600" dirty="0" smtClean="0">
                <a:solidFill>
                  <a:srgbClr val="FF0000"/>
                </a:solidFill>
              </a:rPr>
              <a:t>уровень.</a:t>
            </a:r>
          </a:p>
          <a:p>
            <a:pPr marL="0" indent="0">
              <a:lnSpc>
                <a:spcPts val="3500"/>
              </a:lnSpc>
              <a:spcBef>
                <a:spcPts val="0"/>
              </a:spcBef>
              <a:buNone/>
            </a:pPr>
            <a:endParaRPr lang="ru-RU" sz="2600" dirty="0" smtClean="0"/>
          </a:p>
          <a:p>
            <a:pPr marL="0" indent="0">
              <a:lnSpc>
                <a:spcPts val="3500"/>
              </a:lnSpc>
              <a:spcBef>
                <a:spcPts val="0"/>
              </a:spcBef>
              <a:buNone/>
            </a:pPr>
            <a:r>
              <a:rPr lang="ru-RU" sz="2600" dirty="0"/>
              <a:t>На этом уровне каждый человек отвечает за свою безопасность, принимает решения, которые минимизируют риски, и соблюдает правила безопасного поведения.</a:t>
            </a:r>
          </a:p>
          <a:p>
            <a:pPr marL="0" indent="0">
              <a:lnSpc>
                <a:spcPts val="3500"/>
              </a:lnSpc>
              <a:spcBef>
                <a:spcPts val="0"/>
              </a:spcBef>
              <a:buNone/>
            </a:pPr>
            <a:endParaRPr lang="ru-RU" sz="2600" dirty="0" smtClean="0"/>
          </a:p>
          <a:p>
            <a:pPr marL="0" indent="0">
              <a:lnSpc>
                <a:spcPts val="3500"/>
              </a:lnSpc>
              <a:spcBef>
                <a:spcPts val="0"/>
              </a:spcBef>
              <a:buNone/>
            </a:pPr>
            <a:endParaRPr lang="ru-RU" sz="2600" dirty="0" smtClean="0"/>
          </a:p>
          <a:p>
            <a:pPr marL="0" indent="0">
              <a:buNone/>
            </a:pPr>
            <a:endParaRPr lang="ru-RU" sz="2600" dirty="0"/>
          </a:p>
        </p:txBody>
      </p:sp>
      <p:sp>
        <p:nvSpPr>
          <p:cNvPr id="4" name="Title 1"/>
          <p:cNvSpPr>
            <a:spLocks noGrp="1"/>
          </p:cNvSpPr>
          <p:nvPr>
            <p:ph type="title"/>
          </p:nvPr>
        </p:nvSpPr>
        <p:spPr>
          <a:xfrm>
            <a:off x="1814322" y="228601"/>
            <a:ext cx="7886700" cy="787399"/>
          </a:xfrm>
        </p:spPr>
        <p:txBody>
          <a:bodyPr>
            <a:normAutofit/>
          </a:bodyPr>
          <a:lstStyle/>
          <a:p>
            <a:r>
              <a:rPr lang="ru-RU" sz="4000" b="1" dirty="0">
                <a:solidFill>
                  <a:schemeClr val="bg1"/>
                </a:solidFill>
                <a:effectLst>
                  <a:outerShdw blurRad="38100" dist="38100" dir="2700000" algn="tl">
                    <a:srgbClr val="000000">
                      <a:alpha val="43137"/>
                    </a:srgbClr>
                  </a:outerShdw>
                </a:effectLst>
                <a:latin typeface="+mn-lt"/>
              </a:rPr>
              <a:t>Уровни обеспечения безопасности</a:t>
            </a:r>
          </a:p>
        </p:txBody>
      </p:sp>
      <p:pic>
        <p:nvPicPr>
          <p:cNvPr id="2" name="Рисунок 1"/>
          <p:cNvPicPr>
            <a:picLocks noChangeAspect="1"/>
          </p:cNvPicPr>
          <p:nvPr/>
        </p:nvPicPr>
        <p:blipFill>
          <a:blip r:embed="rId2"/>
          <a:stretch>
            <a:fillRect/>
          </a:stretch>
        </p:blipFill>
        <p:spPr>
          <a:xfrm>
            <a:off x="4721722" y="4316466"/>
            <a:ext cx="2071899" cy="2474293"/>
          </a:xfrm>
          <a:prstGeom prst="rect">
            <a:avLst/>
          </a:prstGeom>
        </p:spPr>
      </p:pic>
    </p:spTree>
    <p:extLst>
      <p:ext uri="{BB962C8B-B14F-4D97-AF65-F5344CB8AC3E}">
        <p14:creationId xmlns:p14="http://schemas.microsoft.com/office/powerpoint/2010/main" val="42153766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marL="0" indent="0">
              <a:lnSpc>
                <a:spcPts val="3500"/>
              </a:lnSpc>
              <a:spcBef>
                <a:spcPts val="0"/>
              </a:spcBef>
              <a:buNone/>
            </a:pPr>
            <a:r>
              <a:rPr lang="ru-RU" sz="2600" dirty="0"/>
              <a:t>В современном мире, где технологический прогресс стремительно развивается, а образ жизни становится все более динамичным, вопросы безопасности приобретают особую актуальность. Культура безопасности – это не просто набор правил и инструкций, а комплексный подход к жизни, который позволяет нам осознавать риски, принимать ответственные решения и защищать себя и окружающих от опасностей.</a:t>
            </a:r>
          </a:p>
          <a:p>
            <a:pPr marL="0" indent="0">
              <a:buNone/>
            </a:pPr>
            <a:endParaRPr lang="ru-RU" sz="2600" dirty="0"/>
          </a:p>
        </p:txBody>
      </p:sp>
      <p:sp>
        <p:nvSpPr>
          <p:cNvPr id="4" name="Title 1"/>
          <p:cNvSpPr>
            <a:spLocks noGrp="1"/>
          </p:cNvSpPr>
          <p:nvPr>
            <p:ph type="title"/>
          </p:nvPr>
        </p:nvSpPr>
        <p:spPr>
          <a:xfrm>
            <a:off x="1814322" y="228601"/>
            <a:ext cx="7886700" cy="787399"/>
          </a:xfrm>
        </p:spPr>
        <p:txBody>
          <a:bodyPr>
            <a:normAutofit/>
          </a:bodyPr>
          <a:lstStyle/>
          <a:p>
            <a:r>
              <a:rPr lang="ru-RU" sz="4000" b="1" dirty="0" smtClean="0">
                <a:solidFill>
                  <a:schemeClr val="bg1"/>
                </a:solidFill>
                <a:effectLst>
                  <a:outerShdw blurRad="38100" dist="38100" dir="2700000" algn="tl">
                    <a:srgbClr val="000000">
                      <a:alpha val="43137"/>
                    </a:srgbClr>
                  </a:outerShdw>
                </a:effectLst>
                <a:latin typeface="+mn-lt"/>
              </a:rPr>
              <a:t>Введение</a:t>
            </a:r>
            <a:endParaRPr lang="en-US" sz="4000" b="1" dirty="0">
              <a:solidFill>
                <a:schemeClr val="bg1"/>
              </a:solidFill>
              <a:effectLst>
                <a:outerShdw blurRad="38100" dist="38100" dir="2700000" algn="tl">
                  <a:srgbClr val="000000">
                    <a:alpha val="43137"/>
                  </a:srgbClr>
                </a:outerShdw>
              </a:effectLst>
              <a:latin typeface="+mn-lt"/>
            </a:endParaRPr>
          </a:p>
        </p:txBody>
      </p:sp>
      <p:pic>
        <p:nvPicPr>
          <p:cNvPr id="7" name="Рисунок 6"/>
          <p:cNvPicPr>
            <a:picLocks noChangeAspect="1"/>
          </p:cNvPicPr>
          <p:nvPr/>
        </p:nvPicPr>
        <p:blipFill rotWithShape="1">
          <a:blip r:embed="rId2"/>
          <a:srcRect l="15880" t="23580" b="49506"/>
          <a:stretch/>
        </p:blipFill>
        <p:spPr>
          <a:xfrm>
            <a:off x="1503781" y="4910665"/>
            <a:ext cx="9184437" cy="1845735"/>
          </a:xfrm>
          <a:prstGeom prst="rect">
            <a:avLst/>
          </a:prstGeom>
        </p:spPr>
      </p:pic>
    </p:spTree>
    <p:extLst>
      <p:ext uri="{BB962C8B-B14F-4D97-AF65-F5344CB8AC3E}">
        <p14:creationId xmlns:p14="http://schemas.microsoft.com/office/powerpoint/2010/main" val="42364795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marL="0" indent="0">
              <a:lnSpc>
                <a:spcPts val="3500"/>
              </a:lnSpc>
              <a:spcBef>
                <a:spcPts val="0"/>
              </a:spcBef>
              <a:buNone/>
            </a:pPr>
            <a:r>
              <a:rPr lang="ru-RU" sz="2600" dirty="0">
                <a:solidFill>
                  <a:srgbClr val="FF0000"/>
                </a:solidFill>
              </a:rPr>
              <a:t>Групповой </a:t>
            </a:r>
            <a:r>
              <a:rPr lang="ru-RU" sz="2600" dirty="0" smtClean="0">
                <a:solidFill>
                  <a:srgbClr val="FF0000"/>
                </a:solidFill>
              </a:rPr>
              <a:t>уровень.</a:t>
            </a:r>
          </a:p>
          <a:p>
            <a:pPr marL="0" indent="0">
              <a:lnSpc>
                <a:spcPts val="3500"/>
              </a:lnSpc>
              <a:spcBef>
                <a:spcPts val="0"/>
              </a:spcBef>
              <a:buNone/>
            </a:pPr>
            <a:endParaRPr lang="ru-RU" sz="2600" dirty="0"/>
          </a:p>
          <a:p>
            <a:pPr marL="0" indent="0">
              <a:lnSpc>
                <a:spcPts val="3500"/>
              </a:lnSpc>
              <a:spcBef>
                <a:spcPts val="0"/>
              </a:spcBef>
              <a:buNone/>
            </a:pPr>
            <a:r>
              <a:rPr lang="ru-RU" sz="2600" dirty="0"/>
              <a:t>На этом уровне безопасности обеспечивается в коллективах: в семье, в школе, на работе, в спортивных секциях и т.д. Разрабатываются правила и меры безопасности, которые должны соблюдать все члены группы.</a:t>
            </a:r>
          </a:p>
          <a:p>
            <a:pPr marL="0" indent="0">
              <a:lnSpc>
                <a:spcPts val="3500"/>
              </a:lnSpc>
              <a:spcBef>
                <a:spcPts val="0"/>
              </a:spcBef>
              <a:buNone/>
            </a:pPr>
            <a:endParaRPr lang="ru-RU" sz="2600" dirty="0" smtClean="0"/>
          </a:p>
          <a:p>
            <a:pPr marL="0" indent="0">
              <a:buNone/>
            </a:pPr>
            <a:endParaRPr lang="ru-RU" sz="2600" dirty="0"/>
          </a:p>
        </p:txBody>
      </p:sp>
      <p:sp>
        <p:nvSpPr>
          <p:cNvPr id="4" name="Title 1"/>
          <p:cNvSpPr>
            <a:spLocks noGrp="1"/>
          </p:cNvSpPr>
          <p:nvPr>
            <p:ph type="title"/>
          </p:nvPr>
        </p:nvSpPr>
        <p:spPr>
          <a:xfrm>
            <a:off x="1814322" y="228601"/>
            <a:ext cx="7886700" cy="787399"/>
          </a:xfrm>
        </p:spPr>
        <p:txBody>
          <a:bodyPr>
            <a:normAutofit/>
          </a:bodyPr>
          <a:lstStyle/>
          <a:p>
            <a:r>
              <a:rPr lang="ru-RU" sz="4000" b="1" dirty="0">
                <a:solidFill>
                  <a:schemeClr val="bg1"/>
                </a:solidFill>
                <a:effectLst>
                  <a:outerShdw blurRad="38100" dist="38100" dir="2700000" algn="tl">
                    <a:srgbClr val="000000">
                      <a:alpha val="43137"/>
                    </a:srgbClr>
                  </a:outerShdw>
                </a:effectLst>
                <a:latin typeface="+mn-lt"/>
              </a:rPr>
              <a:t>Уровни обеспечения безопасности</a:t>
            </a:r>
          </a:p>
        </p:txBody>
      </p:sp>
      <p:pic>
        <p:nvPicPr>
          <p:cNvPr id="2" name="Рисунок 1"/>
          <p:cNvPicPr>
            <a:picLocks noChangeAspect="1"/>
          </p:cNvPicPr>
          <p:nvPr/>
        </p:nvPicPr>
        <p:blipFill>
          <a:blip r:embed="rId2"/>
          <a:stretch>
            <a:fillRect/>
          </a:stretch>
        </p:blipFill>
        <p:spPr>
          <a:xfrm>
            <a:off x="3840213" y="4266782"/>
            <a:ext cx="4511574" cy="2504420"/>
          </a:xfrm>
          <a:prstGeom prst="rect">
            <a:avLst/>
          </a:prstGeom>
        </p:spPr>
      </p:pic>
    </p:spTree>
    <p:extLst>
      <p:ext uri="{BB962C8B-B14F-4D97-AF65-F5344CB8AC3E}">
        <p14:creationId xmlns:p14="http://schemas.microsoft.com/office/powerpoint/2010/main" val="3313283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marL="0" indent="0">
              <a:lnSpc>
                <a:spcPts val="3500"/>
              </a:lnSpc>
              <a:spcBef>
                <a:spcPts val="0"/>
              </a:spcBef>
              <a:buNone/>
            </a:pPr>
            <a:r>
              <a:rPr lang="ru-RU" sz="2600" dirty="0">
                <a:solidFill>
                  <a:srgbClr val="FF0000"/>
                </a:solidFill>
              </a:rPr>
              <a:t>Общественно-государственный </a:t>
            </a:r>
            <a:r>
              <a:rPr lang="ru-RU" sz="2600" dirty="0" smtClean="0">
                <a:solidFill>
                  <a:srgbClr val="FF0000"/>
                </a:solidFill>
              </a:rPr>
              <a:t>уровень.</a:t>
            </a:r>
          </a:p>
          <a:p>
            <a:pPr marL="0" indent="0">
              <a:lnSpc>
                <a:spcPts val="3500"/>
              </a:lnSpc>
              <a:spcBef>
                <a:spcPts val="0"/>
              </a:spcBef>
              <a:buNone/>
            </a:pPr>
            <a:endParaRPr lang="ru-RU" sz="2600" dirty="0" smtClean="0"/>
          </a:p>
          <a:p>
            <a:pPr marL="0" indent="0">
              <a:lnSpc>
                <a:spcPts val="3500"/>
              </a:lnSpc>
              <a:spcBef>
                <a:spcPts val="0"/>
              </a:spcBef>
              <a:buNone/>
            </a:pPr>
            <a:r>
              <a:rPr lang="ru-RU" sz="2600" dirty="0"/>
              <a:t>Этот уровень включает в себя систему законов, нормативных актов, государственных структур, которые обеспечивают безопасность граждан и защиту страны от внешних и внутренних угроз.</a:t>
            </a:r>
          </a:p>
          <a:p>
            <a:pPr marL="0" indent="0">
              <a:lnSpc>
                <a:spcPts val="3500"/>
              </a:lnSpc>
              <a:spcBef>
                <a:spcPts val="0"/>
              </a:spcBef>
              <a:buNone/>
            </a:pPr>
            <a:endParaRPr lang="ru-RU" sz="2600" dirty="0" smtClean="0"/>
          </a:p>
          <a:p>
            <a:pPr marL="0" indent="0">
              <a:lnSpc>
                <a:spcPts val="3500"/>
              </a:lnSpc>
              <a:spcBef>
                <a:spcPts val="0"/>
              </a:spcBef>
              <a:buNone/>
            </a:pPr>
            <a:endParaRPr lang="ru-RU" sz="2600" dirty="0" smtClean="0"/>
          </a:p>
          <a:p>
            <a:pPr marL="0" indent="0">
              <a:buNone/>
            </a:pPr>
            <a:endParaRPr lang="ru-RU" sz="2600" dirty="0"/>
          </a:p>
        </p:txBody>
      </p:sp>
      <p:sp>
        <p:nvSpPr>
          <p:cNvPr id="4" name="Title 1"/>
          <p:cNvSpPr>
            <a:spLocks noGrp="1"/>
          </p:cNvSpPr>
          <p:nvPr>
            <p:ph type="title"/>
          </p:nvPr>
        </p:nvSpPr>
        <p:spPr>
          <a:xfrm>
            <a:off x="1814322" y="228601"/>
            <a:ext cx="7886700" cy="787399"/>
          </a:xfrm>
        </p:spPr>
        <p:txBody>
          <a:bodyPr>
            <a:normAutofit/>
          </a:bodyPr>
          <a:lstStyle/>
          <a:p>
            <a:r>
              <a:rPr lang="ru-RU" sz="4000" b="1" dirty="0">
                <a:solidFill>
                  <a:schemeClr val="bg1"/>
                </a:solidFill>
                <a:effectLst>
                  <a:outerShdw blurRad="38100" dist="38100" dir="2700000" algn="tl">
                    <a:srgbClr val="000000">
                      <a:alpha val="43137"/>
                    </a:srgbClr>
                  </a:outerShdw>
                </a:effectLst>
                <a:latin typeface="+mn-lt"/>
              </a:rPr>
              <a:t>Уровни обеспечения безопасности</a:t>
            </a:r>
          </a:p>
        </p:txBody>
      </p:sp>
      <p:pic>
        <p:nvPicPr>
          <p:cNvPr id="2" name="Рисунок 1"/>
          <p:cNvPicPr>
            <a:picLocks noChangeAspect="1"/>
          </p:cNvPicPr>
          <p:nvPr/>
        </p:nvPicPr>
        <p:blipFill>
          <a:blip r:embed="rId2"/>
          <a:stretch>
            <a:fillRect/>
          </a:stretch>
        </p:blipFill>
        <p:spPr>
          <a:xfrm>
            <a:off x="3771641" y="4137890"/>
            <a:ext cx="3972061" cy="2651099"/>
          </a:xfrm>
          <a:prstGeom prst="rect">
            <a:avLst/>
          </a:prstGeom>
        </p:spPr>
      </p:pic>
    </p:spTree>
    <p:extLst>
      <p:ext uri="{BB962C8B-B14F-4D97-AF65-F5344CB8AC3E}">
        <p14:creationId xmlns:p14="http://schemas.microsoft.com/office/powerpoint/2010/main" val="21867147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1825624"/>
            <a:ext cx="10515600" cy="5032375"/>
          </a:xfrm>
        </p:spPr>
        <p:txBody>
          <a:bodyPr>
            <a:normAutofit/>
          </a:bodyPr>
          <a:lstStyle/>
          <a:p>
            <a:pPr marL="0" indent="0">
              <a:lnSpc>
                <a:spcPts val="3500"/>
              </a:lnSpc>
              <a:spcBef>
                <a:spcPts val="0"/>
              </a:spcBef>
              <a:buNone/>
            </a:pPr>
            <a:r>
              <a:rPr lang="ru-RU" sz="2600" dirty="0"/>
              <a:t>В современном мире существует множество угроз безопасности, как глобальных, так и локальных.</a:t>
            </a:r>
          </a:p>
          <a:p>
            <a:pPr marL="514350" indent="-514350">
              <a:lnSpc>
                <a:spcPts val="3500"/>
              </a:lnSpc>
              <a:spcBef>
                <a:spcPts val="0"/>
              </a:spcBef>
              <a:buAutoNum type="arabicPeriod"/>
            </a:pPr>
            <a:r>
              <a:rPr lang="ru-RU" sz="2600" dirty="0" smtClean="0">
                <a:solidFill>
                  <a:srgbClr val="FF0000"/>
                </a:solidFill>
              </a:rPr>
              <a:t>Глобальные </a:t>
            </a:r>
            <a:r>
              <a:rPr lang="ru-RU" sz="2600" dirty="0">
                <a:solidFill>
                  <a:srgbClr val="FF0000"/>
                </a:solidFill>
              </a:rPr>
              <a:t>угрозы </a:t>
            </a:r>
            <a:r>
              <a:rPr lang="ru-RU" sz="2600" dirty="0"/>
              <a:t>- </a:t>
            </a:r>
            <a:r>
              <a:rPr lang="ru-RU" sz="2600" dirty="0" smtClean="0"/>
              <a:t>терроризм</a:t>
            </a:r>
            <a:r>
              <a:rPr lang="ru-RU" sz="2600" dirty="0"/>
              <a:t>, изменение климата, пандемии, распространение ядерного оружия</a:t>
            </a:r>
            <a:r>
              <a:rPr lang="ru-RU" sz="2600" dirty="0" smtClean="0"/>
              <a:t>.</a:t>
            </a:r>
          </a:p>
          <a:p>
            <a:pPr marL="514350" indent="-514350">
              <a:lnSpc>
                <a:spcPts val="3500"/>
              </a:lnSpc>
              <a:spcBef>
                <a:spcPts val="0"/>
              </a:spcBef>
              <a:buAutoNum type="arabicPeriod"/>
            </a:pPr>
            <a:r>
              <a:rPr lang="ru-RU" sz="2600" dirty="0">
                <a:solidFill>
                  <a:srgbClr val="FF0000"/>
                </a:solidFill>
              </a:rPr>
              <a:t>Национальные угрозы безопасности </a:t>
            </a:r>
            <a:r>
              <a:rPr lang="ru-RU" sz="2600" dirty="0" smtClean="0">
                <a:solidFill>
                  <a:srgbClr val="FF0000"/>
                </a:solidFill>
              </a:rPr>
              <a:t>России </a:t>
            </a:r>
            <a:r>
              <a:rPr lang="ru-RU" sz="2600" dirty="0"/>
              <a:t>- политическая нестабильность, экономические кризисы, киберугрозы, угрозы сферы информационной безопасности</a:t>
            </a:r>
            <a:r>
              <a:rPr lang="ru-RU" sz="2600" dirty="0" smtClean="0"/>
              <a:t>.</a:t>
            </a:r>
          </a:p>
          <a:p>
            <a:pPr marL="514350" indent="-514350">
              <a:lnSpc>
                <a:spcPts val="3500"/>
              </a:lnSpc>
              <a:spcBef>
                <a:spcPts val="0"/>
              </a:spcBef>
              <a:buAutoNum type="arabicPeriod"/>
            </a:pPr>
            <a:r>
              <a:rPr lang="ru-RU" sz="2600" dirty="0">
                <a:solidFill>
                  <a:srgbClr val="FF0000"/>
                </a:solidFill>
              </a:rPr>
              <a:t>Локальные </a:t>
            </a:r>
            <a:r>
              <a:rPr lang="ru-RU" sz="2600" dirty="0" smtClean="0">
                <a:solidFill>
                  <a:srgbClr val="FF0000"/>
                </a:solidFill>
              </a:rPr>
              <a:t>угрозы </a:t>
            </a:r>
            <a:r>
              <a:rPr lang="ru-RU" sz="2600" dirty="0"/>
              <a:t>- аварии на транспорте, пожары, стихийные бедствия, преступления.</a:t>
            </a:r>
          </a:p>
          <a:p>
            <a:pPr marL="514350" indent="-514350">
              <a:lnSpc>
                <a:spcPts val="3500"/>
              </a:lnSpc>
              <a:spcBef>
                <a:spcPts val="0"/>
              </a:spcBef>
              <a:buAutoNum type="arabicPeriod"/>
            </a:pPr>
            <a:endParaRPr lang="ru-RU" sz="2600" dirty="0" smtClean="0"/>
          </a:p>
          <a:p>
            <a:pPr marL="514350" indent="-514350">
              <a:lnSpc>
                <a:spcPts val="3500"/>
              </a:lnSpc>
              <a:spcBef>
                <a:spcPts val="0"/>
              </a:spcBef>
              <a:buAutoNum type="arabicPeriod"/>
            </a:pPr>
            <a:endParaRPr lang="ru-RU" sz="2600" dirty="0"/>
          </a:p>
          <a:p>
            <a:pPr marL="514350" indent="-514350">
              <a:lnSpc>
                <a:spcPts val="3500"/>
              </a:lnSpc>
              <a:spcBef>
                <a:spcPts val="0"/>
              </a:spcBef>
              <a:buAutoNum type="arabicPeriod"/>
            </a:pPr>
            <a:endParaRPr lang="ru-RU" sz="2600" dirty="0" smtClean="0"/>
          </a:p>
          <a:p>
            <a:pPr marL="0" indent="0">
              <a:lnSpc>
                <a:spcPts val="3500"/>
              </a:lnSpc>
              <a:spcBef>
                <a:spcPts val="0"/>
              </a:spcBef>
              <a:buNone/>
            </a:pPr>
            <a:endParaRPr lang="ru-RU" sz="2600" dirty="0" smtClean="0"/>
          </a:p>
          <a:p>
            <a:pPr marL="0" indent="0">
              <a:lnSpc>
                <a:spcPts val="3500"/>
              </a:lnSpc>
              <a:spcBef>
                <a:spcPts val="0"/>
              </a:spcBef>
              <a:buNone/>
            </a:pPr>
            <a:endParaRPr lang="ru-RU" sz="2600" dirty="0" smtClean="0"/>
          </a:p>
          <a:p>
            <a:pPr marL="0" indent="0">
              <a:buNone/>
            </a:pPr>
            <a:endParaRPr lang="ru-RU" sz="2600" dirty="0"/>
          </a:p>
        </p:txBody>
      </p:sp>
      <p:sp>
        <p:nvSpPr>
          <p:cNvPr id="4" name="Title 1"/>
          <p:cNvSpPr>
            <a:spLocks noGrp="1"/>
          </p:cNvSpPr>
          <p:nvPr>
            <p:ph type="title"/>
          </p:nvPr>
        </p:nvSpPr>
        <p:spPr>
          <a:xfrm>
            <a:off x="284673" y="228601"/>
            <a:ext cx="11671538" cy="787399"/>
          </a:xfrm>
        </p:spPr>
        <p:txBody>
          <a:bodyPr>
            <a:normAutofit fontScale="90000"/>
          </a:bodyPr>
          <a:lstStyle/>
          <a:p>
            <a:r>
              <a:rPr lang="ru-RU" sz="4000" b="1" dirty="0">
                <a:solidFill>
                  <a:schemeClr val="bg1"/>
                </a:solidFill>
                <a:effectLst>
                  <a:outerShdw blurRad="38100" dist="38100" dir="2700000" algn="tl">
                    <a:srgbClr val="000000">
                      <a:alpha val="43137"/>
                    </a:srgbClr>
                  </a:outerShdw>
                </a:effectLst>
                <a:latin typeface="+mn-lt"/>
              </a:rPr>
              <a:t>Актуальные проблемы безопасности жизнедеятельности</a:t>
            </a:r>
          </a:p>
        </p:txBody>
      </p:sp>
    </p:spTree>
    <p:extLst>
      <p:ext uri="{BB962C8B-B14F-4D97-AF65-F5344CB8AC3E}">
        <p14:creationId xmlns:p14="http://schemas.microsoft.com/office/powerpoint/2010/main" val="316824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marL="0" indent="0">
              <a:lnSpc>
                <a:spcPts val="3500"/>
              </a:lnSpc>
              <a:spcBef>
                <a:spcPts val="0"/>
              </a:spcBef>
              <a:buNone/>
            </a:pPr>
            <a:r>
              <a:rPr lang="ru-RU" sz="2600" dirty="0"/>
              <a:t>Культура безопасности не ограничивается теоретическими знаниями, она требует практического применения. Анализ типовых опасных ситуаций, разработка алгоритмов действий в экстренных случаях и создание личного плана повышения культуры безопасности – все это помогает людям быть подготовленными к различным ситуациям и создавать более безопасную жизнь.</a:t>
            </a:r>
          </a:p>
          <a:p>
            <a:pPr marL="0" indent="0">
              <a:lnSpc>
                <a:spcPts val="3500"/>
              </a:lnSpc>
              <a:spcBef>
                <a:spcPts val="0"/>
              </a:spcBef>
              <a:buNone/>
            </a:pPr>
            <a:endParaRPr lang="ru-RU" sz="2600" dirty="0" smtClean="0"/>
          </a:p>
          <a:p>
            <a:pPr marL="0" indent="0">
              <a:buNone/>
            </a:pPr>
            <a:endParaRPr lang="ru-RU" sz="2600" dirty="0"/>
          </a:p>
        </p:txBody>
      </p:sp>
      <p:sp>
        <p:nvSpPr>
          <p:cNvPr id="4" name="Title 1"/>
          <p:cNvSpPr>
            <a:spLocks noGrp="1"/>
          </p:cNvSpPr>
          <p:nvPr>
            <p:ph type="title"/>
          </p:nvPr>
        </p:nvSpPr>
        <p:spPr>
          <a:xfrm>
            <a:off x="405442" y="228601"/>
            <a:ext cx="11611154" cy="787399"/>
          </a:xfrm>
        </p:spPr>
        <p:txBody>
          <a:bodyPr>
            <a:normAutofit/>
          </a:bodyPr>
          <a:lstStyle/>
          <a:p>
            <a:r>
              <a:rPr lang="ru-RU" sz="4000" b="1" dirty="0">
                <a:solidFill>
                  <a:schemeClr val="bg1"/>
                </a:solidFill>
                <a:effectLst>
                  <a:outerShdw blurRad="38100" dist="38100" dir="2700000" algn="tl">
                    <a:srgbClr val="000000">
                      <a:alpha val="43137"/>
                    </a:srgbClr>
                  </a:outerShdw>
                </a:effectLst>
                <a:latin typeface="+mn-lt"/>
              </a:rPr>
              <a:t>Практическое применение культуры безопасности</a:t>
            </a:r>
          </a:p>
        </p:txBody>
      </p:sp>
    </p:spTree>
    <p:extLst>
      <p:ext uri="{BB962C8B-B14F-4D97-AF65-F5344CB8AC3E}">
        <p14:creationId xmlns:p14="http://schemas.microsoft.com/office/powerpoint/2010/main" val="2053582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marL="0" indent="0">
              <a:lnSpc>
                <a:spcPts val="3500"/>
              </a:lnSpc>
              <a:spcBef>
                <a:spcPts val="0"/>
              </a:spcBef>
              <a:buNone/>
            </a:pPr>
            <a:r>
              <a:rPr lang="ru-RU" sz="2600" dirty="0">
                <a:solidFill>
                  <a:srgbClr val="FF0000"/>
                </a:solidFill>
              </a:rPr>
              <a:t>Анализ типовых опасных ситуаций. </a:t>
            </a:r>
            <a:r>
              <a:rPr lang="ru-RU" sz="2600" dirty="0" smtClean="0"/>
              <a:t>Необходимо </a:t>
            </a:r>
            <a:r>
              <a:rPr lang="ru-RU" sz="2600" dirty="0"/>
              <a:t>изучать типичные опасные ситуации, которые могут возникнуть в разных сферах жизни, и анализировать, как действовать в таких ситуациях</a:t>
            </a:r>
            <a:r>
              <a:rPr lang="ru-RU" sz="2600" dirty="0" smtClean="0"/>
              <a:t>.</a:t>
            </a:r>
          </a:p>
          <a:p>
            <a:pPr marL="0" indent="0">
              <a:lnSpc>
                <a:spcPts val="3500"/>
              </a:lnSpc>
              <a:spcBef>
                <a:spcPts val="0"/>
              </a:spcBef>
              <a:buNone/>
            </a:pPr>
            <a:endParaRPr lang="ru-RU" sz="2600" dirty="0" smtClean="0"/>
          </a:p>
          <a:p>
            <a:pPr marL="0" indent="0">
              <a:lnSpc>
                <a:spcPts val="3500"/>
              </a:lnSpc>
              <a:spcBef>
                <a:spcPts val="0"/>
              </a:spcBef>
              <a:buNone/>
            </a:pPr>
            <a:r>
              <a:rPr lang="ru-RU" sz="2600" dirty="0">
                <a:solidFill>
                  <a:srgbClr val="FF0000"/>
                </a:solidFill>
              </a:rPr>
              <a:t>Разработка алгоритмов действий. </a:t>
            </a:r>
            <a:r>
              <a:rPr lang="ru-RU" sz="2600" dirty="0"/>
              <a:t>Важно разработать алгоритмы действий в экстренных ситуациях, чтобы быстро и эффективно реагировать на опасность. Например, при пожаре необходимо знать, как вызвать пожарных, как покинуть здание, как оказать первую помощь.</a:t>
            </a:r>
          </a:p>
          <a:p>
            <a:pPr marL="0" indent="0">
              <a:lnSpc>
                <a:spcPts val="3500"/>
              </a:lnSpc>
              <a:spcBef>
                <a:spcPts val="0"/>
              </a:spcBef>
              <a:buNone/>
            </a:pPr>
            <a:endParaRPr lang="ru-RU" sz="2600" dirty="0" smtClean="0"/>
          </a:p>
          <a:p>
            <a:pPr marL="0" indent="0">
              <a:lnSpc>
                <a:spcPts val="3500"/>
              </a:lnSpc>
              <a:spcBef>
                <a:spcPts val="0"/>
              </a:spcBef>
              <a:buNone/>
            </a:pPr>
            <a:endParaRPr lang="ru-RU" sz="2600" dirty="0" smtClean="0"/>
          </a:p>
          <a:p>
            <a:pPr marL="0" indent="0">
              <a:lnSpc>
                <a:spcPts val="3500"/>
              </a:lnSpc>
              <a:spcBef>
                <a:spcPts val="0"/>
              </a:spcBef>
              <a:buNone/>
            </a:pPr>
            <a:endParaRPr lang="ru-RU" sz="2600" dirty="0" smtClean="0"/>
          </a:p>
          <a:p>
            <a:pPr marL="0" indent="0">
              <a:lnSpc>
                <a:spcPts val="3500"/>
              </a:lnSpc>
              <a:spcBef>
                <a:spcPts val="0"/>
              </a:spcBef>
              <a:buNone/>
            </a:pPr>
            <a:endParaRPr lang="ru-RU" sz="2600" dirty="0" smtClean="0"/>
          </a:p>
          <a:p>
            <a:pPr marL="0" indent="0">
              <a:buNone/>
            </a:pPr>
            <a:endParaRPr lang="ru-RU" sz="2600" dirty="0"/>
          </a:p>
        </p:txBody>
      </p:sp>
      <p:sp>
        <p:nvSpPr>
          <p:cNvPr id="4" name="Title 1"/>
          <p:cNvSpPr>
            <a:spLocks noGrp="1"/>
          </p:cNvSpPr>
          <p:nvPr>
            <p:ph type="title"/>
          </p:nvPr>
        </p:nvSpPr>
        <p:spPr>
          <a:xfrm>
            <a:off x="405442" y="228601"/>
            <a:ext cx="11611154" cy="787399"/>
          </a:xfrm>
        </p:spPr>
        <p:txBody>
          <a:bodyPr>
            <a:normAutofit/>
          </a:bodyPr>
          <a:lstStyle/>
          <a:p>
            <a:r>
              <a:rPr lang="ru-RU" sz="4000" b="1" dirty="0">
                <a:solidFill>
                  <a:schemeClr val="bg1"/>
                </a:solidFill>
                <a:effectLst>
                  <a:outerShdw blurRad="38100" dist="38100" dir="2700000" algn="tl">
                    <a:srgbClr val="000000">
                      <a:alpha val="43137"/>
                    </a:srgbClr>
                  </a:outerShdw>
                </a:effectLst>
                <a:latin typeface="+mn-lt"/>
              </a:rPr>
              <a:t>Практическое применение культуры безопасности</a:t>
            </a:r>
          </a:p>
        </p:txBody>
      </p:sp>
    </p:spTree>
    <p:extLst>
      <p:ext uri="{BB962C8B-B14F-4D97-AF65-F5344CB8AC3E}">
        <p14:creationId xmlns:p14="http://schemas.microsoft.com/office/powerpoint/2010/main" val="8775285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marL="0" indent="0">
              <a:lnSpc>
                <a:spcPts val="3500"/>
              </a:lnSpc>
              <a:spcBef>
                <a:spcPts val="0"/>
              </a:spcBef>
              <a:buNone/>
            </a:pPr>
            <a:r>
              <a:rPr lang="ru-RU" sz="2600" dirty="0">
                <a:solidFill>
                  <a:srgbClr val="FF0000"/>
                </a:solidFill>
              </a:rPr>
              <a:t>Личный план повышения культуры безопасности. </a:t>
            </a:r>
            <a:r>
              <a:rPr lang="ru-RU" sz="2600" dirty="0"/>
              <a:t>Создание личного плана, который включает в себя регулярное изучение информации о безопасности, участие в тренингах и практических занятиях, помогает повышать уровень личной безопасности.</a:t>
            </a:r>
          </a:p>
          <a:p>
            <a:pPr marL="0" indent="0">
              <a:lnSpc>
                <a:spcPts val="3500"/>
              </a:lnSpc>
              <a:spcBef>
                <a:spcPts val="0"/>
              </a:spcBef>
              <a:buNone/>
            </a:pPr>
            <a:endParaRPr lang="ru-RU" sz="2600" dirty="0" smtClean="0"/>
          </a:p>
          <a:p>
            <a:pPr marL="0" indent="0">
              <a:lnSpc>
                <a:spcPts val="3500"/>
              </a:lnSpc>
              <a:spcBef>
                <a:spcPts val="0"/>
              </a:spcBef>
              <a:buNone/>
            </a:pPr>
            <a:endParaRPr lang="ru-RU" sz="2600" dirty="0" smtClean="0"/>
          </a:p>
          <a:p>
            <a:pPr marL="0" indent="0">
              <a:lnSpc>
                <a:spcPts val="3500"/>
              </a:lnSpc>
              <a:spcBef>
                <a:spcPts val="0"/>
              </a:spcBef>
              <a:buNone/>
            </a:pPr>
            <a:endParaRPr lang="ru-RU" sz="2600" dirty="0" smtClean="0"/>
          </a:p>
          <a:p>
            <a:pPr marL="0" indent="0">
              <a:lnSpc>
                <a:spcPts val="3500"/>
              </a:lnSpc>
              <a:spcBef>
                <a:spcPts val="0"/>
              </a:spcBef>
              <a:buNone/>
            </a:pPr>
            <a:endParaRPr lang="ru-RU" sz="2600" dirty="0" smtClean="0"/>
          </a:p>
          <a:p>
            <a:pPr marL="0" indent="0">
              <a:lnSpc>
                <a:spcPts val="3500"/>
              </a:lnSpc>
              <a:spcBef>
                <a:spcPts val="0"/>
              </a:spcBef>
              <a:buNone/>
            </a:pPr>
            <a:endParaRPr lang="ru-RU" sz="2600" dirty="0" smtClean="0"/>
          </a:p>
          <a:p>
            <a:pPr marL="0" indent="0">
              <a:buNone/>
            </a:pPr>
            <a:endParaRPr lang="ru-RU" sz="2600" dirty="0"/>
          </a:p>
        </p:txBody>
      </p:sp>
      <p:sp>
        <p:nvSpPr>
          <p:cNvPr id="4" name="Title 1"/>
          <p:cNvSpPr>
            <a:spLocks noGrp="1"/>
          </p:cNvSpPr>
          <p:nvPr>
            <p:ph type="title"/>
          </p:nvPr>
        </p:nvSpPr>
        <p:spPr>
          <a:xfrm>
            <a:off x="405442" y="228601"/>
            <a:ext cx="11611154" cy="787399"/>
          </a:xfrm>
        </p:spPr>
        <p:txBody>
          <a:bodyPr>
            <a:normAutofit/>
          </a:bodyPr>
          <a:lstStyle/>
          <a:p>
            <a:r>
              <a:rPr lang="ru-RU" sz="4000" b="1" dirty="0">
                <a:solidFill>
                  <a:schemeClr val="bg1"/>
                </a:solidFill>
                <a:effectLst>
                  <a:outerShdw blurRad="38100" dist="38100" dir="2700000" algn="tl">
                    <a:srgbClr val="000000">
                      <a:alpha val="43137"/>
                    </a:srgbClr>
                  </a:outerShdw>
                </a:effectLst>
                <a:latin typeface="+mn-lt"/>
              </a:rPr>
              <a:t>Практическое применение культуры безопасности</a:t>
            </a:r>
          </a:p>
        </p:txBody>
      </p:sp>
      <p:pic>
        <p:nvPicPr>
          <p:cNvPr id="2" name="Рисунок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47381" y="3700115"/>
            <a:ext cx="4735902" cy="3157885"/>
          </a:xfrm>
          <a:prstGeom prst="rect">
            <a:avLst/>
          </a:prstGeom>
          <a:ln>
            <a:noFill/>
          </a:ln>
          <a:effectLst>
            <a:softEdge rad="112500"/>
          </a:effectLst>
        </p:spPr>
      </p:pic>
    </p:spTree>
    <p:extLst>
      <p:ext uri="{BB962C8B-B14F-4D97-AF65-F5344CB8AC3E}">
        <p14:creationId xmlns:p14="http://schemas.microsoft.com/office/powerpoint/2010/main" val="20180088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3607639" y="3950547"/>
            <a:ext cx="4302784" cy="2907453"/>
          </a:xfrm>
          <a:prstGeom prst="rect">
            <a:avLst/>
          </a:prstGeom>
        </p:spPr>
      </p:pic>
      <p:sp>
        <p:nvSpPr>
          <p:cNvPr id="3" name="Объект 2"/>
          <p:cNvSpPr>
            <a:spLocks noGrp="1"/>
          </p:cNvSpPr>
          <p:nvPr>
            <p:ph idx="1"/>
          </p:nvPr>
        </p:nvSpPr>
        <p:spPr/>
        <p:txBody>
          <a:bodyPr>
            <a:normAutofit/>
          </a:bodyPr>
          <a:lstStyle/>
          <a:p>
            <a:pPr marL="0" indent="0">
              <a:lnSpc>
                <a:spcPts val="3500"/>
              </a:lnSpc>
              <a:spcBef>
                <a:spcPts val="0"/>
              </a:spcBef>
              <a:buNone/>
            </a:pPr>
            <a:r>
              <a:rPr lang="ru-RU" sz="2600" dirty="0"/>
              <a:t>Умение вести себя безопасно в различных опасных и чрезвычайных ситуациях определяет защищённость человека от отрицательного воздействия на него фактора риска окружающей среды и характеризует его уровень общей культуры в области безопасности жизнедеятельности. </a:t>
            </a:r>
          </a:p>
          <a:p>
            <a:pPr marL="0" indent="0">
              <a:lnSpc>
                <a:spcPts val="3500"/>
              </a:lnSpc>
              <a:spcBef>
                <a:spcPts val="0"/>
              </a:spcBef>
              <a:buNone/>
            </a:pPr>
            <a:endParaRPr lang="ru-RU" sz="2600" dirty="0" smtClean="0"/>
          </a:p>
          <a:p>
            <a:pPr marL="0" indent="0">
              <a:buNone/>
            </a:pPr>
            <a:endParaRPr lang="ru-RU" sz="2600" dirty="0"/>
          </a:p>
        </p:txBody>
      </p:sp>
      <p:sp>
        <p:nvSpPr>
          <p:cNvPr id="4" name="Title 1"/>
          <p:cNvSpPr>
            <a:spLocks noGrp="1"/>
          </p:cNvSpPr>
          <p:nvPr>
            <p:ph type="title"/>
          </p:nvPr>
        </p:nvSpPr>
        <p:spPr>
          <a:xfrm>
            <a:off x="1814322" y="228601"/>
            <a:ext cx="7886700" cy="787399"/>
          </a:xfrm>
        </p:spPr>
        <p:txBody>
          <a:bodyPr>
            <a:normAutofit/>
          </a:bodyPr>
          <a:lstStyle/>
          <a:p>
            <a:r>
              <a:rPr lang="ru-RU" sz="4000" b="1" dirty="0" smtClean="0">
                <a:solidFill>
                  <a:schemeClr val="bg1"/>
                </a:solidFill>
                <a:effectLst>
                  <a:outerShdw blurRad="38100" dist="38100" dir="2700000" algn="tl">
                    <a:srgbClr val="000000">
                      <a:alpha val="43137"/>
                    </a:srgbClr>
                  </a:outerShdw>
                </a:effectLst>
                <a:latin typeface="+mn-lt"/>
              </a:rPr>
              <a:t>Вывод</a:t>
            </a:r>
            <a:endParaRPr lang="ru-RU" sz="4000"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7962816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76866" y="2716467"/>
            <a:ext cx="9457267" cy="2387600"/>
          </a:xfrm>
        </p:spPr>
        <p:txBody>
          <a:bodyPr>
            <a:normAutofit fontScale="90000"/>
          </a:bodyPr>
          <a:lstStyle/>
          <a:p>
            <a:r>
              <a:rPr lang="ru-RU" sz="6600" b="1" dirty="0">
                <a:solidFill>
                  <a:srgbClr val="006FA6"/>
                </a:solidFill>
                <a:latin typeface="+mn-lt"/>
              </a:rPr>
              <a:t> </a:t>
            </a:r>
            <a:r>
              <a:rPr lang="ru-RU" sz="7300" b="1" dirty="0" smtClean="0">
                <a:solidFill>
                  <a:srgbClr val="006FA6"/>
                </a:solidFill>
                <a:latin typeface="+mn-lt"/>
              </a:rPr>
              <a:t>Спасибо</a:t>
            </a:r>
            <a:br>
              <a:rPr lang="ru-RU" sz="7300" b="1" dirty="0" smtClean="0">
                <a:solidFill>
                  <a:srgbClr val="006FA6"/>
                </a:solidFill>
                <a:latin typeface="+mn-lt"/>
              </a:rPr>
            </a:br>
            <a:r>
              <a:rPr lang="ru-RU" sz="7300" b="1" dirty="0" smtClean="0">
                <a:solidFill>
                  <a:srgbClr val="006FA6"/>
                </a:solidFill>
                <a:latin typeface="+mn-lt"/>
              </a:rPr>
              <a:t>за</a:t>
            </a:r>
            <a:br>
              <a:rPr lang="ru-RU" sz="7300" b="1" dirty="0" smtClean="0">
                <a:solidFill>
                  <a:srgbClr val="006FA6"/>
                </a:solidFill>
                <a:latin typeface="+mn-lt"/>
              </a:rPr>
            </a:br>
            <a:r>
              <a:rPr lang="ru-RU" sz="7300" b="1" dirty="0" smtClean="0">
                <a:solidFill>
                  <a:srgbClr val="006FA6"/>
                </a:solidFill>
                <a:latin typeface="+mn-lt"/>
              </a:rPr>
              <a:t>внимание!</a:t>
            </a:r>
            <a:endParaRPr lang="en-US" sz="7300" b="1" dirty="0">
              <a:solidFill>
                <a:srgbClr val="006FA6"/>
              </a:solidFill>
              <a:latin typeface="+mn-lt"/>
            </a:endParaRPr>
          </a:p>
        </p:txBody>
      </p:sp>
    </p:spTree>
    <p:extLst>
      <p:ext uri="{BB962C8B-B14F-4D97-AF65-F5344CB8AC3E}">
        <p14:creationId xmlns:p14="http://schemas.microsoft.com/office/powerpoint/2010/main" val="4997316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cstate="screen">
            <a:extLst>
              <a:ext uri="{28A0092B-C50C-407E-A947-70E740481C1C}">
                <a14:useLocalDpi xmlns:a14="http://schemas.microsoft.com/office/drawing/2010/main"/>
              </a:ext>
            </a:extLst>
          </a:blip>
          <a:srcRect l="3670" t="7339" r="5275" b="8716"/>
          <a:stretch/>
        </p:blipFill>
        <p:spPr>
          <a:xfrm>
            <a:off x="4732207" y="4343399"/>
            <a:ext cx="2727586" cy="2514601"/>
          </a:xfrm>
          <a:prstGeom prst="rect">
            <a:avLst/>
          </a:prstGeom>
          <a:ln>
            <a:noFill/>
          </a:ln>
          <a:effectLst>
            <a:softEdge rad="112500"/>
          </a:effectLst>
        </p:spPr>
      </p:pic>
      <p:sp>
        <p:nvSpPr>
          <p:cNvPr id="3" name="Объект 2"/>
          <p:cNvSpPr>
            <a:spLocks noGrp="1"/>
          </p:cNvSpPr>
          <p:nvPr>
            <p:ph idx="1"/>
          </p:nvPr>
        </p:nvSpPr>
        <p:spPr/>
        <p:txBody>
          <a:bodyPr>
            <a:normAutofit/>
          </a:bodyPr>
          <a:lstStyle/>
          <a:p>
            <a:pPr marL="0" indent="0">
              <a:lnSpc>
                <a:spcPts val="3500"/>
              </a:lnSpc>
              <a:spcBef>
                <a:spcPts val="0"/>
              </a:spcBef>
              <a:buNone/>
            </a:pPr>
            <a:r>
              <a:rPr lang="ru-RU" sz="2600" dirty="0">
                <a:solidFill>
                  <a:srgbClr val="FF0000"/>
                </a:solidFill>
              </a:rPr>
              <a:t>Культура безопасности </a:t>
            </a:r>
            <a:r>
              <a:rPr lang="ru-RU" sz="2600" dirty="0"/>
              <a:t>– это совокупность знаний, навыков, ценностей и установок, которые формируют у человека осознанное отношение к безопасности собственной жизни и жизни других людей. Она включает в себя понимание рисков, знание правил и принципов безопасного поведения, умение принимать решения в нестандартных ситуациях и действовать в соответствии с принятыми нормами.</a:t>
            </a:r>
          </a:p>
          <a:p>
            <a:pPr marL="0" indent="0">
              <a:buNone/>
            </a:pPr>
            <a:endParaRPr lang="ru-RU" sz="2600" dirty="0"/>
          </a:p>
        </p:txBody>
      </p:sp>
      <p:sp>
        <p:nvSpPr>
          <p:cNvPr id="4" name="Title 1"/>
          <p:cNvSpPr>
            <a:spLocks noGrp="1"/>
          </p:cNvSpPr>
          <p:nvPr>
            <p:ph type="title"/>
          </p:nvPr>
        </p:nvSpPr>
        <p:spPr>
          <a:xfrm>
            <a:off x="1814322" y="228601"/>
            <a:ext cx="7886700" cy="787399"/>
          </a:xfrm>
        </p:spPr>
        <p:txBody>
          <a:bodyPr>
            <a:normAutofit/>
          </a:bodyPr>
          <a:lstStyle/>
          <a:p>
            <a:r>
              <a:rPr lang="ru-RU" sz="4000" b="1" dirty="0">
                <a:solidFill>
                  <a:schemeClr val="bg1"/>
                </a:solidFill>
                <a:effectLst>
                  <a:outerShdw blurRad="38100" dist="38100" dir="2700000" algn="tl">
                    <a:srgbClr val="000000">
                      <a:alpha val="43137"/>
                    </a:srgbClr>
                  </a:outerShdw>
                </a:effectLst>
                <a:latin typeface="+mn-lt"/>
              </a:rPr>
              <a:t>Понятие культуры безопасности</a:t>
            </a:r>
          </a:p>
        </p:txBody>
      </p:sp>
    </p:spTree>
    <p:extLst>
      <p:ext uri="{BB962C8B-B14F-4D97-AF65-F5344CB8AC3E}">
        <p14:creationId xmlns:p14="http://schemas.microsoft.com/office/powerpoint/2010/main" val="24451797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marL="0" indent="0">
              <a:lnSpc>
                <a:spcPts val="3500"/>
              </a:lnSpc>
              <a:spcBef>
                <a:spcPts val="0"/>
              </a:spcBef>
              <a:buNone/>
            </a:pPr>
            <a:r>
              <a:rPr lang="ru-RU" sz="2600" dirty="0"/>
              <a:t>Культура безопасности помогает человеку осознать риски, принять ответственные решения и защитить себя и окружающих. </a:t>
            </a:r>
            <a:endParaRPr lang="ru-RU" sz="2600" dirty="0" smtClean="0"/>
          </a:p>
          <a:p>
            <a:pPr marL="0" indent="0">
              <a:lnSpc>
                <a:spcPts val="3500"/>
              </a:lnSpc>
              <a:spcBef>
                <a:spcPts val="0"/>
              </a:spcBef>
              <a:buNone/>
            </a:pPr>
            <a:r>
              <a:rPr lang="ru-RU" sz="2600" dirty="0" smtClean="0"/>
              <a:t>Культура </a:t>
            </a:r>
            <a:r>
              <a:rPr lang="ru-RU" sz="2600" dirty="0"/>
              <a:t>безопасности является основой для создания безопасной среды, которая способствует устойчивому развитию общества и государства.</a:t>
            </a:r>
          </a:p>
          <a:p>
            <a:pPr marL="0" indent="0">
              <a:lnSpc>
                <a:spcPts val="3500"/>
              </a:lnSpc>
              <a:spcBef>
                <a:spcPts val="0"/>
              </a:spcBef>
              <a:buNone/>
            </a:pPr>
            <a:endParaRPr lang="ru-RU" sz="2600" dirty="0" smtClean="0"/>
          </a:p>
          <a:p>
            <a:pPr marL="0" indent="0">
              <a:buNone/>
            </a:pPr>
            <a:endParaRPr lang="ru-RU" sz="2600" dirty="0"/>
          </a:p>
        </p:txBody>
      </p:sp>
      <p:sp>
        <p:nvSpPr>
          <p:cNvPr id="4" name="Title 1"/>
          <p:cNvSpPr>
            <a:spLocks noGrp="1"/>
          </p:cNvSpPr>
          <p:nvPr>
            <p:ph type="title"/>
          </p:nvPr>
        </p:nvSpPr>
        <p:spPr>
          <a:xfrm>
            <a:off x="1814322" y="228601"/>
            <a:ext cx="7886700" cy="787399"/>
          </a:xfrm>
        </p:spPr>
        <p:txBody>
          <a:bodyPr>
            <a:normAutofit/>
          </a:bodyPr>
          <a:lstStyle/>
          <a:p>
            <a:r>
              <a:rPr lang="ru-RU" sz="4000" b="1" dirty="0">
                <a:solidFill>
                  <a:schemeClr val="bg1"/>
                </a:solidFill>
                <a:effectLst>
                  <a:outerShdw blurRad="38100" dist="38100" dir="2700000" algn="tl">
                    <a:srgbClr val="000000">
                      <a:alpha val="43137"/>
                    </a:srgbClr>
                  </a:outerShdw>
                </a:effectLst>
                <a:latin typeface="+mn-lt"/>
              </a:rPr>
              <a:t>Понятие культуры безопасности</a:t>
            </a:r>
          </a:p>
        </p:txBody>
      </p:sp>
      <p:pic>
        <p:nvPicPr>
          <p:cNvPr id="2" name="Рисунок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45558" y="3945467"/>
            <a:ext cx="2900883" cy="2912533"/>
          </a:xfrm>
          <a:prstGeom prst="rect">
            <a:avLst/>
          </a:prstGeom>
        </p:spPr>
      </p:pic>
    </p:spTree>
    <p:extLst>
      <p:ext uri="{BB962C8B-B14F-4D97-AF65-F5344CB8AC3E}">
        <p14:creationId xmlns:p14="http://schemas.microsoft.com/office/powerpoint/2010/main" val="38554371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marL="0" indent="0">
              <a:lnSpc>
                <a:spcPts val="3500"/>
              </a:lnSpc>
              <a:spcBef>
                <a:spcPts val="0"/>
              </a:spcBef>
              <a:buNone/>
            </a:pPr>
            <a:r>
              <a:rPr lang="ru-RU" sz="2600" dirty="0"/>
              <a:t>Понимание ключевых понятий является основой для формирования культуры безопасности. Необходимо различать опасность, безопасность, риск, опасную ситуацию и чрезвычайную ситуацию.</a:t>
            </a:r>
          </a:p>
          <a:p>
            <a:pPr marL="0" indent="0">
              <a:lnSpc>
                <a:spcPts val="3500"/>
              </a:lnSpc>
              <a:spcBef>
                <a:spcPts val="0"/>
              </a:spcBef>
              <a:buNone/>
            </a:pPr>
            <a:endParaRPr lang="ru-RU" sz="2600" dirty="0" smtClean="0"/>
          </a:p>
          <a:p>
            <a:pPr marL="0" indent="0">
              <a:buNone/>
            </a:pPr>
            <a:endParaRPr lang="ru-RU" sz="2600" dirty="0"/>
          </a:p>
        </p:txBody>
      </p:sp>
      <p:sp>
        <p:nvSpPr>
          <p:cNvPr id="4" name="Title 1"/>
          <p:cNvSpPr>
            <a:spLocks noGrp="1"/>
          </p:cNvSpPr>
          <p:nvPr>
            <p:ph type="title"/>
          </p:nvPr>
        </p:nvSpPr>
        <p:spPr>
          <a:xfrm>
            <a:off x="1814322" y="228601"/>
            <a:ext cx="7886700" cy="787399"/>
          </a:xfrm>
        </p:spPr>
        <p:txBody>
          <a:bodyPr>
            <a:normAutofit/>
          </a:bodyPr>
          <a:lstStyle/>
          <a:p>
            <a:r>
              <a:rPr lang="ru-RU" sz="4000" b="1" dirty="0" smtClean="0">
                <a:solidFill>
                  <a:schemeClr val="bg1"/>
                </a:solidFill>
                <a:effectLst>
                  <a:outerShdw blurRad="38100" dist="38100" dir="2700000" algn="tl">
                    <a:srgbClr val="000000">
                      <a:alpha val="43137"/>
                    </a:srgbClr>
                  </a:outerShdw>
                </a:effectLst>
                <a:latin typeface="+mn-lt"/>
              </a:rPr>
              <a:t>Ключевые понятия</a:t>
            </a:r>
            <a:endParaRPr lang="ru-RU" sz="4000" b="1" dirty="0">
              <a:solidFill>
                <a:schemeClr val="bg1"/>
              </a:solidFill>
              <a:effectLst>
                <a:outerShdw blurRad="38100" dist="38100" dir="2700000" algn="tl">
                  <a:srgbClr val="000000">
                    <a:alpha val="43137"/>
                  </a:srgbClr>
                </a:outerShdw>
              </a:effectLst>
              <a:latin typeface="+mn-lt"/>
            </a:endParaRPr>
          </a:p>
        </p:txBody>
      </p:sp>
      <p:pic>
        <p:nvPicPr>
          <p:cNvPr id="6" name="Рисунок 5"/>
          <p:cNvPicPr>
            <a:picLocks noChangeAspect="1"/>
          </p:cNvPicPr>
          <p:nvPr/>
        </p:nvPicPr>
        <p:blipFill rotWithShape="1">
          <a:blip r:embed="rId2"/>
          <a:srcRect t="74565"/>
          <a:stretch/>
        </p:blipFill>
        <p:spPr>
          <a:xfrm>
            <a:off x="1385798" y="4001294"/>
            <a:ext cx="9420404" cy="2396067"/>
          </a:xfrm>
          <a:prstGeom prst="rect">
            <a:avLst/>
          </a:prstGeom>
          <a:ln>
            <a:noFill/>
          </a:ln>
          <a:effectLst>
            <a:softEdge rad="112500"/>
          </a:effectLst>
        </p:spPr>
      </p:pic>
    </p:spTree>
    <p:extLst>
      <p:ext uri="{BB962C8B-B14F-4D97-AF65-F5344CB8AC3E}">
        <p14:creationId xmlns:p14="http://schemas.microsoft.com/office/powerpoint/2010/main" val="746302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marL="0" indent="0">
              <a:lnSpc>
                <a:spcPts val="3500"/>
              </a:lnSpc>
              <a:spcBef>
                <a:spcPts val="0"/>
              </a:spcBef>
              <a:buNone/>
            </a:pPr>
            <a:r>
              <a:rPr lang="ru-RU" sz="2600" dirty="0">
                <a:solidFill>
                  <a:srgbClr val="FF0000"/>
                </a:solidFill>
              </a:rPr>
              <a:t>Опасность</a:t>
            </a:r>
            <a:r>
              <a:rPr lang="ru-RU" sz="2600" dirty="0"/>
              <a:t> – это свойство, характеризующее состояние системы «человек – среда обитания», при котором возможна реализация явлений и процессов, способных поражать людей, наносить материальный ущерб, разрушительно действовать на окружающую человека среду. </a:t>
            </a:r>
          </a:p>
          <a:p>
            <a:pPr marL="0" indent="0">
              <a:lnSpc>
                <a:spcPts val="3500"/>
              </a:lnSpc>
              <a:spcBef>
                <a:spcPts val="0"/>
              </a:spcBef>
              <a:buNone/>
            </a:pPr>
            <a:r>
              <a:rPr lang="ru-RU" sz="2600" dirty="0"/>
              <a:t>Опасность хранят все системы, имеющие энергию, химически или биологически активные компоненты, а также характеристики, не соответствующие условиям жизнедеятельности человека.</a:t>
            </a:r>
          </a:p>
          <a:p>
            <a:pPr marL="0" indent="0">
              <a:lnSpc>
                <a:spcPts val="3500"/>
              </a:lnSpc>
              <a:spcBef>
                <a:spcPts val="0"/>
              </a:spcBef>
              <a:buNone/>
            </a:pPr>
            <a:endParaRPr lang="ru-RU" sz="2600" dirty="0" smtClean="0"/>
          </a:p>
          <a:p>
            <a:pPr marL="0" indent="0">
              <a:buNone/>
            </a:pPr>
            <a:endParaRPr lang="ru-RU" sz="2600" dirty="0"/>
          </a:p>
        </p:txBody>
      </p:sp>
      <p:sp>
        <p:nvSpPr>
          <p:cNvPr id="4" name="Title 1"/>
          <p:cNvSpPr>
            <a:spLocks noGrp="1"/>
          </p:cNvSpPr>
          <p:nvPr>
            <p:ph type="title"/>
          </p:nvPr>
        </p:nvSpPr>
        <p:spPr>
          <a:xfrm>
            <a:off x="1814322" y="228601"/>
            <a:ext cx="7886700" cy="787399"/>
          </a:xfrm>
        </p:spPr>
        <p:txBody>
          <a:bodyPr>
            <a:normAutofit/>
          </a:bodyPr>
          <a:lstStyle/>
          <a:p>
            <a:r>
              <a:rPr lang="ru-RU" sz="4000" b="1" dirty="0" smtClean="0">
                <a:solidFill>
                  <a:schemeClr val="bg1"/>
                </a:solidFill>
                <a:effectLst>
                  <a:outerShdw blurRad="38100" dist="38100" dir="2700000" algn="tl">
                    <a:srgbClr val="000000">
                      <a:alpha val="43137"/>
                    </a:srgbClr>
                  </a:outerShdw>
                </a:effectLst>
                <a:latin typeface="+mn-lt"/>
              </a:rPr>
              <a:t>Ключевые понятия</a:t>
            </a:r>
            <a:endParaRPr lang="ru-RU" sz="4000"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35763086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1825624"/>
            <a:ext cx="10515600" cy="4879975"/>
          </a:xfrm>
        </p:spPr>
        <p:txBody>
          <a:bodyPr>
            <a:normAutofit/>
          </a:bodyPr>
          <a:lstStyle/>
          <a:p>
            <a:pPr marL="0" indent="0">
              <a:lnSpc>
                <a:spcPts val="3500"/>
              </a:lnSpc>
              <a:spcBef>
                <a:spcPts val="0"/>
              </a:spcBef>
              <a:buNone/>
            </a:pPr>
            <a:r>
              <a:rPr lang="ru-RU" sz="2600" dirty="0"/>
              <a:t>Опасность может быть:</a:t>
            </a:r>
          </a:p>
          <a:p>
            <a:pPr>
              <a:lnSpc>
                <a:spcPts val="3500"/>
              </a:lnSpc>
              <a:spcBef>
                <a:spcPts val="0"/>
              </a:spcBef>
            </a:pPr>
            <a:r>
              <a:rPr lang="ru-RU" sz="2600" dirty="0">
                <a:solidFill>
                  <a:srgbClr val="FF0000"/>
                </a:solidFill>
              </a:rPr>
              <a:t>природная</a:t>
            </a:r>
            <a:r>
              <a:rPr lang="ru-RU" sz="2600" dirty="0"/>
              <a:t> – это опасность, связанная с воздействием на объект природных факторов, которые могут привести к аварии;</a:t>
            </a:r>
          </a:p>
          <a:p>
            <a:pPr>
              <a:lnSpc>
                <a:spcPts val="3500"/>
              </a:lnSpc>
              <a:spcBef>
                <a:spcPts val="0"/>
              </a:spcBef>
            </a:pPr>
            <a:r>
              <a:rPr lang="ru-RU" sz="2600" dirty="0">
                <a:solidFill>
                  <a:srgbClr val="FF0000"/>
                </a:solidFill>
              </a:rPr>
              <a:t>антропогенная</a:t>
            </a:r>
            <a:r>
              <a:rPr lang="ru-RU" sz="2600" dirty="0"/>
              <a:t> – это опасность, исходящая от людей, вызванная их непреднамеренными действиями, бездействием или злонамеренными действиями;</a:t>
            </a:r>
          </a:p>
          <a:p>
            <a:pPr>
              <a:lnSpc>
                <a:spcPts val="3500"/>
              </a:lnSpc>
              <a:spcBef>
                <a:spcPts val="0"/>
              </a:spcBef>
            </a:pPr>
            <a:r>
              <a:rPr lang="ru-RU" sz="2600" dirty="0">
                <a:solidFill>
                  <a:srgbClr val="FF0000"/>
                </a:solidFill>
              </a:rPr>
              <a:t>техногенная</a:t>
            </a:r>
            <a:r>
              <a:rPr lang="ru-RU" sz="2600" dirty="0"/>
              <a:t> – это опасность, которая возникает в процессе функционирования технических объектов;</a:t>
            </a:r>
          </a:p>
          <a:p>
            <a:pPr>
              <a:lnSpc>
                <a:spcPts val="3500"/>
              </a:lnSpc>
              <a:spcBef>
                <a:spcPts val="0"/>
              </a:spcBef>
            </a:pPr>
            <a:r>
              <a:rPr lang="ru-RU" sz="2600" dirty="0">
                <a:solidFill>
                  <a:srgbClr val="FF0000"/>
                </a:solidFill>
              </a:rPr>
              <a:t>опасность территории </a:t>
            </a:r>
            <a:r>
              <a:rPr lang="ru-RU" sz="2600" dirty="0"/>
              <a:t>– состояние территории, характеризующаяся наличием источников природной и техногенной опасности. </a:t>
            </a:r>
          </a:p>
          <a:p>
            <a:pPr marL="0" indent="0">
              <a:lnSpc>
                <a:spcPts val="3500"/>
              </a:lnSpc>
              <a:spcBef>
                <a:spcPts val="0"/>
              </a:spcBef>
              <a:buNone/>
            </a:pPr>
            <a:endParaRPr lang="ru-RU" sz="2600" dirty="0" smtClean="0"/>
          </a:p>
          <a:p>
            <a:pPr marL="0" indent="0">
              <a:buNone/>
            </a:pPr>
            <a:endParaRPr lang="ru-RU" sz="2600" dirty="0"/>
          </a:p>
        </p:txBody>
      </p:sp>
      <p:sp>
        <p:nvSpPr>
          <p:cNvPr id="4" name="Title 1"/>
          <p:cNvSpPr>
            <a:spLocks noGrp="1"/>
          </p:cNvSpPr>
          <p:nvPr>
            <p:ph type="title"/>
          </p:nvPr>
        </p:nvSpPr>
        <p:spPr>
          <a:xfrm>
            <a:off x="1814322" y="228601"/>
            <a:ext cx="7886700" cy="787399"/>
          </a:xfrm>
        </p:spPr>
        <p:txBody>
          <a:bodyPr>
            <a:normAutofit/>
          </a:bodyPr>
          <a:lstStyle/>
          <a:p>
            <a:r>
              <a:rPr lang="ru-RU" sz="4000" b="1" dirty="0" smtClean="0">
                <a:solidFill>
                  <a:schemeClr val="bg1"/>
                </a:solidFill>
                <a:effectLst>
                  <a:outerShdw blurRad="38100" dist="38100" dir="2700000" algn="tl">
                    <a:srgbClr val="000000">
                      <a:alpha val="43137"/>
                    </a:srgbClr>
                  </a:outerShdw>
                </a:effectLst>
                <a:latin typeface="+mn-lt"/>
              </a:rPr>
              <a:t>Ключевые понятия</a:t>
            </a:r>
            <a:endParaRPr lang="ru-RU" sz="4000"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41794454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marL="0" indent="0">
              <a:lnSpc>
                <a:spcPts val="3500"/>
              </a:lnSpc>
              <a:spcBef>
                <a:spcPts val="0"/>
              </a:spcBef>
              <a:buNone/>
            </a:pPr>
            <a:r>
              <a:rPr lang="ru-RU" sz="2600" dirty="0">
                <a:solidFill>
                  <a:srgbClr val="FF0000"/>
                </a:solidFill>
              </a:rPr>
              <a:t>Безопасность</a:t>
            </a:r>
            <a:r>
              <a:rPr lang="ru-RU" sz="2600" dirty="0"/>
              <a:t> — это такие условия, в которых находится сложная система, когда действие внешних и внутренних факторов не влечет действий, считающихся отрицательными по отношению к данной сложной системе в соответствии с существующими на данном этапе потребностями, знаниями и представлениями. </a:t>
            </a:r>
          </a:p>
          <a:p>
            <a:pPr marL="0" indent="0">
              <a:lnSpc>
                <a:spcPts val="3500"/>
              </a:lnSpc>
              <a:spcBef>
                <a:spcPts val="0"/>
              </a:spcBef>
              <a:buNone/>
            </a:pPr>
            <a:r>
              <a:rPr lang="ru-RU" sz="2600" dirty="0">
                <a:solidFill>
                  <a:srgbClr val="FF0000"/>
                </a:solidFill>
              </a:rPr>
              <a:t>Безопасность </a:t>
            </a:r>
            <a:r>
              <a:rPr lang="ru-RU" sz="2600" dirty="0"/>
              <a:t>- наличие условий для комфортной жизни, устойчивого развития личности, общества и государства.</a:t>
            </a:r>
          </a:p>
          <a:p>
            <a:pPr marL="0" indent="0">
              <a:lnSpc>
                <a:spcPts val="3500"/>
              </a:lnSpc>
              <a:spcBef>
                <a:spcPts val="0"/>
              </a:spcBef>
              <a:buNone/>
            </a:pPr>
            <a:endParaRPr lang="ru-RU" sz="2600" dirty="0" smtClean="0"/>
          </a:p>
          <a:p>
            <a:pPr marL="0" indent="0">
              <a:buNone/>
            </a:pPr>
            <a:endParaRPr lang="ru-RU" sz="2600" dirty="0"/>
          </a:p>
        </p:txBody>
      </p:sp>
      <p:sp>
        <p:nvSpPr>
          <p:cNvPr id="4" name="Title 1"/>
          <p:cNvSpPr>
            <a:spLocks noGrp="1"/>
          </p:cNvSpPr>
          <p:nvPr>
            <p:ph type="title"/>
          </p:nvPr>
        </p:nvSpPr>
        <p:spPr>
          <a:xfrm>
            <a:off x="1814322" y="228601"/>
            <a:ext cx="7886700" cy="787399"/>
          </a:xfrm>
        </p:spPr>
        <p:txBody>
          <a:bodyPr>
            <a:normAutofit/>
          </a:bodyPr>
          <a:lstStyle/>
          <a:p>
            <a:r>
              <a:rPr lang="ru-RU" sz="4000" b="1" dirty="0" smtClean="0">
                <a:solidFill>
                  <a:schemeClr val="bg1"/>
                </a:solidFill>
                <a:effectLst>
                  <a:outerShdw blurRad="38100" dist="38100" dir="2700000" algn="tl">
                    <a:srgbClr val="000000">
                      <a:alpha val="43137"/>
                    </a:srgbClr>
                  </a:outerShdw>
                </a:effectLst>
                <a:latin typeface="+mn-lt"/>
              </a:rPr>
              <a:t>Ключевые понятия</a:t>
            </a:r>
            <a:endParaRPr lang="ru-RU" sz="4000"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1759408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1825625"/>
            <a:ext cx="10515600" cy="4896908"/>
          </a:xfrm>
        </p:spPr>
        <p:txBody>
          <a:bodyPr>
            <a:normAutofit/>
          </a:bodyPr>
          <a:lstStyle/>
          <a:p>
            <a:pPr marL="0" indent="0">
              <a:lnSpc>
                <a:spcPts val="3500"/>
              </a:lnSpc>
              <a:spcBef>
                <a:spcPts val="0"/>
              </a:spcBef>
              <a:buNone/>
            </a:pPr>
            <a:r>
              <a:rPr lang="ru-RU" sz="2600" dirty="0">
                <a:solidFill>
                  <a:srgbClr val="FF0000"/>
                </a:solidFill>
              </a:rPr>
              <a:t>Риск</a:t>
            </a:r>
            <a:r>
              <a:rPr lang="ru-RU" sz="2600" dirty="0"/>
              <a:t> — это количественная величина возможности определенных событий приносить вред человеку, мера опасности, характеризующая вероятность или частоту проявления опасности и последствий ее реализации за определенный промежуток времени</a:t>
            </a:r>
            <a:r>
              <a:rPr lang="ru-RU" sz="2600" dirty="0" smtClean="0"/>
              <a:t>.</a:t>
            </a:r>
          </a:p>
          <a:p>
            <a:pPr marL="0" indent="0">
              <a:lnSpc>
                <a:spcPts val="3500"/>
              </a:lnSpc>
              <a:spcBef>
                <a:spcPts val="0"/>
              </a:spcBef>
              <a:buNone/>
            </a:pPr>
            <a:r>
              <a:rPr lang="ru-RU" sz="2600" dirty="0"/>
              <a:t>Риск может быть:</a:t>
            </a:r>
          </a:p>
          <a:p>
            <a:pPr>
              <a:lnSpc>
                <a:spcPts val="3500"/>
              </a:lnSpc>
              <a:spcBef>
                <a:spcPts val="0"/>
              </a:spcBef>
            </a:pPr>
            <a:r>
              <a:rPr lang="ru-RU" sz="2600" dirty="0" smtClean="0"/>
              <a:t>сознательным </a:t>
            </a:r>
            <a:r>
              <a:rPr lang="ru-RU" sz="2600" dirty="0"/>
              <a:t>и несознательным;</a:t>
            </a:r>
          </a:p>
          <a:p>
            <a:pPr>
              <a:lnSpc>
                <a:spcPts val="3500"/>
              </a:lnSpc>
              <a:spcBef>
                <a:spcPts val="0"/>
              </a:spcBef>
            </a:pPr>
            <a:r>
              <a:rPr lang="ru-RU" sz="2600" dirty="0"/>
              <a:t>добровольным и принудительным;</a:t>
            </a:r>
          </a:p>
          <a:p>
            <a:pPr>
              <a:lnSpc>
                <a:spcPts val="3500"/>
              </a:lnSpc>
              <a:spcBef>
                <a:spcPts val="0"/>
              </a:spcBef>
            </a:pPr>
            <a:r>
              <a:rPr lang="ru-RU" sz="2600" dirty="0"/>
              <a:t>значительным и незначительным;</a:t>
            </a:r>
          </a:p>
          <a:p>
            <a:pPr>
              <a:lnSpc>
                <a:spcPts val="3500"/>
              </a:lnSpc>
              <a:spcBef>
                <a:spcPts val="0"/>
              </a:spcBef>
            </a:pPr>
            <a:r>
              <a:rPr lang="ru-RU" sz="2600" dirty="0"/>
              <a:t>оправданным и неоправданным;</a:t>
            </a:r>
          </a:p>
          <a:p>
            <a:pPr>
              <a:lnSpc>
                <a:spcPts val="3500"/>
              </a:lnSpc>
              <a:spcBef>
                <a:spcPts val="0"/>
              </a:spcBef>
            </a:pPr>
            <a:r>
              <a:rPr lang="ru-RU" sz="2600" dirty="0"/>
              <a:t>контролируемым и бесконтрольным.</a:t>
            </a:r>
          </a:p>
          <a:p>
            <a:pPr marL="0" indent="0">
              <a:buNone/>
            </a:pPr>
            <a:endParaRPr lang="ru-RU" sz="2600" dirty="0"/>
          </a:p>
        </p:txBody>
      </p:sp>
      <p:sp>
        <p:nvSpPr>
          <p:cNvPr id="4" name="Title 1"/>
          <p:cNvSpPr>
            <a:spLocks noGrp="1"/>
          </p:cNvSpPr>
          <p:nvPr>
            <p:ph type="title"/>
          </p:nvPr>
        </p:nvSpPr>
        <p:spPr>
          <a:xfrm>
            <a:off x="1814322" y="228601"/>
            <a:ext cx="7886700" cy="787399"/>
          </a:xfrm>
        </p:spPr>
        <p:txBody>
          <a:bodyPr>
            <a:normAutofit/>
          </a:bodyPr>
          <a:lstStyle/>
          <a:p>
            <a:r>
              <a:rPr lang="ru-RU" sz="4000" b="1" dirty="0" smtClean="0">
                <a:solidFill>
                  <a:schemeClr val="bg1"/>
                </a:solidFill>
                <a:effectLst>
                  <a:outerShdw blurRad="38100" dist="38100" dir="2700000" algn="tl">
                    <a:srgbClr val="000000">
                      <a:alpha val="43137"/>
                    </a:srgbClr>
                  </a:outerShdw>
                </a:effectLst>
                <a:latin typeface="+mn-lt"/>
              </a:rPr>
              <a:t>Ключевые понятия</a:t>
            </a:r>
            <a:endParaRPr lang="ru-RU" sz="4000"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2377542118"/>
      </p:ext>
    </p:extLst>
  </p:cSld>
  <p:clrMapOvr>
    <a:masterClrMapping/>
  </p:clrMapOvr>
</p:sld>
</file>

<file path=ppt/theme/theme1.xml><?xml version="1.0" encoding="utf-8"?>
<a:theme xmlns:a="http://schemas.openxmlformats.org/drawingml/2006/main" name="Office Them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125</TotalTime>
  <Words>1222</Words>
  <Application>Microsoft Office PowerPoint</Application>
  <PresentationFormat>Широкоэкранный</PresentationFormat>
  <Paragraphs>107</Paragraphs>
  <Slides>27</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27</vt:i4>
      </vt:variant>
    </vt:vector>
  </HeadingPairs>
  <TitlesOfParts>
    <vt:vector size="31" baseType="lpstr">
      <vt:lpstr>Arial</vt:lpstr>
      <vt:lpstr>Calibri</vt:lpstr>
      <vt:lpstr>Calibri Light</vt:lpstr>
      <vt:lpstr>Office Theme</vt:lpstr>
      <vt:lpstr> Современные представления о культуре безопасности</vt:lpstr>
      <vt:lpstr>Введение</vt:lpstr>
      <vt:lpstr>Понятие культуры безопасности</vt:lpstr>
      <vt:lpstr>Понятие культуры безопасности</vt:lpstr>
      <vt:lpstr>Ключевые понятия</vt:lpstr>
      <vt:lpstr>Ключевые понятия</vt:lpstr>
      <vt:lpstr>Ключевые понятия</vt:lpstr>
      <vt:lpstr>Ключевые понятия</vt:lpstr>
      <vt:lpstr>Ключевые понятия</vt:lpstr>
      <vt:lpstr>Ключевые понятия</vt:lpstr>
      <vt:lpstr>Ключевые понятия</vt:lpstr>
      <vt:lpstr>Ключевые понятия</vt:lpstr>
      <vt:lpstr>Аксиомы безопасности жизнедеятельности</vt:lpstr>
      <vt:lpstr>Аксиомы безопасности жизнедеятельности</vt:lpstr>
      <vt:lpstr>Аксиомы безопасности жизнедеятельности</vt:lpstr>
      <vt:lpstr>Принципы безопасного поведения</vt:lpstr>
      <vt:lpstr>Принципы безопасного поведения</vt:lpstr>
      <vt:lpstr>Принципы безопасного поведения</vt:lpstr>
      <vt:lpstr>Уровни обеспечения безопасности</vt:lpstr>
      <vt:lpstr>Уровни обеспечения безопасности</vt:lpstr>
      <vt:lpstr>Уровни обеспечения безопасности</vt:lpstr>
      <vt:lpstr>Актуальные проблемы безопасности жизнедеятельности</vt:lpstr>
      <vt:lpstr>Практическое применение культуры безопасности</vt:lpstr>
      <vt:lpstr>Практическое применение культуры безопасности</vt:lpstr>
      <vt:lpstr>Практическое применение культуры безопасности</vt:lpstr>
      <vt:lpstr>Вывод</vt:lpstr>
      <vt:lpstr> Спасибо за внимание!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User</dc:creator>
  <cp:lastModifiedBy>UrDor</cp:lastModifiedBy>
  <cp:revision>23</cp:revision>
  <dcterms:created xsi:type="dcterms:W3CDTF">2019-10-28T08:40:00Z</dcterms:created>
  <dcterms:modified xsi:type="dcterms:W3CDTF">2024-11-24T14:28:02Z</dcterms:modified>
</cp:coreProperties>
</file>