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1973" r:id="rId2"/>
    <p:sldId id="2118" r:id="rId3"/>
    <p:sldId id="2120" r:id="rId4"/>
    <p:sldId id="2121" r:id="rId5"/>
    <p:sldId id="2122" r:id="rId6"/>
    <p:sldId id="2123" r:id="rId7"/>
    <p:sldId id="2124" r:id="rId8"/>
    <p:sldId id="2125" r:id="rId9"/>
    <p:sldId id="2126" r:id="rId10"/>
    <p:sldId id="2127" r:id="rId11"/>
    <p:sldId id="2128" r:id="rId12"/>
    <p:sldId id="2129" r:id="rId13"/>
    <p:sldId id="2130" r:id="rId14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56" d="100"/>
          <a:sy n="56" d="100"/>
        </p:scale>
        <p:origin x="1508" y="48"/>
      </p:cViewPr>
      <p:guideLst>
        <p:guide orient="horz" pos="2137"/>
        <p:guide pos="28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ECFD4C-ED29-4C88-BD36-C499360F9EE1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07D76-712B-4EF7-A818-6ECF26CDDB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B907F-C149-4239-9AD2-C39186C95DAD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FC37E-B363-491C-BA9E-0014099BB43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образ слайда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образ слайда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135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889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5905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495" indent="-247015" algn="l" rtl="0" eaLnBrk="1" latinLnBrk="0" hangingPunct="1">
        <a:spcBef>
          <a:spcPts val="300"/>
        </a:spcBef>
        <a:buClr>
          <a:schemeClr val="accent2"/>
        </a:buClr>
        <a:buFont typeface="Georgia" panose="02040502050405020303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290" indent="-219710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830" indent="-201295" algn="l" rtl="0" eaLnBrk="1" latinLnBrk="0" hangingPunct="1">
        <a:spcBef>
          <a:spcPts val="300"/>
        </a:spcBef>
        <a:buClr>
          <a:schemeClr val="accent1"/>
        </a:buClr>
        <a:buFont typeface="Wingdings 2" panose="05020102010507070707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90015" indent="-182880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090" indent="-182880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30095" indent="-182880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 panose="02040502050405020303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овое поле 4"/>
          <p:cNvSpPr txBox="1"/>
          <p:nvPr/>
        </p:nvSpPr>
        <p:spPr>
          <a:xfrm>
            <a:off x="-19050" y="1196975"/>
            <a:ext cx="9139555" cy="753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266700"/>
            <a:r>
              <a:rPr lang="ru-RU" sz="2150" b="1">
                <a:solidFill>
                  <a:schemeClr val="bg1"/>
                </a:solidFill>
                <a:latin typeface="Times New Roman" panose="02020603050405020304"/>
                <a:ea typeface="SimSun" panose="02010600030101010101" pitchFamily="2" charset="-122"/>
              </a:rPr>
              <a:t>Тема 12. </a:t>
            </a:r>
            <a:r>
              <a:rPr sz="2150" b="1">
                <a:solidFill>
                  <a:schemeClr val="bg1"/>
                </a:solidFill>
                <a:latin typeface="Times New Roman" panose="02020603050405020304"/>
                <a:ea typeface="SimSun" panose="02010600030101010101" pitchFamily="2" charset="-122"/>
              </a:rPr>
              <a:t>Фортификационное оборудование позиции отделения. </a:t>
            </a:r>
          </a:p>
          <a:p>
            <a:pPr algn="l" defTabSz="266700"/>
            <a:r>
              <a:rPr lang="ru-RU" sz="2150" b="1">
                <a:solidFill>
                  <a:schemeClr val="bg1"/>
                </a:solidFill>
                <a:latin typeface="Times New Roman" panose="02020603050405020304"/>
                <a:ea typeface="SimSun" panose="02010600030101010101" pitchFamily="2" charset="-122"/>
              </a:rPr>
              <a:t>                </a:t>
            </a:r>
            <a:r>
              <a:rPr sz="2150" b="1">
                <a:solidFill>
                  <a:schemeClr val="bg1"/>
                </a:solidFill>
                <a:latin typeface="Times New Roman" panose="02020603050405020304"/>
                <a:ea typeface="SimSun" panose="02010600030101010101" pitchFamily="2" charset="-122"/>
              </a:rPr>
              <a:t>Виды укрытий и убежищ (инженерная подготовка)</a:t>
            </a:r>
          </a:p>
        </p:txBody>
      </p:sp>
      <p:sp>
        <p:nvSpPr>
          <p:cNvPr id="8" name="Текстовое поле 7"/>
          <p:cNvSpPr txBox="1"/>
          <p:nvPr/>
        </p:nvSpPr>
        <p:spPr>
          <a:xfrm>
            <a:off x="7308215" y="3357245"/>
            <a:ext cx="18351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b="1">
                <a:solidFill>
                  <a:schemeClr val="bg1"/>
                </a:solidFill>
              </a:rPr>
              <a:t>10 класс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0" y="332740"/>
            <a:ext cx="9113520" cy="6708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/>
            <a:r>
              <a:rPr lang="ru-RU"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  </a:t>
            </a:r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Местность перед передним краем должна затруднять противнику наблюдение; выбор укрытых районов для сосредоточения и скрытых подступов к переднему краю обороны.</a:t>
            </a:r>
          </a:p>
          <a:p>
            <a:pPr algn="just" defTabSz="266700"/>
            <a:r>
              <a:rPr lang="ru-RU"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  </a:t>
            </a:r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При маскировке войск решающее значение имеет умелое использование маскирующих свойств местности.</a:t>
            </a:r>
          </a:p>
          <a:p>
            <a:pPr algn="just" defTabSz="266700"/>
            <a:r>
              <a:rPr lang="ru-RU"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  </a:t>
            </a:r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Для скрытия от воздушной разведки войска используют естественные маски леса, придорожные посадки, кустарник, овраги. Лучшими скрывающими свойствами от всех средств разведки обладают леса с густыми кронами деревьев. Скрытие от наблюдения с воздуха способствует также расположение техники в тени от деревьев, строений и других местных предметов.</a:t>
            </a:r>
          </a:p>
          <a:p>
            <a:pPr algn="just" defTabSz="266700"/>
            <a:r>
              <a:rPr lang="ru-RU"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   </a:t>
            </a:r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Для скрытия от наземной разведки войска располагаются и передвигаются за обратными скатами возвышенностей, в складках местности, в лесах, за строениями и другими местными предметами, скрывающими их от наблюдения противника.</a:t>
            </a:r>
          </a:p>
          <a:p>
            <a:pPr algn="just" defTabSz="266700"/>
            <a:r>
              <a:rPr lang="ru-RU"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   </a:t>
            </a:r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На местности, лишённой естественных масок, технику располагают на пятнистых участках, на которых выявление её противником затруднено.</a:t>
            </a:r>
          </a:p>
          <a:p>
            <a:pPr algn="just" defTabSz="266700"/>
            <a:r>
              <a:rPr lang="ru-RU"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   Для уменьшения заметности путём движения, троп, траншей, ходов сообщения, линий связи их целесообразно прокладывать вдоль каналов, дамб, ограждений и границ контрастных пятен местности.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0" y="332740"/>
            <a:ext cx="9144000" cy="17456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algn="l" defTabSz="266700">
              <a:spcAft>
                <a:spcPct val="0"/>
              </a:spcAft>
            </a:pPr>
            <a:r>
              <a:rPr lang="ru-RU" sz="2150" b="1">
                <a:latin typeface="Times New Roman" panose="02020603050405020304"/>
                <a:ea typeface="SimSun" panose="02010600030101010101" pitchFamily="2" charset="-122"/>
                <a:sym typeface="+mn-ea"/>
              </a:rPr>
              <a:t>   Вопрос 3.</a:t>
            </a:r>
            <a:r>
              <a:rPr lang="ru-RU" sz="2150">
                <a:latin typeface="Times New Roman" panose="02020603050405020304"/>
                <a:ea typeface="SimSun" panose="02010600030101010101" pitchFamily="2" charset="-122"/>
                <a:sym typeface="+mn-ea"/>
              </a:rPr>
              <a:t> </a:t>
            </a:r>
            <a:r>
              <a:rPr sz="2150" u="sng">
                <a:latin typeface="Times New Roman" panose="02020603050405020304"/>
                <a:ea typeface="SimSun" panose="02010600030101010101" pitchFamily="2" charset="-122"/>
                <a:sym typeface="+mn-ea"/>
              </a:rPr>
              <a:t>Назначение, размеры и последовательность оборудования окопа</a:t>
            </a:r>
            <a:endParaRPr sz="2150">
              <a:latin typeface="Times New Roman" panose="02020603050405020304"/>
              <a:ea typeface="SimSun" panose="02010600030101010101" pitchFamily="2" charset="-122"/>
              <a:sym typeface="+mn-ea"/>
            </a:endParaRPr>
          </a:p>
          <a:p>
            <a:pPr marL="0" indent="0" algn="l" defTabSz="266700">
              <a:spcAft>
                <a:spcPct val="0"/>
              </a:spcAft>
            </a:pPr>
            <a:r>
              <a:rPr sz="2150">
                <a:latin typeface="Times New Roman" panose="02020603050405020304"/>
                <a:ea typeface="SimSun" panose="02010600030101010101" pitchFamily="2" charset="-122"/>
                <a:sym typeface="+mn-ea"/>
              </a:rPr>
              <a:t> </a:t>
            </a:r>
            <a:r>
              <a:rPr lang="ru-RU" sz="2150">
                <a:latin typeface="Times New Roman" panose="02020603050405020304"/>
                <a:ea typeface="SimSun" panose="02010600030101010101" pitchFamily="2" charset="-122"/>
                <a:sym typeface="+mn-ea"/>
              </a:rPr>
              <a:t>                   </a:t>
            </a:r>
            <a:r>
              <a:rPr sz="2150">
                <a:latin typeface="Times New Roman" panose="02020603050405020304"/>
                <a:ea typeface="SimSun" panose="02010600030101010101" pitchFamily="2" charset="-122"/>
                <a:sym typeface="+mn-ea"/>
              </a:rPr>
              <a:t> </a:t>
            </a:r>
            <a:r>
              <a:rPr sz="2150" u="sng">
                <a:latin typeface="Times New Roman" panose="02020603050405020304"/>
                <a:ea typeface="SimSun" panose="02010600030101010101" pitchFamily="2" charset="-122"/>
                <a:sym typeface="+mn-ea"/>
              </a:rPr>
              <a:t>для стрелка</a:t>
            </a:r>
            <a:r>
              <a:rPr sz="2150">
                <a:latin typeface="Times New Roman" panose="02020603050405020304"/>
                <a:ea typeface="SimSun" panose="02010600030101010101" pitchFamily="2" charset="-122"/>
                <a:sym typeface="+mn-ea"/>
              </a:rPr>
              <a:t>.</a:t>
            </a:r>
          </a:p>
          <a:p>
            <a:pPr marL="0" indent="0" algn="just" defTabSz="266700">
              <a:spcAft>
                <a:spcPct val="0"/>
              </a:spcAft>
            </a:pPr>
            <a:r>
              <a:rPr lang="ru-RU" altLang="en-US" sz="2150">
                <a:latin typeface="Times New Roman" panose="02020603050405020304"/>
                <a:ea typeface="SimSun" panose="02010600030101010101" pitchFamily="2" charset="-122"/>
                <a:sym typeface="+mn-ea"/>
              </a:rPr>
              <a:t>    </a:t>
            </a:r>
            <a:r>
              <a:rPr lang="ru-RU" altLang="en-US" sz="2150" b="1">
                <a:latin typeface="Times New Roman" panose="02020603050405020304"/>
                <a:ea typeface="SimSun" panose="02010600030101010101" pitchFamily="2" charset="-122"/>
                <a:sym typeface="+mn-ea"/>
              </a:rPr>
              <a:t>Окоп</a:t>
            </a:r>
            <a:r>
              <a:rPr lang="ru-RU" altLang="en-US" sz="2150">
                <a:latin typeface="Times New Roman" panose="02020603050405020304"/>
                <a:ea typeface="SimSun" panose="02010600030101010101" pitchFamily="2" charset="-122"/>
                <a:sym typeface="+mn-ea"/>
              </a:rPr>
              <a:t> служит для ведения огня, наблюдения и является простейшим укрытием от огня противника, осколков и поражающих факторов оружия массового поражения.    </a:t>
            </a: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2301875" y="2204720"/>
            <a:ext cx="6842125" cy="1083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algn="just" defTabSz="266700">
              <a:spcAft>
                <a:spcPct val="0"/>
              </a:spcAft>
            </a:pPr>
            <a:r>
              <a:rPr lang="ru-RU" altLang="en-US" sz="2150">
                <a:latin typeface="Times New Roman" panose="02020603050405020304"/>
                <a:ea typeface="SimSun" panose="02010600030101010101" pitchFamily="2" charset="-122"/>
                <a:sym typeface="+mn-ea"/>
              </a:rPr>
              <a:t>   Окоп для стрельбы из автомата лёжа представляет собой выемку длиной 170 см., шириной 60 см., и глубиной 30 см., с бруствером высотой до 30 см.</a:t>
            </a:r>
          </a:p>
        </p:txBody>
      </p:sp>
      <p:pic>
        <p:nvPicPr>
          <p:cNvPr id="4" name="Изображение 3" descr="IMG_25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rcRect l="12038" t="74854" r="5456"/>
          <a:stretch>
            <a:fillRect/>
          </a:stretch>
        </p:blipFill>
        <p:spPr>
          <a:xfrm>
            <a:off x="179705" y="1988820"/>
            <a:ext cx="2141220" cy="1397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Текстовое поле 4"/>
          <p:cNvSpPr txBox="1"/>
          <p:nvPr/>
        </p:nvSpPr>
        <p:spPr>
          <a:xfrm>
            <a:off x="-36830" y="3573145"/>
            <a:ext cx="6383655" cy="3068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algn="just" defTabSz="266700">
              <a:spcAft>
                <a:spcPct val="0"/>
              </a:spcAft>
            </a:pPr>
            <a:r>
              <a:rPr lang="ru-RU" altLang="en-US" sz="2150">
                <a:latin typeface="Times New Roman" panose="02020603050405020304"/>
                <a:ea typeface="SimSun" panose="02010600030101010101" pitchFamily="2" charset="-122"/>
                <a:sym typeface="+mn-ea"/>
              </a:rPr>
              <a:t>   Отрывают такой окоп пехотной лопатой в среднем грунте за 20-25 мин. </a:t>
            </a:r>
          </a:p>
          <a:p>
            <a:pPr marL="0" indent="0" algn="just" defTabSz="266700">
              <a:spcAft>
                <a:spcPct val="0"/>
              </a:spcAft>
            </a:pPr>
            <a:r>
              <a:rPr lang="ru-RU" altLang="en-US" sz="2150">
                <a:latin typeface="Times New Roman" panose="02020603050405020304"/>
                <a:ea typeface="SimSun" panose="02010600030101010101" pitchFamily="2" charset="-122"/>
                <a:sym typeface="+mn-ea"/>
              </a:rPr>
              <a:t>   Отрывка под воздействием огня противника производится в следующем порядке:</a:t>
            </a:r>
          </a:p>
          <a:p>
            <a:pPr marL="0" indent="0" algn="just" defTabSz="266700">
              <a:spcAft>
                <a:spcPct val="0"/>
              </a:spcAft>
            </a:pPr>
            <a:r>
              <a:rPr lang="ru-RU" altLang="en-US" sz="2150">
                <a:latin typeface="Times New Roman" panose="02020603050405020304"/>
                <a:ea typeface="SimSun" panose="02010600030101010101" pitchFamily="2" charset="-122"/>
                <a:sym typeface="+mn-ea"/>
              </a:rPr>
              <a:t>- солдат, лёжа на выбранном месте, кладёт справа от себя автомат на расстоянии вытянутой руки дульной частью в сторону противника;</a:t>
            </a:r>
          </a:p>
          <a:p>
            <a:pPr marL="0" indent="0" algn="just" defTabSz="266700">
              <a:spcAft>
                <a:spcPct val="0"/>
              </a:spcAft>
            </a:pPr>
            <a:r>
              <a:rPr lang="ru-RU" altLang="en-US" sz="2150">
                <a:latin typeface="Times New Roman" panose="02020603050405020304"/>
                <a:ea typeface="SimSun" panose="02010600030101010101" pitchFamily="2" charset="-122"/>
                <a:sym typeface="+mn-ea"/>
              </a:rPr>
              <a:t>- перевернувшись на левый бок, вынимает правой рукой лопату из чехла и приступает к отрывке;</a:t>
            </a:r>
          </a:p>
        </p:txBody>
      </p:sp>
      <p:pic>
        <p:nvPicPr>
          <p:cNvPr id="6" name="Изображение 3" descr="IMG_25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/>
          <a:srcRect l="10497" r="23000" b="57321"/>
          <a:stretch>
            <a:fillRect/>
          </a:stretch>
        </p:blipFill>
        <p:spPr>
          <a:xfrm>
            <a:off x="6443980" y="3213100"/>
            <a:ext cx="2539365" cy="3489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-36195" y="332740"/>
            <a:ext cx="6183630" cy="4061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/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- обхватив черенок лопаты двумя руками, ударами на себя, не поднимая локтя и головы, подрезает дёрн, или плотный верхний слой земли, обозначая впереди и с боков границы выемки;</a:t>
            </a:r>
          </a:p>
          <a:p>
            <a:pPr algn="just" defTabSz="266700"/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- после этого перехватывает лопатку и ударами от себя отворачивает дёрн, кладёт его впереди себя и отрывает окоп;</a:t>
            </a:r>
          </a:p>
          <a:p>
            <a:pPr algn="just" defTabSz="266700"/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- когда в первой части высечки окопа будет достигнута необходимая глубина, солдат, отодвигаясь назад, продолжает отрывку окопа до такой длины, при которой туловище и ноги будут полностью укрыты.</a:t>
            </a:r>
          </a:p>
        </p:txBody>
      </p:sp>
      <p:pic>
        <p:nvPicPr>
          <p:cNvPr id="3" name="Изображение 3" descr="IMG_25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 l="10497" t="45319" r="23000" b="25992"/>
          <a:stretch>
            <a:fillRect/>
          </a:stretch>
        </p:blipFill>
        <p:spPr>
          <a:xfrm>
            <a:off x="6184900" y="1196975"/>
            <a:ext cx="2941320" cy="27165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Текстовое поле 3"/>
          <p:cNvSpPr txBox="1"/>
          <p:nvPr/>
        </p:nvSpPr>
        <p:spPr>
          <a:xfrm>
            <a:off x="-36830" y="4221480"/>
            <a:ext cx="9126855" cy="2738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/>
            <a:r>
              <a:rPr lang="ru-RU"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  </a:t>
            </a:r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В процессе отрывки обратить внимание, что во время работы лопату необходимо вонзать в землю не отвесно, а под углом, тонкие корни перерубать острым краем лопаты; голову при этом держать ближе к земле, не прекращая наблюдение за противником. Вынутая земля укладывается впереди окопа небольшим полукругом, что и создаёт бруствер окопа.</a:t>
            </a:r>
          </a:p>
          <a:p>
            <a:pPr algn="just" defTabSz="266700"/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После отрывки окопа для стрельбы лёжа, его углубляют для стрельбы с колена до 60 см., а затем для стрельбы стоя до 110 см. Для образования бруствера дёрн и землю выбрасывают вперёд в сторону противника,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15240" y="404495"/>
            <a:ext cx="9090025" cy="16751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 defTabSz="266700"/>
            <a:r>
              <a:rPr sz="215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оставляя между краем выемки и бруствером необходимую площадку, называемую бермой шириной 30-40 см. Бруствер разравнивают лопатой и маскируют под вид и цвет местности местным материалом: травой, ветками, пахотной землёй. В боковой крутости окопа оборудуют нишу для боеприпасов.</a:t>
            </a:r>
          </a:p>
          <a:p>
            <a:pPr algn="just" defTabSz="266700"/>
            <a:endParaRPr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  <a:p>
            <a:pPr algn="just" defTabSz="266700"/>
            <a:endParaRPr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  <a:p>
            <a:pPr algn="just" defTabSz="266700"/>
            <a:endParaRPr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  <a:p>
            <a:pPr algn="just" defTabSz="266700"/>
            <a:endParaRPr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  <a:p>
            <a:pPr algn="just" defTabSz="266700"/>
            <a:endParaRPr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  <a:p>
            <a:pPr algn="just" defTabSz="266700"/>
            <a:endParaRPr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  <a:p>
            <a:pPr algn="just" defTabSz="266700"/>
            <a:endParaRPr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  <a:p>
            <a:pPr algn="just" defTabSz="266700"/>
            <a:endParaRPr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  <a:p>
            <a:pPr algn="just" defTabSz="266700"/>
            <a:endParaRPr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  <a:p>
            <a:pPr algn="just" defTabSz="266700"/>
            <a:endParaRPr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  <a:p>
            <a:pPr algn="just" defTabSz="266700"/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Нормативы на отрывку и маскировку окопа.</a:t>
            </a:r>
          </a:p>
          <a:p>
            <a:pPr algn="just" defTabSz="266700"/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Лежа: «5»-25 мин., «4»-27 мин., «3»- 32 мин.</a:t>
            </a:r>
          </a:p>
          <a:p>
            <a:pPr algn="just" defTabSz="266700"/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С колена: «5»-55 мин., «4»-1 час, «3»-1час10мин.</a:t>
            </a:r>
          </a:p>
          <a:p>
            <a:pPr algn="just" defTabSz="266700"/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Стоя: «5»-1час 30 мин., «4»-1час 40 мин., «3»-2 часа.</a:t>
            </a:r>
          </a:p>
          <a:p>
            <a:pPr algn="just" defTabSz="266700"/>
            <a:endParaRPr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</a:endParaRPr>
          </a:p>
          <a:p>
            <a:pPr algn="just" defTabSz="266700"/>
            <a:endParaRPr lang="ru-RU" altLang="en-US" sz="2150">
              <a:solidFill>
                <a:srgbClr val="000000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</p:txBody>
      </p:sp>
      <p:pic>
        <p:nvPicPr>
          <p:cNvPr id="3" name="Изображение 2"/>
          <p:cNvPicPr/>
          <p:nvPr/>
        </p:nvPicPr>
        <p:blipFill>
          <a:blip r:embed="rId3"/>
          <a:srcRect l="4817" t="11003" r="3612" b="18572"/>
        </p:blipFill>
        <p:spPr>
          <a:xfrm>
            <a:off x="15240" y="2061210"/>
            <a:ext cx="4352925" cy="3228975"/>
          </a:xfrm>
          <a:prstGeom prst="rect">
            <a:avLst/>
          </a:prstGeom>
        </p:spPr>
      </p:pic>
      <p:pic>
        <p:nvPicPr>
          <p:cNvPr id="6" name="Изображение 6" descr="IMG_25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rcRect l="13835" t="2716" r="12592" b="2731"/>
          <a:stretch>
            <a:fillRect/>
          </a:stretch>
        </p:blipFill>
        <p:spPr>
          <a:xfrm>
            <a:off x="5202555" y="1701165"/>
            <a:ext cx="3902710" cy="37566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овое поле 3"/>
          <p:cNvSpPr txBox="1"/>
          <p:nvPr/>
        </p:nvSpPr>
        <p:spPr>
          <a:xfrm>
            <a:off x="-9525" y="404495"/>
            <a:ext cx="9151620" cy="1745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defTabSz="266700">
              <a:spcAft>
                <a:spcPct val="0"/>
              </a:spcAft>
            </a:pPr>
            <a:r>
              <a:rPr lang="ru-RU" sz="2150" b="1">
                <a:solidFill>
                  <a:schemeClr val="tx1"/>
                </a:solidFill>
                <a:latin typeface="Times New Roman" panose="02020603050405020304"/>
                <a:ea typeface="SimSun" panose="02010600030101010101" pitchFamily="2" charset="-122"/>
              </a:rPr>
              <a:t>Учебные вопросы:</a:t>
            </a:r>
            <a:endParaRPr sz="2150">
              <a:solidFill>
                <a:schemeClr val="tx1"/>
              </a:solidFill>
              <a:latin typeface="Times New Roman" panose="02020603050405020304"/>
              <a:ea typeface="SimSun" panose="02010600030101010101" pitchFamily="2" charset="-122"/>
            </a:endParaRPr>
          </a:p>
          <a:p>
            <a:pPr marL="0" indent="0" algn="l" defTabSz="266700">
              <a:spcAft>
                <a:spcPct val="0"/>
              </a:spcAft>
            </a:pPr>
            <a:r>
              <a:rPr lang="ru-RU" sz="2150">
                <a:solidFill>
                  <a:schemeClr val="tx1"/>
                </a:solidFill>
                <a:latin typeface="Times New Roman" panose="02020603050405020304"/>
                <a:ea typeface="SimSun" panose="02010600030101010101" pitchFamily="2" charset="-122"/>
              </a:rPr>
              <a:t>1. </a:t>
            </a:r>
            <a:r>
              <a:rPr sz="2150">
                <a:solidFill>
                  <a:schemeClr val="tx1"/>
                </a:solidFill>
                <a:latin typeface="Times New Roman" panose="02020603050405020304"/>
                <a:ea typeface="SimSun" panose="02010600030101010101" pitchFamily="2" charset="-122"/>
              </a:rPr>
              <a:t>Шанцевый инструмент, его назначение, применение и сбережение.</a:t>
            </a:r>
          </a:p>
          <a:p>
            <a:pPr marL="0" indent="0" algn="l" defTabSz="266700">
              <a:spcAft>
                <a:spcPct val="0"/>
              </a:spcAft>
            </a:pPr>
            <a:r>
              <a:rPr lang="ru-RU" sz="2150">
                <a:solidFill>
                  <a:schemeClr val="tx1"/>
                </a:solidFill>
                <a:latin typeface="Times New Roman" panose="02020603050405020304"/>
                <a:ea typeface="SimSun" panose="02010600030101010101" pitchFamily="2" charset="-122"/>
              </a:rPr>
              <a:t>2. </a:t>
            </a:r>
            <a:r>
              <a:rPr sz="2150">
                <a:solidFill>
                  <a:schemeClr val="tx1"/>
                </a:solidFill>
                <a:latin typeface="Times New Roman" panose="02020603050405020304"/>
                <a:ea typeface="SimSun" panose="02010600030101010101" pitchFamily="2" charset="-122"/>
              </a:rPr>
              <a:t>Порядок оборудования позиции отделения. </a:t>
            </a:r>
          </a:p>
          <a:p>
            <a:pPr marL="0" indent="0" algn="l" defTabSz="266700">
              <a:spcAft>
                <a:spcPct val="0"/>
              </a:spcAft>
            </a:pPr>
            <a:r>
              <a:rPr lang="ru-RU" sz="2150">
                <a:solidFill>
                  <a:schemeClr val="tx1"/>
                </a:solidFill>
                <a:latin typeface="Times New Roman" panose="02020603050405020304"/>
                <a:ea typeface="SimSun" panose="02010600030101010101" pitchFamily="2" charset="-122"/>
              </a:rPr>
              <a:t>3. </a:t>
            </a:r>
            <a:r>
              <a:rPr sz="2150">
                <a:solidFill>
                  <a:schemeClr val="tx1"/>
                </a:solidFill>
                <a:latin typeface="Times New Roman" panose="02020603050405020304"/>
                <a:ea typeface="SimSun" panose="02010600030101010101" pitchFamily="2" charset="-122"/>
              </a:rPr>
              <a:t>Назначение, размеры и последовательность оборудования окопа для стрелка.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0" y="332740"/>
            <a:ext cx="9144000" cy="4623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Aft>
                <a:spcPts val="1800"/>
              </a:spcAft>
            </a:pPr>
            <a:r>
              <a:rPr lang="ru-RU" sz="2150" b="1">
                <a:latin typeface="Times New Roman" panose="02020603050405020304"/>
                <a:ea typeface="SimSun" panose="02010600030101010101" pitchFamily="2" charset="-122"/>
                <a:sym typeface="+mn-ea"/>
              </a:rPr>
              <a:t>Вопрос 1.</a:t>
            </a:r>
            <a:r>
              <a:rPr lang="ru-RU" sz="2150">
                <a:latin typeface="Times New Roman" panose="02020603050405020304"/>
                <a:ea typeface="SimSun" panose="02010600030101010101" pitchFamily="2" charset="-122"/>
                <a:sym typeface="+mn-ea"/>
              </a:rPr>
              <a:t> </a:t>
            </a:r>
            <a:r>
              <a:rPr sz="2150" u="sng">
                <a:latin typeface="Times New Roman" panose="02020603050405020304"/>
                <a:ea typeface="SimSun" panose="02010600030101010101" pitchFamily="2" charset="-122"/>
                <a:sym typeface="+mn-ea"/>
              </a:rPr>
              <a:t>Шанцевый инструмент, его назначение, применение и сбережение.</a:t>
            </a:r>
            <a:endParaRPr sz="2150">
              <a:latin typeface="Times New Roman" panose="02020603050405020304"/>
              <a:ea typeface="SimSun" panose="02010600030101010101" pitchFamily="2" charset="-122"/>
              <a:sym typeface="+mn-ea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50" b="0" i="0">
                <a:solidFill>
                  <a:schemeClr val="tx1"/>
                </a:solidFill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</a:rPr>
              <a:t>    </a:t>
            </a:r>
            <a:r>
              <a:rPr sz="2150" b="1" i="0">
                <a:solidFill>
                  <a:schemeClr val="tx1"/>
                </a:solidFill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</a:rPr>
              <a:t>Шанцевы</a:t>
            </a:r>
            <a:r>
              <a:rPr lang="ru-RU" sz="2150" b="1" i="0">
                <a:solidFill>
                  <a:schemeClr val="tx1"/>
                </a:solidFill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</a:rPr>
              <a:t>й</a:t>
            </a:r>
            <a:r>
              <a:rPr sz="2150" b="1" i="0">
                <a:solidFill>
                  <a:schemeClr val="tx1"/>
                </a:solidFill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</a:rPr>
              <a:t> инструмент</a:t>
            </a:r>
            <a:r>
              <a:rPr sz="2150" b="0" i="0">
                <a:solidFill>
                  <a:schemeClr val="tx1"/>
                </a:solidFill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</a:rPr>
              <a:t> (нем. Schanze «окоп, укрепление») — ручной инструмент, предусмотренный по штату в воинских подразделениях и предназначенный для выполнения инженерных работ.</a:t>
            </a:r>
            <a:r>
              <a:rPr lang="ru-RU" sz="2150" b="0" i="0">
                <a:solidFill>
                  <a:schemeClr val="tx1"/>
                </a:solidFill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</a:rPr>
              <a:t> Шанцевый инструмент разделяют на: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50" b="0" i="0">
                <a:solidFill>
                  <a:schemeClr val="tx1"/>
                </a:solidFill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</a:rPr>
              <a:t>- </a:t>
            </a:r>
            <a:r>
              <a:rPr lang="ru-RU" sz="2150" b="0" i="1" u="sng">
                <a:solidFill>
                  <a:srgbClr val="FF0000"/>
                </a:solidFill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</a:rPr>
              <a:t>носимый</a:t>
            </a:r>
            <a:r>
              <a:rPr lang="ru-RU" sz="2150" b="0" i="0">
                <a:solidFill>
                  <a:schemeClr val="tx1"/>
                </a:solidFill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</a:rPr>
              <a:t> шанцевый инструмент, который носят военнослужащие и потому всегда находится при каждом солдате и сержанте;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50" b="0" i="0">
                <a:solidFill>
                  <a:schemeClr val="tx1"/>
                </a:solidFill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</a:rPr>
              <a:t>- </a:t>
            </a:r>
            <a:r>
              <a:rPr lang="ru-RU" sz="2150" b="0" i="1" u="sng">
                <a:solidFill>
                  <a:srgbClr val="FF0000"/>
                </a:solidFill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</a:rPr>
              <a:t>возимый</a:t>
            </a:r>
            <a:r>
              <a:rPr lang="ru-RU" sz="2150" b="0" i="0">
                <a:solidFill>
                  <a:srgbClr val="FF0000"/>
                </a:solidFill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</a:rPr>
              <a:t> </a:t>
            </a:r>
            <a:r>
              <a:rPr lang="ru-RU" sz="2150" b="0" i="0">
                <a:solidFill>
                  <a:schemeClr val="tx1"/>
                </a:solidFill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</a:rPr>
              <a:t>шанцевый инструмент, который возили в обозе войск и инженерных парков и, следовательно, мог на некоторое время и не быть при войсках.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50" b="1" i="0">
                <a:solidFill>
                  <a:srgbClr val="FF0000"/>
                </a:solidFill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</a:rPr>
              <a:t>Носимый</a:t>
            </a:r>
            <a:endParaRPr lang="ru-RU" sz="2150" b="0" i="0">
              <a:solidFill>
                <a:schemeClr val="tx1"/>
              </a:solidFill>
              <a:latin typeface="Times New Roman" panose="02020603050405020304" pitchFamily="18" charset="0"/>
              <a:ea typeface="manrope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50" b="0" i="0">
                <a:solidFill>
                  <a:schemeClr val="tx1"/>
                </a:solidFill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</a:rPr>
              <a:t>Носимый шанцевый инструмент (малая пехотная лопата (МПЛ-50)) является инженерным вооружением сержантов и солдат, используется,</a:t>
            </a: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-36195" y="4797425"/>
            <a:ext cx="7162800" cy="2076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главным образом, для рытья окопов (самоокапывания), преодоления заграждений и для рукопашного боя. Находится на оснащении солдат, сержантов, в соответствии с организационно-штатной структурой воинских частей Сухопутных войск и подразделений. Чехол от МПЛ-50 входит в снаряжение солдат, сержантов.</a:t>
            </a:r>
            <a:endParaRPr lang="ru-RU" altLang="en-US" sz="2150">
              <a:latin typeface="Times New Roman" panose="02020603050405020304" pitchFamily="18" charset="0"/>
              <a:ea typeface="manrope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4" name="Изображение 2" descr="IMG_25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rcRect l="7694" t="6713" r="6667" b="6337"/>
          <a:stretch>
            <a:fillRect/>
          </a:stretch>
        </p:blipFill>
        <p:spPr>
          <a:xfrm>
            <a:off x="7148830" y="5013325"/>
            <a:ext cx="2012950" cy="1533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-28575" y="240030"/>
            <a:ext cx="9172575" cy="52908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50" b="1">
                <a:solidFill>
                  <a:srgbClr val="FF0000"/>
                </a:solidFill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Возимый</a:t>
            </a:r>
            <a:endParaRPr lang="ru-RU" sz="2150" b="1" i="0">
              <a:solidFill>
                <a:srgbClr val="FF0000"/>
              </a:solidFill>
              <a:latin typeface="Times New Roman" panose="02020603050405020304" pitchFamily="18" charset="0"/>
              <a:ea typeface="manrope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Возимый шанцевый инструмент предусматривается по штату в частях, а также в комплекте боевых и транспортных машин.</a:t>
            </a:r>
            <a:endParaRPr lang="ru-RU" sz="2150" b="0" i="0">
              <a:solidFill>
                <a:schemeClr val="tx1"/>
              </a:solidFill>
              <a:latin typeface="Times New Roman" panose="02020603050405020304" pitchFamily="18" charset="0"/>
              <a:ea typeface="manrope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50" u="sng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Он включает:</a:t>
            </a:r>
            <a:endParaRPr lang="ru-RU" sz="2150" b="0" i="0" u="sng">
              <a:solidFill>
                <a:schemeClr val="tx1"/>
              </a:solidFill>
              <a:latin typeface="Times New Roman" panose="02020603050405020304" pitchFamily="18" charset="0"/>
              <a:ea typeface="manrope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en-US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лопата сапёрная (большая);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топор плотницкий;</a:t>
            </a:r>
            <a:endParaRPr lang="ru-RU" sz="2150" b="0" i="0">
              <a:solidFill>
                <a:schemeClr val="tx1"/>
              </a:solidFill>
              <a:latin typeface="Times New Roman" panose="02020603050405020304" pitchFamily="18" charset="0"/>
              <a:ea typeface="manrope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кирку-мотыгу </a:t>
            </a:r>
            <a:r>
              <a:rPr lang="ru-RU" altLang="en-US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(тяжелая и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en-US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легкая)</a:t>
            </a:r>
            <a:r>
              <a:rPr lang="ru-RU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;</a:t>
            </a:r>
            <a:endParaRPr lang="ru-RU" sz="2150" b="0" i="0">
              <a:solidFill>
                <a:schemeClr val="tx1"/>
              </a:solidFill>
              <a:latin typeface="Times New Roman" panose="02020603050405020304" pitchFamily="18" charset="0"/>
              <a:ea typeface="manrope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пилу </a:t>
            </a:r>
            <a:r>
              <a:rPr lang="ru-RU" altLang="en-US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поперечная</a:t>
            </a:r>
            <a:r>
              <a:rPr lang="ru-RU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(двуручная);</a:t>
            </a:r>
            <a:endParaRPr lang="ru-RU" sz="2150" b="0" i="0">
              <a:solidFill>
                <a:schemeClr val="tx1"/>
              </a:solidFill>
              <a:latin typeface="Times New Roman" panose="02020603050405020304" pitchFamily="18" charset="0"/>
              <a:ea typeface="manrope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лом</a:t>
            </a:r>
            <a:r>
              <a:rPr lang="ru-RU" altLang="en-US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(обыкновенный)</a:t>
            </a:r>
            <a:r>
              <a:rPr lang="ru-RU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 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en-US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- шнур трассировочный.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другие инструменты в зависимости от предполагаемых инженерных или строительных работ.</a:t>
            </a:r>
            <a:endParaRPr lang="ru-RU" sz="2150" b="0" i="0">
              <a:solidFill>
                <a:schemeClr val="tx1"/>
              </a:solidFill>
              <a:latin typeface="Times New Roman" panose="02020603050405020304" pitchFamily="18" charset="0"/>
              <a:ea typeface="manrope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Возимый инструмент применяют, главным образом, при оборудовании войсками занимаемых позиций, районов расположения.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altLang="en-US" sz="2150">
              <a:latin typeface="Times New Roman" panose="02020603050405020304" pitchFamily="18" charset="0"/>
              <a:ea typeface="manrope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7" name="Изображение 6" descr="IMG_25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/>
          <a:srcRect t="17866" b="29654"/>
          <a:stretch>
            <a:fillRect/>
          </a:stretch>
        </p:blipFill>
        <p:spPr>
          <a:xfrm>
            <a:off x="3288665" y="1259205"/>
            <a:ext cx="5753100" cy="28295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Изображение 4" descr="IMG_25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rcRect l="56622" t="42931" b="6675"/>
          <a:stretch>
            <a:fillRect/>
          </a:stretch>
        </p:blipFill>
        <p:spPr>
          <a:xfrm>
            <a:off x="7452360" y="5300980"/>
            <a:ext cx="1645920" cy="14643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Текстовое поле 8"/>
          <p:cNvSpPr txBox="1"/>
          <p:nvPr/>
        </p:nvSpPr>
        <p:spPr>
          <a:xfrm>
            <a:off x="-38100" y="5443220"/>
            <a:ext cx="7453630" cy="1414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altLang="en-US" sz="2150">
                <a:latin typeface="Times New Roman" panose="02020603050405020304" pitchFamily="18" charset="0"/>
                <a:ea typeface="manrope"/>
                <a:cs typeface="Times New Roman" panose="02020603050405020304" pitchFamily="18" charset="0"/>
                <a:sym typeface="+mn-ea"/>
              </a:rPr>
              <a:t>Кроме того, для изготовления конструкций фортификационных сооружений и выполнения других задач используются ножницы для резки колючей проволоки, плотнично-столярный и кузнечно-слесарный инструмент.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35560" y="480060"/>
            <a:ext cx="9141460" cy="6377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/>
            <a:r>
              <a:rPr lang="ru-RU" sz="2150" i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   </a:t>
            </a:r>
            <a:r>
              <a:rPr sz="2150" i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Обращаю внимание учащихся на то, что до начала работ инструмент должен быть прочно насажен на черенки (топорища) и хорошо заточен и заправлен.</a:t>
            </a:r>
          </a:p>
          <a:p>
            <a:pPr algn="just" defTabSz="266700"/>
            <a:r>
              <a:rPr sz="2150" i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Кирко - мотыги</a:t>
            </a:r>
            <a:r>
              <a:rPr sz="2150" i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 и </a:t>
            </a:r>
            <a:r>
              <a:rPr sz="2150" i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ломы</a:t>
            </a:r>
            <a:r>
              <a:rPr sz="2150" i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 заправляются кузнечным способом.</a:t>
            </a:r>
          </a:p>
          <a:p>
            <a:pPr algn="just" defTabSz="266700"/>
            <a:r>
              <a:rPr sz="2150" i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Лопаты</a:t>
            </a:r>
            <a:r>
              <a:rPr sz="2150" i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 затачиваются на точилах и с помощью напильников. В сапёрных лопатах затачивают нижнее ребро с передней (вогнутой) стороны, ширина фаски 6-8 мм. В пехотных лопатках затачивают нижние и боковые рёбра с передней (вогнутой) стороны, ширина фаски 3-5 мм.</a:t>
            </a:r>
          </a:p>
          <a:p>
            <a:pPr algn="just" defTabSz="266700"/>
            <a:r>
              <a:rPr sz="2150" i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Лезвие </a:t>
            </a:r>
            <a:r>
              <a:rPr sz="2150" i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топора</a:t>
            </a:r>
            <a:r>
              <a:rPr sz="2150" i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 вначале грубо затачивают на точиле с обеих сторон. Ширина затачиваемых фасок 10-15 мм, угол заточки 23°. Нижнюю часть лезвия срезают на 1 мм. Затем производят правку лезвия на бруске и окончательную доводку на оселке. При этом производят заострение лезвия с обеих сторон на ширину фасок 1-2 мм.</a:t>
            </a:r>
          </a:p>
          <a:p>
            <a:pPr algn="just" defTabSz="266700"/>
            <a:r>
              <a:rPr sz="2150" i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При уходе за</a:t>
            </a:r>
            <a:r>
              <a:rPr sz="2150" i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 пилами</a:t>
            </a:r>
            <a:r>
              <a:rPr sz="2150" i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</a:rPr>
              <a:t> производят правку. Разводку и заточку зубьев. Правка пилы заключается в исправлении погнутости полотна и зубьев. Пилу правят деревянным молотком на деревянной подкладке. Разводку зубьев пил производят универсальными или обыкновенными разводками. После правки и разводки зубья пилы затачивают трёхгранным напильником, срезая на зубе фаску под углом 55°.</a:t>
            </a:r>
            <a:endParaRPr sz="2150"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635" y="405130"/>
            <a:ext cx="9141460" cy="63779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 defTabSz="266700"/>
            <a:r>
              <a:rPr lang="ru-RU" sz="215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  <a:sym typeface="+mn-ea"/>
              </a:rPr>
              <a:t>   </a:t>
            </a:r>
            <a:r>
              <a:rPr sz="215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  <a:sym typeface="+mn-ea"/>
              </a:rPr>
              <a:t>После выполнения задачи инструмент очищают от ржавчины, затачивают и насухо протирают, при этом устраняют мелкие неисправности (погнутости, забоины). Пехотные лопаты вкладывают в чехлы, остальной шанцевый инструмент слегка смазывают и сдают на склады частей или в хранилища подразделений.</a:t>
            </a:r>
            <a:endParaRPr sz="2150" i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  <a:p>
            <a:pPr algn="just" defTabSz="266700"/>
            <a:r>
              <a:rPr lang="ru-RU" sz="215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  <a:sym typeface="+mn-ea"/>
              </a:rPr>
              <a:t>   </a:t>
            </a:r>
            <a:r>
              <a:rPr sz="215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/>
                <a:cs typeface="Times New Roman" panose="02020603050405020304" pitchFamily="18" charset="0"/>
                <a:sym typeface="+mn-ea"/>
              </a:rPr>
              <a:t>В холодное время года инструмент протирают и смазывают лишь после того, когда он отпотеет в тёплом помещении или высохнет у костра.</a:t>
            </a:r>
            <a:endParaRPr sz="2150" i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/>
              <a:cs typeface="Times New Roman" panose="02020603050405020304" pitchFamily="18" charset="0"/>
            </a:endParaRPr>
          </a:p>
          <a:p>
            <a:pPr marL="0" indent="0" defTabSz="266700">
              <a:spcAft>
                <a:spcPct val="0"/>
              </a:spcAft>
            </a:pPr>
            <a:r>
              <a:rPr sz="215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+mn-ea"/>
              </a:rPr>
              <a:t> </a:t>
            </a:r>
            <a:r>
              <a:rPr lang="ru-RU" sz="215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+mn-ea"/>
              </a:rPr>
              <a:t>  </a:t>
            </a:r>
          </a:p>
          <a:p>
            <a:pPr marL="0" indent="0" defTabSz="266700">
              <a:spcAft>
                <a:spcPct val="0"/>
              </a:spcAft>
            </a:pPr>
            <a:r>
              <a:rPr lang="ru-RU" sz="215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+mn-ea"/>
              </a:rPr>
              <a:t>   </a:t>
            </a:r>
            <a:r>
              <a:rPr lang="ru-RU" sz="2150" b="1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Вопрос 2. </a:t>
            </a:r>
            <a:r>
              <a:rPr sz="2150" u="sng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+mn-ea"/>
              </a:rPr>
              <a:t>Порядок оборудования позиции отделения</a:t>
            </a:r>
            <a:r>
              <a:rPr sz="215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+mn-ea"/>
              </a:rPr>
              <a:t>. </a:t>
            </a:r>
          </a:p>
          <a:p>
            <a:pPr marL="0" indent="0" defTabSz="266700">
              <a:spcAft>
                <a:spcPct val="0"/>
              </a:spcAft>
            </a:pPr>
            <a:r>
              <a:rPr lang="ru-RU" altLang="en-US" sz="215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+mn-ea"/>
              </a:rPr>
              <a:t>   Фортификационное оборудование занимаемых войсками районов (позиций) обеспечивает наиболее эффективное применение оружия, боевой техники и надежную защиту войск от всех средств поражения противника.</a:t>
            </a:r>
          </a:p>
          <a:p>
            <a:pPr marL="0" indent="0" defTabSz="266700">
              <a:spcAft>
                <a:spcPct val="0"/>
              </a:spcAft>
            </a:pPr>
            <a:r>
              <a:rPr lang="ru-RU" altLang="en-US" sz="215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+mn-ea"/>
              </a:rPr>
              <a:t>   Подразделение родов войск и специальных войск во всех видах боя возводят фортификационные сооружения (окопы, траншеи, ходы сообщения, сооружения для наблюдения и ведения огня, укрытия для личного состава, техники, боеприпасов и других материальных средств) в следующей последовательности:</a:t>
            </a:r>
          </a:p>
          <a:p>
            <a:pPr marL="0" indent="0" defTabSz="266700">
              <a:spcAft>
                <a:spcPct val="0"/>
              </a:spcAft>
            </a:pPr>
            <a:r>
              <a:rPr lang="ru-RU" altLang="en-US" sz="2150"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+mn-ea"/>
              </a:rPr>
              <a:t>  - п</a:t>
            </a:r>
            <a:r>
              <a:rPr sz="215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ри фортификационном оборудовании района обороны (опорного пункта) в </a:t>
            </a:r>
            <a:r>
              <a:rPr sz="2150" i="1">
                <a:solidFill>
                  <a:srgbClr val="FF0000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условиях непосредственного соприкосновения с противником</a:t>
            </a:r>
            <a:r>
              <a:rPr lang="ru-RU" altLang="en-US" sz="2150" i="1">
                <a:solidFill>
                  <a:srgbClr val="FF0000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-36195" y="476885"/>
            <a:ext cx="9157335" cy="6047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266700"/>
            <a:r>
              <a:rPr sz="2150" b="1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 </a:t>
            </a:r>
            <a:r>
              <a:rPr lang="ru-RU" sz="2150" b="1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 </a:t>
            </a:r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в </a:t>
            </a:r>
            <a:r>
              <a:rPr sz="2150" b="1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ПЕРВУЮ ОЧЕРЕДЬ</a:t>
            </a:r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 отрываются одиночные окопы для автоматчиков, окопы для пулеметчиков, гранатометчиков, снайперов, танков, БМП (БТР) установок ПТУР, артиллерии, минометов и других огневых; возводятся сооружения для командно-наблюдательных и медицинских пунктов.</a:t>
            </a:r>
          </a:p>
          <a:p>
            <a:pPr algn="just" defTabSz="266700"/>
            <a:r>
              <a:rPr lang="ru-RU"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  </a:t>
            </a:r>
          </a:p>
          <a:p>
            <a:pPr algn="just" defTabSz="266700"/>
            <a:r>
              <a:rPr lang="ru-RU"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  во</a:t>
            </a:r>
            <a:r>
              <a:rPr sz="2150" b="1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ВТОРУЮ ОЧЕРЕДЬ</a:t>
            </a:r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 отрываются окопы на отделение, окопы для танков, БМП (БТР), артиллерии и других огневых средств на запасных (временных) огневых позициях; оборудуются отсечные позиции; дооборудуются командно-наблюдательные и медицинские пункты; устраиваются перекрытие щели (блиндажи) на каждое отделение (экипаж, расчет); отрываются окопы на огневых рубежах; оборудуются укрытия для вооружения, техники, боеприпасов и материальных средств.</a:t>
            </a:r>
          </a:p>
          <a:p>
            <a:pPr algn="just" defTabSz="266700"/>
            <a:endParaRPr lang="ru-RU"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</a:endParaRPr>
          </a:p>
          <a:p>
            <a:pPr algn="just" defTabSz="266700"/>
            <a:r>
              <a:rPr lang="ru-RU"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   в</a:t>
            </a:r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</a:t>
            </a:r>
            <a:r>
              <a:rPr sz="2150" b="1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ДАЛЬНЕЙШЕМ</a:t>
            </a:r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 совершенствуется фортификационное оборудование района обороны (опорного пункта), открываются траншеи и ходы сообщения, продолжается отрывка укрытий для техники и устраиваются убежища (по одному на роту (батарею) и на КНП батальона (дивизиона) оборудуются запасные и ложные позиции.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0" y="336550"/>
            <a:ext cx="9107170" cy="495554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just" defTabSz="266700"/>
            <a:r>
              <a:rPr lang="ru-RU"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- п</a:t>
            </a:r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ри </a:t>
            </a:r>
            <a:r>
              <a:rPr sz="2150" i="1">
                <a:solidFill>
                  <a:srgbClr val="FF0000"/>
                </a:solidFill>
                <a:latin typeface="Times New Roman" panose="02020603050405020304"/>
                <a:ea typeface="Times New Roman" panose="02020603050405020304"/>
              </a:rPr>
              <a:t>отсутствии непосредственного соприкосновения с противником</a:t>
            </a:r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фортификационное оборудование осуществляется в той же очерёдности с максимальным использованием средств механизации.</a:t>
            </a:r>
          </a:p>
          <a:p>
            <a:pPr marL="0" indent="0" algn="just" defTabSz="266700">
              <a:spcAft>
                <a:spcPct val="0"/>
              </a:spcAft>
            </a:pPr>
            <a:r>
              <a:rPr sz="2150" b="0" i="0">
                <a:solidFill>
                  <a:srgbClr val="000000"/>
                </a:solidFill>
                <a:latin typeface="Times New Roman" panose="02020603050405020304"/>
                <a:ea typeface="SimSun" panose="02010600030101010101" pitchFamily="2" charset="-122"/>
              </a:rPr>
              <a:t>При фортификационном оборудовании исходного района </a:t>
            </a:r>
            <a:r>
              <a:rPr sz="2150" b="0" i="1">
                <a:solidFill>
                  <a:srgbClr val="FF0000"/>
                </a:solidFill>
                <a:latin typeface="Times New Roman" panose="02020603050405020304"/>
                <a:ea typeface="SimSun" panose="02010600030101010101" pitchFamily="2" charset="-122"/>
              </a:rPr>
              <a:t>для наступления</a:t>
            </a:r>
            <a:r>
              <a:rPr sz="2150" b="0" i="0">
                <a:solidFill>
                  <a:srgbClr val="000000"/>
                </a:solidFill>
                <a:latin typeface="Times New Roman" panose="02020603050405020304"/>
                <a:ea typeface="SimSun" panose="02010600030101010101" pitchFamily="2" charset="-122"/>
              </a:rPr>
              <a:t> (района сосредоточения, расположения)</a:t>
            </a:r>
          </a:p>
          <a:p>
            <a:pPr algn="just" defTabSz="266700"/>
            <a:r>
              <a:rPr lang="ru-RU"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  в</a:t>
            </a:r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</a:t>
            </a:r>
            <a:r>
              <a:rPr sz="2150" b="1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ПЕРВУЮ ОЧЕРЕДЬ</a:t>
            </a:r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 возводятся открытые и перекрытые щели (блиндажи) вблизи машин, окопы для ПВО и самообороны, а также оборудуются медицинские пункты.</a:t>
            </a:r>
          </a:p>
          <a:p>
            <a:pPr algn="just" defTabSz="266700"/>
            <a:r>
              <a:rPr lang="ru-RU"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  </a:t>
            </a:r>
          </a:p>
          <a:p>
            <a:pPr algn="just" defTabSz="266700"/>
            <a:r>
              <a:rPr lang="ru-RU"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  во</a:t>
            </a:r>
            <a:r>
              <a:rPr sz="2150" b="1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ВТОРУЮ ОЧЕРЕДЬ </a:t>
            </a:r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устраиваются блиндажи (убежища) для личного состава, оборудуются окопы и укрытия для боевой и другой техники и запасов материальных средств.</a:t>
            </a:r>
          </a:p>
          <a:p>
            <a:pPr algn="just" defTabSz="266700"/>
            <a:endParaRPr lang="ru-RU"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</a:endParaRPr>
          </a:p>
          <a:p>
            <a:pPr algn="just" defTabSz="266700"/>
            <a:r>
              <a:rPr lang="ru-RU"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   в</a:t>
            </a:r>
            <a:r>
              <a:rPr sz="2150" b="1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ДАЛЬНЕЙШЕМ</a:t>
            </a:r>
            <a:r>
              <a:rPr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 совершенствуется фортификационное оборудование районов (позиций).</a:t>
            </a:r>
            <a:r>
              <a:rPr lang="ru-RU" sz="2150" i="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овое поле 1"/>
          <p:cNvSpPr txBox="1"/>
          <p:nvPr/>
        </p:nvSpPr>
        <p:spPr>
          <a:xfrm>
            <a:off x="-36195" y="260985"/>
            <a:ext cx="9123045" cy="65963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just" defTabSz="266700"/>
            <a:r>
              <a:rPr lang="ru-RU" sz="215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   </a:t>
            </a:r>
            <a:r>
              <a:rPr sz="215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При всех видах боевой деятельности очень важно уметь использовать защитные и маскирующие свойства местности с тем, чтобы избежать излишних потерь в живой силе и технике от всех средств поражения противника.</a:t>
            </a:r>
            <a:endParaRPr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</a:endParaRPr>
          </a:p>
          <a:p>
            <a:pPr algn="just" defTabSz="266700"/>
            <a:r>
              <a:rPr lang="ru-RU" sz="215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   В соответствии с этим при выборе мест и посадке сооружений на местности необходимо обеспечить:</a:t>
            </a:r>
            <a:endParaRPr lang="ru-RU"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</a:endParaRPr>
          </a:p>
          <a:p>
            <a:pPr algn="just" defTabSz="266700"/>
            <a:r>
              <a:rPr lang="ru-RU" sz="215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- наилучшие условия для выполнения боевой задачи;</a:t>
            </a:r>
            <a:endParaRPr lang="ru-RU"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</a:endParaRPr>
          </a:p>
          <a:p>
            <a:pPr algn="just" defTabSz="266700"/>
            <a:r>
              <a:rPr lang="ru-RU" sz="215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-скрытность от наземного наблюдения и воздушной разведки противника;</a:t>
            </a:r>
            <a:endParaRPr lang="ru-RU"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</a:endParaRPr>
          </a:p>
          <a:p>
            <a:pPr algn="just" defTabSz="266700"/>
            <a:r>
              <a:rPr lang="ru-RU" sz="215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- минимальные сроки возведения сооружений с наименьшими затратами сил и средств;</a:t>
            </a:r>
            <a:endParaRPr lang="ru-RU"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</a:endParaRPr>
          </a:p>
          <a:p>
            <a:pPr algn="just" defTabSz="266700"/>
            <a:r>
              <a:rPr lang="ru-RU" sz="215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- необходимые условия для нормальной эксплуатации сооружений (наличие скрытых подступов, возможность отвода поверхностных вод, защиту от снежных и песчаных заносов, обвалов и т.п.).</a:t>
            </a:r>
            <a:endParaRPr lang="ru-RU" sz="2150" i="0">
              <a:solidFill>
                <a:srgbClr val="000000"/>
              </a:solidFill>
              <a:latin typeface="Times New Roman" panose="02020603050405020304"/>
              <a:ea typeface="Times New Roman" panose="02020603050405020304"/>
            </a:endParaRPr>
          </a:p>
          <a:p>
            <a:pPr algn="just" defTabSz="266700"/>
            <a:r>
              <a:rPr lang="ru-RU" sz="2150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sym typeface="+mn-ea"/>
              </a:rPr>
              <a:t>   Сооружения, расположенные в складках рельефа местности, лощинах, оврагах, в лесу более устойчивы к ядерному взрыву, труднее обнаруживаются противником и допускают большую обсыпку грунтом. По отношению к вероятному эпицентру ядерного взрыва сооружения выгодно располагать на обратных скатах высот, ориентируя вход в сторону, противоположную наиболее вероятному направлению стрелково-артиллерийского огня противника.</a:t>
            </a:r>
            <a:endParaRPr lang="ru-RU" altLang="en-US" sz="2150">
              <a:solidFill>
                <a:srgbClr val="000000"/>
              </a:solidFill>
              <a:latin typeface="Times New Roman" panose="02020603050405020304"/>
              <a:ea typeface="Times New Roman" panose="02020603050405020304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</TotalTime>
  <Words>1719</Words>
  <Application>Microsoft Office PowerPoint</Application>
  <PresentationFormat>Экран (4:3)</PresentationFormat>
  <Paragraphs>93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SimSun</vt:lpstr>
      <vt:lpstr>Calibri</vt:lpstr>
      <vt:lpstr>Georgia</vt:lpstr>
      <vt:lpstr>manrope</vt:lpstr>
      <vt:lpstr>Times New Roman</vt:lpstr>
      <vt:lpstr>Trebuchet MS</vt:lpstr>
      <vt:lpstr>Wingdings 2</vt:lpstr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ПРЕДПРИНИМАТЕЛЬСТВО</dc:title>
  <dc:creator>LoneWolf</dc:creator>
  <cp:lastModifiedBy>HP</cp:lastModifiedBy>
  <cp:revision>585</cp:revision>
  <dcterms:created xsi:type="dcterms:W3CDTF">2013-03-31T19:46:00Z</dcterms:created>
  <dcterms:modified xsi:type="dcterms:W3CDTF">2024-11-27T20:00:15Z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2E2A437E72D24DAA8F61C9F0E8856B6C_13</vt:lpwstr>
  </property>
  <property fmtid="{D5CDD505-2E9C-101B-9397-08002B2CF9AE}" pid="3" name="KSOProductBuildVer">
    <vt:lpwstr>1049-12.2.0.17153</vt:lpwstr>
  </property>
</Properties>
</file>