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3" r:id="rId6"/>
    <p:sldId id="264" r:id="rId7"/>
    <p:sldId id="259" r:id="rId8"/>
    <p:sldId id="261" r:id="rId9"/>
    <p:sldId id="266" r:id="rId10"/>
    <p:sldId id="267" r:id="rId11"/>
    <p:sldId id="268" r:id="rId12"/>
    <p:sldId id="270" r:id="rId13"/>
    <p:sldId id="269" r:id="rId14"/>
    <p:sldId id="271" r:id="rId15"/>
    <p:sldId id="272" r:id="rId16"/>
    <p:sldId id="273" r:id="rId17"/>
    <p:sldId id="276" r:id="rId18"/>
    <p:sldId id="277" r:id="rId19"/>
    <p:sldId id="278" r:id="rId20"/>
    <p:sldId id="274" r:id="rId21"/>
    <p:sldId id="275" r:id="rId22"/>
    <p:sldId id="279" r:id="rId23"/>
    <p:sldId id="280" r:id="rId24"/>
    <p:sldId id="281" r:id="rId25"/>
    <p:sldId id="282" r:id="rId26"/>
    <p:sldId id="283" r:id="rId27"/>
    <p:sldId id="284" r:id="rId28"/>
    <p:sldId id="287" r:id="rId29"/>
    <p:sldId id="285" r:id="rId30"/>
    <p:sldId id="288" r:id="rId31"/>
    <p:sldId id="291" r:id="rId32"/>
    <p:sldId id="289" r:id="rId33"/>
    <p:sldId id="290" r:id="rId34"/>
    <p:sldId id="286" r:id="rId35"/>
    <p:sldId id="258" r:id="rId3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4742"/>
    <a:srgbClr val="FCF6F6"/>
    <a:srgbClr val="A13E39"/>
    <a:srgbClr val="422C16"/>
    <a:srgbClr val="0C788E"/>
    <a:srgbClr val="321900"/>
    <a:srgbClr val="003300"/>
    <a:srgbClr val="5F5F5F"/>
    <a:srgbClr val="1C1C1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 varScale="1">
        <p:scale>
          <a:sx n="104" d="100"/>
          <a:sy n="104" d="100"/>
        </p:scale>
        <p:origin x="140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AAD3A8-7B12-4B07-A243-A877D0908F57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64627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37309-57CD-47D9-8841-7E399715EE03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501853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278C5-AC9D-4A14-9BAB-A4290FEF59FF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03641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EE7E6-8E63-4238-B793-A9B6B2F681E6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7305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AE353-0173-4703-B9A6-18A802287205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1982113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13E0A-0873-4B6B-9653-58A0745895B8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455239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03DF1-C2C2-4B62-83E0-A61647334A24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563215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4F5DC-AD8E-468A-B03C-DF40DB3C48E6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605907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B96DF-F6E1-4D74-A8ED-1EE4EA15E99E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2929034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82C4B-3F5D-4D1E-AEF2-4B225FD016B8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748641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A9D5F-E26D-475A-964C-8E41DEBC6FBC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val="300831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997D29-5954-4396-B0DB-5870934F8957}" type="slidenum">
              <a:rPr lang="es-ES" altLang="ru-RU"/>
              <a:pPr/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4" name="Rectangle 126"/>
          <p:cNvSpPr>
            <a:spLocks noChangeArrowheads="1"/>
          </p:cNvSpPr>
          <p:nvPr/>
        </p:nvSpPr>
        <p:spPr bwMode="auto">
          <a:xfrm>
            <a:off x="539552" y="5157192"/>
            <a:ext cx="8280151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40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Фортификационное оборудование позиции отделения. Виды укрытий и </a:t>
            </a:r>
            <a:r>
              <a:rPr lang="ru-RU" altLang="ru-RU" sz="40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убежищ.</a:t>
            </a:r>
            <a:endParaRPr lang="es-ES" altLang="ru-RU" sz="40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A13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50737"/>
          <a:stretch/>
        </p:blipFill>
        <p:spPr>
          <a:xfrm>
            <a:off x="467544" y="692696"/>
            <a:ext cx="8253486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838" b="6294"/>
          <a:stretch/>
        </p:blipFill>
        <p:spPr>
          <a:xfrm>
            <a:off x="5269595" y="4365104"/>
            <a:ext cx="3851920" cy="2153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При </a:t>
            </a:r>
            <a:r>
              <a:rPr lang="ru-RU" altLang="ru-RU" sz="2400" dirty="0"/>
              <a:t>фортификационном оборудовании района обороны (опорного пункта) </a:t>
            </a:r>
            <a:r>
              <a:rPr lang="ru-RU" altLang="ru-RU" sz="2400" dirty="0">
                <a:solidFill>
                  <a:srgbClr val="FF0000"/>
                </a:solidFill>
              </a:rPr>
              <a:t>в условиях непосредственного соприкосновения с </a:t>
            </a:r>
            <a:r>
              <a:rPr lang="ru-RU" altLang="ru-RU" sz="2400" dirty="0" smtClean="0">
                <a:solidFill>
                  <a:srgbClr val="FF0000"/>
                </a:solidFill>
              </a:rPr>
              <a:t>противником</a:t>
            </a:r>
            <a:r>
              <a:rPr lang="ru-RU" altLang="ru-RU" sz="2400" dirty="0" smtClean="0"/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/>
              <a:t>отрываются одиночные окопы для автоматчиков, </a:t>
            </a:r>
            <a:r>
              <a:rPr lang="ru-RU" altLang="ru-RU" sz="2400" dirty="0" smtClean="0"/>
              <a:t>пулеметчиков</a:t>
            </a:r>
            <a:r>
              <a:rPr lang="ru-RU" altLang="ru-RU" sz="2400" dirty="0"/>
              <a:t>, гранатометчиков, снайперов, </a:t>
            </a:r>
            <a:r>
              <a:rPr lang="ru-RU" altLang="ru-RU" sz="2400" dirty="0" smtClean="0"/>
              <a:t>БМП </a:t>
            </a:r>
            <a:r>
              <a:rPr lang="ru-RU" altLang="ru-RU" sz="2400" dirty="0"/>
              <a:t>(БТР</a:t>
            </a:r>
            <a:r>
              <a:rPr lang="ru-RU" altLang="ru-RU" sz="2400" dirty="0" smtClean="0"/>
              <a:t>), </a:t>
            </a:r>
            <a:r>
              <a:rPr lang="ru-RU" altLang="ru-RU" sz="2400" dirty="0"/>
              <a:t>установок ПТУР, артиллерии, </a:t>
            </a:r>
            <a:r>
              <a:rPr lang="ru-RU" altLang="ru-RU" sz="2400" dirty="0" smtClean="0"/>
              <a:t>минометов; </a:t>
            </a:r>
            <a:r>
              <a:rPr lang="ru-RU" altLang="ru-RU" sz="2400" dirty="0"/>
              <a:t>возводятся сооружения для </a:t>
            </a:r>
            <a:r>
              <a:rPr lang="ru-RU" altLang="ru-RU" sz="2400" dirty="0" smtClean="0"/>
              <a:t>                                          командно-наблюдательных </a:t>
            </a:r>
            <a:r>
              <a:rPr lang="ru-RU" altLang="ru-RU" sz="2400" dirty="0"/>
              <a:t>и </a:t>
            </a:r>
            <a:r>
              <a:rPr lang="ru-RU" altLang="ru-RU" sz="2400" dirty="0" smtClean="0"/>
              <a:t>                                      медицинских пунктов;</a:t>
            </a:r>
            <a:endParaRPr lang="ru-RU" altLang="ru-RU" sz="2400" dirty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 </a:t>
            </a:r>
          </a:p>
          <a:p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348050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/>
              <a:t>отрываются окопы на отделение, окопы для танков, БМП (БТР), артиллерии и других огневых средств на запасных (временных) огневых позициях; оборудуются отсечные позиции; дооборудуются командно-наблюдательные и медицинские пункты; устраиваются перекрытие щели (блиндажи) на каждое отделение (экипаж, расчет); отрываются окопы на огневых рубежах; оборудуются укрытия для вооружения, техники, боеприпасов и материальных </a:t>
            </a:r>
            <a:r>
              <a:rPr lang="ru-RU" altLang="ru-RU" sz="2400" dirty="0" smtClean="0"/>
              <a:t>средств;</a:t>
            </a:r>
            <a:endParaRPr lang="ru-RU" altLang="ru-RU" sz="2400" dirty="0"/>
          </a:p>
          <a:p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193862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4585841"/>
            <a:ext cx="4283968" cy="2141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в дальнейшем</a:t>
            </a:r>
            <a:r>
              <a:rPr lang="ru-RU" altLang="ru-RU" sz="2400" dirty="0"/>
              <a:t> совершенствуется фортификационное оборудование района обороны (опорного пункта), открываются траншеи и ходы сообщения, продолжается отрывка укрытий для техники и устраиваются </a:t>
            </a:r>
            <a:r>
              <a:rPr lang="ru-RU" altLang="ru-RU" sz="2400" dirty="0" smtClean="0"/>
              <a:t>убежища.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При </a:t>
            </a:r>
            <a:r>
              <a:rPr lang="ru-RU" altLang="ru-RU" sz="2400" dirty="0"/>
              <a:t>отсутствии </a:t>
            </a:r>
            <a:r>
              <a:rPr lang="ru-RU" altLang="ru-RU" sz="2400" dirty="0">
                <a:solidFill>
                  <a:srgbClr val="FF0000"/>
                </a:solidFill>
              </a:rPr>
              <a:t>непосредственного соприкосновения с противником</a:t>
            </a:r>
            <a:r>
              <a:rPr lang="ru-RU" altLang="ru-RU" sz="2400" dirty="0"/>
              <a:t> фортификационное оборудование осуществляется в той же </a:t>
            </a:r>
            <a:r>
              <a:rPr lang="ru-RU" altLang="ru-RU" sz="2400" dirty="0" smtClean="0"/>
              <a:t>                                                очерёдности </a:t>
            </a:r>
            <a:r>
              <a:rPr lang="ru-RU" altLang="ru-RU" sz="2400" dirty="0"/>
              <a:t>с максимальным </a:t>
            </a:r>
            <a:r>
              <a:rPr lang="ru-RU" altLang="ru-RU" sz="2400" dirty="0" smtClean="0"/>
              <a:t>                                      использованием </a:t>
            </a:r>
            <a:r>
              <a:rPr lang="ru-RU" altLang="ru-RU" sz="2400" dirty="0"/>
              <a:t>средств </a:t>
            </a:r>
            <a:r>
              <a:rPr lang="ru-RU" altLang="ru-RU" sz="2400" dirty="0" smtClean="0"/>
              <a:t>                                                механизации</a:t>
            </a:r>
            <a:r>
              <a:rPr lang="ru-RU" altLang="ru-RU" sz="2400" dirty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373795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Солдаты</a:t>
            </a:r>
            <a:r>
              <a:rPr lang="ru-RU" altLang="ru-RU" sz="2400" dirty="0"/>
              <a:t>, атакуя противника, задерживаясь на рубежах, должны стремиться занять в первую очередь готовые укрытия – бугорки, ямки, пни, воронки от снарядов, кюветы, заборы и др. Если на достигнутом рубеже нет готовых укрытий, то отрываются одиночные </a:t>
            </a:r>
            <a:r>
              <a:rPr lang="ru-RU" altLang="ru-RU" sz="2400" dirty="0" smtClean="0"/>
              <a:t>окопы </a:t>
            </a:r>
            <a:r>
              <a:rPr lang="ru-RU" altLang="ru-RU" sz="2400" dirty="0"/>
              <a:t>для стрельбы лежа.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4221088"/>
            <a:ext cx="5730677" cy="2564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9059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По окончании отрывки бруствер разравнивают лопатой и маскируют под вид и цвет местности местным материалом: травой, ветками, пахотной землей</a:t>
            </a:r>
            <a:r>
              <a:rPr lang="ru-RU" alt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Размеры окопа для стрельбы лежа – длина 170 см, ширина 60 см, глубина 30 см, высота бруствера – 30 см. Окоп для стрельбы лежа отрывается за 25-30 </a:t>
            </a:r>
            <a:r>
              <a:rPr lang="ru-RU" altLang="ru-RU" sz="2400" dirty="0" smtClean="0"/>
              <a:t>минут</a:t>
            </a:r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4" y="4523579"/>
            <a:ext cx="7368971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5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Одиночный окоп </a:t>
            </a:r>
            <a:r>
              <a:rPr lang="ru-RU" altLang="ru-RU" sz="2400" dirty="0">
                <a:solidFill>
                  <a:srgbClr val="FF0000"/>
                </a:solidFill>
              </a:rPr>
              <a:t>для стрельбы из пулемета </a:t>
            </a:r>
            <a:r>
              <a:rPr lang="ru-RU" altLang="ru-RU" sz="2400" dirty="0"/>
              <a:t>лежа состоит из двух одиночных окопов (окопа пулеметчика и окопа помощника пулеметчика), расположенных с некоторым уступом один относительно другого, бруствера и площадки для пулемета, размером 100х100 см.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7098" r="8902"/>
          <a:stretch/>
        </p:blipFill>
        <p:spPr>
          <a:xfrm>
            <a:off x="2483768" y="3914782"/>
            <a:ext cx="5270230" cy="2700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8645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оборудования позиции отделения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916832"/>
            <a:ext cx="8879810" cy="419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2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оборудования позиции отделения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66570"/>
            <a:ext cx="9144000" cy="332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оборудования позиции отделения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1" y="1772816"/>
            <a:ext cx="9003992" cy="463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2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оборудования позиции отделения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253" y="1559415"/>
            <a:ext cx="7712187" cy="502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9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Фортификационное оборудование 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Инженерные сооружения </a:t>
            </a:r>
            <a:r>
              <a:rPr lang="ru-RU" altLang="ru-RU" sz="2400" dirty="0"/>
              <a:t>обеспечивающие выполнение боевой задачи под огнем противника или обеспечивающие защиту своих сил и средств от средств поражения противника, называются </a:t>
            </a:r>
            <a:r>
              <a:rPr lang="ru-RU" altLang="ru-RU" sz="2400" dirty="0">
                <a:solidFill>
                  <a:srgbClr val="FF0000"/>
                </a:solidFill>
              </a:rPr>
              <a:t>фортификационными сооружениями</a:t>
            </a:r>
            <a:r>
              <a:rPr lang="ru-RU" altLang="ru-RU" sz="2400" dirty="0"/>
              <a:t>.</a:t>
            </a:r>
          </a:p>
          <a:p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798"/>
          <a:stretch/>
        </p:blipFill>
        <p:spPr>
          <a:xfrm>
            <a:off x="1852827" y="3861048"/>
            <a:ext cx="5423040" cy="2866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озиции </a:t>
            </a:r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911" y="1944428"/>
            <a:ext cx="7848872" cy="465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3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Укрытия для личного состава устраиваются: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для </a:t>
            </a:r>
            <a:r>
              <a:rPr lang="ru-RU" altLang="ru-RU" sz="2400" dirty="0"/>
              <a:t>кратковременного пребывания в них личного состава (открытые и перекрытые щели);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для </a:t>
            </a:r>
            <a:r>
              <a:rPr lang="ru-RU" altLang="ru-RU" sz="2400" dirty="0"/>
              <a:t>посменного отдыха (блиндаж, перекрытые щели);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для </a:t>
            </a:r>
            <a:r>
              <a:rPr lang="ru-RU" altLang="ru-RU" sz="2400" dirty="0"/>
              <a:t>обогрева личного состава (блиндаж, убежище);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для </a:t>
            </a:r>
            <a:r>
              <a:rPr lang="ru-RU" altLang="ru-RU" sz="2400" dirty="0"/>
              <a:t>длительного пребывания без индивидуальных средств защиты (убежище).</a:t>
            </a:r>
            <a:endParaRPr lang="ru-RU" alt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899" b="20907"/>
          <a:stretch/>
        </p:blipFill>
        <p:spPr>
          <a:xfrm>
            <a:off x="2288803" y="4741503"/>
            <a:ext cx="4551087" cy="1986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059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Укрытия для личного состава на местности должны быть расположены так, чтобы личный состав мог быстро и скрытно занять боевые позиции. Для этого непосредственно в окопах или траншеях делаются щели со входом со дна траншеи или с поверхности земли. Вблизи огневых позиций (убежища) расстояние между укрытиями не менее 25-50 </a:t>
            </a:r>
            <a:r>
              <a:rPr lang="ru-RU" altLang="ru-RU" sz="2400" dirty="0" smtClean="0"/>
              <a:t>метров.</a:t>
            </a:r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13" b="8944"/>
          <a:stretch/>
        </p:blipFill>
        <p:spPr>
          <a:xfrm>
            <a:off x="2614613" y="4625752"/>
            <a:ext cx="3936999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37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Укрытия для личного состава оборудуются </a:t>
            </a:r>
            <a:r>
              <a:rPr lang="ru-RU" altLang="ru-RU" sz="2400" dirty="0">
                <a:solidFill>
                  <a:srgbClr val="FF0000"/>
                </a:solidFill>
              </a:rPr>
              <a:t>трех типов</a:t>
            </a:r>
            <a:r>
              <a:rPr lang="ru-RU" altLang="ru-RU" sz="2400" dirty="0"/>
              <a:t>, в зависимости от условий боевой обстановки, наличия времени, сил и материалов: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щели </a:t>
            </a:r>
            <a:r>
              <a:rPr lang="ru-RU" altLang="ru-RU" sz="2400" dirty="0"/>
              <a:t>(открытые, перекрытые, </a:t>
            </a:r>
            <a:r>
              <a:rPr lang="ru-RU" altLang="ru-RU" sz="2400" dirty="0" smtClean="0"/>
              <a:t>закрытые</a:t>
            </a:r>
            <a:r>
              <a:rPr lang="ru-RU" altLang="ru-RU" sz="2400" dirty="0"/>
              <a:t>), вместимость 6 </a:t>
            </a:r>
            <a:r>
              <a:rPr lang="ru-RU" altLang="ru-RU" sz="2400" dirty="0" smtClean="0"/>
              <a:t>человек (отделение);</a:t>
            </a:r>
            <a:endParaRPr lang="ru-RU" altLang="ru-RU" sz="2400" dirty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блиндажи </a:t>
            </a:r>
            <a:r>
              <a:rPr lang="ru-RU" altLang="ru-RU" sz="2400" dirty="0"/>
              <a:t>– вместимость 6-15 </a:t>
            </a:r>
            <a:r>
              <a:rPr lang="ru-RU" altLang="ru-RU" sz="2400" dirty="0" smtClean="0"/>
              <a:t>человек (до взвода);</a:t>
            </a:r>
            <a:endParaRPr lang="ru-RU" altLang="ru-RU" sz="2400" dirty="0"/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убежища </a:t>
            </a:r>
            <a:r>
              <a:rPr lang="ru-RU" altLang="ru-RU" sz="2400" dirty="0"/>
              <a:t>– вместимость 8-25 человек.</a:t>
            </a:r>
            <a:endParaRPr lang="ru-RU" alt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533" b="8673"/>
          <a:stretch/>
        </p:blipFill>
        <p:spPr>
          <a:xfrm>
            <a:off x="2224087" y="4712085"/>
            <a:ext cx="4680520" cy="2101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8877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Щели</a:t>
            </a:r>
            <a:r>
              <a:rPr lang="ru-RU" altLang="ru-RU" sz="2400" dirty="0"/>
              <a:t> – простейшие укрытия для личного состава в количестве 4 –10 </a:t>
            </a:r>
            <a:r>
              <a:rPr lang="ru-RU" altLang="ru-RU" sz="2400" dirty="0" smtClean="0"/>
              <a:t>человек, </a:t>
            </a:r>
            <a:r>
              <a:rPr lang="ru-RU" altLang="ru-RU" sz="2400" dirty="0"/>
              <a:t>могут быть открытыми или с перекрытием из дерева, мешков с землей и из элементов волнистой стали</a:t>
            </a:r>
            <a:r>
              <a:rPr lang="ru-RU" altLang="ru-RU" sz="2400" dirty="0" smtClean="0"/>
              <a:t>.</a:t>
            </a:r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69" t="3964" r="3508" b="17362"/>
          <a:stretch/>
        </p:blipFill>
        <p:spPr>
          <a:xfrm>
            <a:off x="143544" y="3645024"/>
            <a:ext cx="4317786" cy="2720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5" b="14839"/>
          <a:stretch/>
        </p:blipFill>
        <p:spPr>
          <a:xfrm>
            <a:off x="4760552" y="3640018"/>
            <a:ext cx="4257473" cy="27256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4031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Защитные свойства щелей: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от </a:t>
            </a:r>
            <a:r>
              <a:rPr lang="ru-RU" altLang="ru-RU" sz="2400" dirty="0"/>
              <a:t>обычных средств поражения (пуль и осколков);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от </a:t>
            </a:r>
            <a:r>
              <a:rPr lang="ru-RU" altLang="ru-RU" sz="2400" dirty="0"/>
              <a:t>светового излучения;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от </a:t>
            </a:r>
            <a:r>
              <a:rPr lang="ru-RU" altLang="ru-RU" sz="2400" dirty="0"/>
              <a:t>зажигательных средств;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от </a:t>
            </a:r>
            <a:r>
              <a:rPr lang="ru-RU" altLang="ru-RU" sz="2400" dirty="0"/>
              <a:t>наезда танков;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от </a:t>
            </a:r>
            <a:r>
              <a:rPr lang="ru-RU" altLang="ru-RU" sz="2400" dirty="0"/>
              <a:t>поражающих факторов ядерного оружия.</a:t>
            </a:r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t="15119" b="13061"/>
          <a:stretch/>
        </p:blipFill>
        <p:spPr>
          <a:xfrm>
            <a:off x="2819274" y="4221237"/>
            <a:ext cx="3490146" cy="2506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8880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8280" r="10984"/>
          <a:stretch/>
        </p:blipFill>
        <p:spPr>
          <a:xfrm>
            <a:off x="6732240" y="2479353"/>
            <a:ext cx="2278084" cy="4248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Блиндажи</a:t>
            </a:r>
            <a:r>
              <a:rPr lang="ru-RU" altLang="ru-RU" sz="2400" dirty="0"/>
              <a:t> имеют прочный остов и обеспечивают более надежную защиту личного состава от современных средств поражения и не предназначен </a:t>
            </a:r>
            <a:r>
              <a:rPr lang="ru-RU" altLang="ru-RU" sz="2400" dirty="0" smtClean="0"/>
              <a:t>для                               </a:t>
            </a:r>
            <a:r>
              <a:rPr lang="ru-RU" altLang="ru-RU" sz="2400" dirty="0"/>
              <a:t>ведения огня. Блиндажи возводятся как в </a:t>
            </a:r>
            <a:r>
              <a:rPr lang="ru-RU" altLang="ru-RU" sz="2400" dirty="0" smtClean="0"/>
              <a:t>                         системе </a:t>
            </a:r>
            <a:r>
              <a:rPr lang="ru-RU" altLang="ru-RU" sz="2400" dirty="0"/>
              <a:t>траншей, так и отдельно – </a:t>
            </a:r>
            <a:r>
              <a:rPr lang="ru-RU" altLang="ru-RU" sz="2400" dirty="0" smtClean="0"/>
              <a:t>                                                     в </a:t>
            </a:r>
            <a:r>
              <a:rPr lang="ru-RU" altLang="ru-RU" sz="2400" dirty="0"/>
              <a:t>районах расположения подразделений, </a:t>
            </a:r>
            <a:r>
              <a:rPr lang="ru-RU" altLang="ru-RU" sz="2400" dirty="0" smtClean="0"/>
              <a:t>                                     на </a:t>
            </a:r>
            <a:r>
              <a:rPr lang="ru-RU" altLang="ru-RU" sz="2400" dirty="0"/>
              <a:t>командных </a:t>
            </a:r>
            <a:r>
              <a:rPr lang="ru-RU" altLang="ru-RU" sz="2400" dirty="0" smtClean="0"/>
              <a:t>пунктах, командно-                                 наблюдательных пунктах. </a:t>
            </a:r>
            <a:r>
              <a:rPr lang="ru-RU" altLang="ru-RU" sz="2400" dirty="0"/>
              <a:t>Оборудуется </a:t>
            </a:r>
            <a:r>
              <a:rPr lang="ru-RU" altLang="ru-RU" sz="2400" dirty="0" smtClean="0"/>
              <a:t>                                      один </a:t>
            </a:r>
            <a:r>
              <a:rPr lang="ru-RU" altLang="ru-RU" sz="2400" dirty="0"/>
              <a:t>блиндаж на взвод и должен </a:t>
            </a:r>
            <a:r>
              <a:rPr lang="ru-RU" altLang="ru-RU" sz="2400" dirty="0" smtClean="0"/>
              <a:t>вмещать                                            </a:t>
            </a:r>
            <a:r>
              <a:rPr lang="ru-RU" altLang="ru-RU" sz="2400" dirty="0"/>
              <a:t>1/3 личного состава взвода. 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78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В зависимости от конструкции и применяемых материалов блиндажи бывают: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из </a:t>
            </a:r>
            <a:r>
              <a:rPr lang="ru-RU" altLang="ru-RU" sz="2400" dirty="0"/>
              <a:t>лесоматериалов безврубочной конструкции;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из </a:t>
            </a:r>
            <a:r>
              <a:rPr lang="ru-RU" altLang="ru-RU" sz="2400" dirty="0"/>
              <a:t>хворостяных фашин;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из </a:t>
            </a:r>
            <a:r>
              <a:rPr lang="ru-RU" altLang="ru-RU" sz="2400" dirty="0"/>
              <a:t>земленосных мешков;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из </a:t>
            </a:r>
            <a:r>
              <a:rPr lang="ru-RU" altLang="ru-RU" sz="2400" dirty="0"/>
              <a:t>элементов волнистой стали.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4261" r="14668"/>
          <a:stretch/>
        </p:blipFill>
        <p:spPr>
          <a:xfrm>
            <a:off x="5549181" y="3039138"/>
            <a:ext cx="3371775" cy="3558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5164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144"/>
          <a:stretch/>
        </p:blipFill>
        <p:spPr>
          <a:xfrm>
            <a:off x="5749913" y="3514907"/>
            <a:ext cx="3171043" cy="32127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В </a:t>
            </a:r>
            <a:r>
              <a:rPr lang="ru-RU" altLang="ru-RU" sz="2400" dirty="0"/>
              <a:t>холодное время года в блиндажах могут устанавливаться обогревательные печи – табельные или изготовляемые на </a:t>
            </a:r>
            <a:r>
              <a:rPr lang="ru-RU" altLang="ru-RU" sz="2400" dirty="0" smtClean="0"/>
              <a:t>месте.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Для </a:t>
            </a:r>
            <a:r>
              <a:rPr lang="ru-RU" altLang="ru-RU" sz="2400" dirty="0"/>
              <a:t>вентиляции блиндажа </a:t>
            </a:r>
            <a:r>
              <a:rPr lang="ru-RU" altLang="ru-RU" sz="2400" dirty="0" smtClean="0"/>
              <a:t>устраивают </a:t>
            </a:r>
            <a:r>
              <a:rPr lang="ru-RU" altLang="ru-RU" sz="2400" dirty="0"/>
              <a:t>вентиляционный </a:t>
            </a:r>
            <a:r>
              <a:rPr lang="ru-RU" altLang="ru-RU" sz="2400" dirty="0" smtClean="0"/>
              <a:t>короб </a:t>
            </a:r>
            <a:r>
              <a:rPr lang="ru-RU" altLang="ru-RU" sz="2400" dirty="0"/>
              <a:t>из лесоматериала, </a:t>
            </a:r>
            <a:r>
              <a:rPr lang="ru-RU" altLang="ru-RU" sz="2400" dirty="0" smtClean="0"/>
              <a:t>отверстие                              которого </a:t>
            </a:r>
            <a:r>
              <a:rPr lang="ru-RU" altLang="ru-RU" sz="2400" dirty="0"/>
              <a:t>закрывают </a:t>
            </a:r>
            <a:r>
              <a:rPr lang="ru-RU" altLang="ru-RU" sz="2400" dirty="0" smtClean="0"/>
              <a:t>простейшим                                          защитным устройством</a:t>
            </a:r>
            <a:r>
              <a:rPr lang="ru-RU" altLang="ru-RU" sz="2400" dirty="0"/>
              <a:t>, </a:t>
            </a:r>
            <a:r>
              <a:rPr lang="ru-RU" altLang="ru-RU" sz="2400" dirty="0" smtClean="0"/>
              <a:t>                                               обеспечивающим защиту </a:t>
            </a:r>
            <a:r>
              <a:rPr lang="ru-RU" altLang="ru-RU" sz="2400" dirty="0"/>
              <a:t>от </a:t>
            </a:r>
            <a:r>
              <a:rPr lang="ru-RU" altLang="ru-RU" sz="2400" dirty="0" smtClean="0"/>
              <a:t>                                                 проникновения ударной </a:t>
            </a:r>
            <a:r>
              <a:rPr lang="ru-RU" altLang="ru-RU" sz="2400" dirty="0"/>
              <a:t>волны </a:t>
            </a:r>
            <a:r>
              <a:rPr lang="ru-RU" altLang="ru-RU" sz="2400" dirty="0" smtClean="0"/>
              <a:t>                                               внутрь </a:t>
            </a:r>
            <a:r>
              <a:rPr lang="ru-RU" altLang="ru-RU" sz="2400" dirty="0"/>
              <a:t>сооружения.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48110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640" t="18500" r="4640"/>
          <a:stretch/>
        </p:blipFill>
        <p:spPr>
          <a:xfrm>
            <a:off x="5076056" y="3938441"/>
            <a:ext cx="3946247" cy="2658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Убежища</a:t>
            </a:r>
            <a:r>
              <a:rPr lang="ru-RU" altLang="ru-RU" sz="2400" dirty="0"/>
              <a:t> обладают еще более высокими защитными свойствами, так как заглубляются на большую глубину, имеют более толстый защитный слой земли и полностью герметизированы. В убежищах личный состав может находиться без средств индивидуальной защиты. Оборудуется одно </a:t>
            </a:r>
            <a:r>
              <a:rPr lang="ru-RU" altLang="ru-RU" sz="2400" dirty="0" smtClean="0"/>
              <a:t>                                            убежище </a:t>
            </a:r>
            <a:r>
              <a:rPr lang="ru-RU" altLang="ru-RU" sz="2400" dirty="0"/>
              <a:t>на роту и должно </a:t>
            </a:r>
            <a:r>
              <a:rPr lang="ru-RU" altLang="ru-RU" sz="2400" dirty="0" smtClean="0"/>
              <a:t>                                                     вмещать </a:t>
            </a:r>
            <a:r>
              <a:rPr lang="ru-RU" altLang="ru-RU" sz="2400" dirty="0"/>
              <a:t>не менее 1/3 личного </a:t>
            </a:r>
            <a:r>
              <a:rPr lang="ru-RU" altLang="ru-RU" sz="2400" dirty="0" smtClean="0"/>
              <a:t>                                               состава </a:t>
            </a:r>
            <a:r>
              <a:rPr lang="ru-RU" altLang="ru-RU" sz="2400" dirty="0"/>
              <a:t>роты.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141678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Шанцевый инструмент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Шанцевый инструмент </a:t>
            </a:r>
            <a:r>
              <a:rPr lang="ru-RU" altLang="ru-RU" sz="2400" dirty="0"/>
              <a:t>(нем. </a:t>
            </a:r>
            <a:r>
              <a:rPr lang="ru-RU" altLang="ru-RU" sz="2400" dirty="0" err="1"/>
              <a:t>Schanze</a:t>
            </a:r>
            <a:r>
              <a:rPr lang="ru-RU" altLang="ru-RU" sz="2400" dirty="0"/>
              <a:t> — окоп, укрепление) — ручной инструмент, предусмотренный по штату в воинских подразделениях и предназначенный для выполнения инженерных работ. </a:t>
            </a:r>
            <a:endParaRPr lang="ru-RU" altLang="ru-RU" sz="2400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Шанцевый инструмент разделяют на: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>
                <a:solidFill>
                  <a:srgbClr val="FF0000"/>
                </a:solidFill>
              </a:rPr>
              <a:t>носимый </a:t>
            </a:r>
            <a:r>
              <a:rPr lang="ru-RU" altLang="ru-RU" sz="2400" dirty="0">
                <a:solidFill>
                  <a:srgbClr val="FF0000"/>
                </a:solidFill>
              </a:rPr>
              <a:t>шанцевый инструмент</a:t>
            </a:r>
            <a:r>
              <a:rPr lang="ru-RU" altLang="ru-RU" sz="2400" dirty="0"/>
              <a:t>,</a:t>
            </a:r>
            <a:r>
              <a:rPr lang="ru-RU" altLang="ru-RU" sz="2400" dirty="0">
                <a:solidFill>
                  <a:srgbClr val="FF0000"/>
                </a:solidFill>
              </a:rPr>
              <a:t> </a:t>
            </a:r>
            <a:r>
              <a:rPr lang="ru-RU" altLang="ru-RU" sz="2400" dirty="0"/>
              <a:t>который носят военнослужащие и потому всегда находится при каждом солдате и сержанте;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>
                <a:solidFill>
                  <a:srgbClr val="FF0000"/>
                </a:solidFill>
              </a:rPr>
              <a:t>возимый </a:t>
            </a:r>
            <a:r>
              <a:rPr lang="ru-RU" altLang="ru-RU" sz="2400" dirty="0">
                <a:solidFill>
                  <a:srgbClr val="FF0000"/>
                </a:solidFill>
              </a:rPr>
              <a:t>шанцевый инструмент </a:t>
            </a:r>
            <a:r>
              <a:rPr lang="ru-RU" altLang="ru-RU" sz="2400" dirty="0"/>
              <a:t>предусматривается по штату в парках, транспортах, а также в комплекте боевых и транспортных машин.</a:t>
            </a:r>
          </a:p>
        </p:txBody>
      </p:sp>
    </p:spTree>
    <p:extLst>
      <p:ext uri="{BB962C8B-B14F-4D97-AF65-F5344CB8AC3E}">
        <p14:creationId xmlns:p14="http://schemas.microsoft.com/office/powerpoint/2010/main" val="213579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Убежище </a:t>
            </a:r>
            <a:r>
              <a:rPr lang="ru-RU" altLang="ru-RU" sz="2400" dirty="0"/>
              <a:t>защищает полностью от проникающей радиации, светового излучения, радиоактивных осадков, отравляющих веществ (наличие </a:t>
            </a:r>
            <a:r>
              <a:rPr lang="ru-RU" altLang="ru-RU" sz="2400" dirty="0" smtClean="0"/>
              <a:t>фильтровентиляционной установки </a:t>
            </a:r>
            <a:r>
              <a:rPr lang="ru-RU" altLang="ru-RU" sz="2400" dirty="0"/>
              <a:t>позволяет </a:t>
            </a:r>
            <a:r>
              <a:rPr lang="ru-RU" altLang="ru-RU" sz="2400" dirty="0" smtClean="0"/>
              <a:t>личному составу </a:t>
            </a:r>
            <a:r>
              <a:rPr lang="ru-RU" altLang="ru-RU" sz="2400" dirty="0"/>
              <a:t>находиться в убежище без противогазов и других </a:t>
            </a:r>
            <a:r>
              <a:rPr lang="ru-RU" altLang="ru-RU" sz="2400" dirty="0" smtClean="0"/>
              <a:t>средств индивидуальной защиты), </a:t>
            </a:r>
            <a:r>
              <a:rPr lang="ru-RU" altLang="ru-RU" sz="2400" dirty="0"/>
              <a:t>снижает поражения ударной волной в 15-20 раз. </a:t>
            </a:r>
            <a:endParaRPr lang="ru-RU" altLang="ru-RU" sz="2400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Убежище </a:t>
            </a:r>
            <a:r>
              <a:rPr lang="ru-RU" altLang="ru-RU" sz="2400" dirty="0"/>
              <a:t>выдерживает прямое попадание снарядов калибром до 152 мм. 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6895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Возводят убежище, как правило, в такой последовательности. На местности или в системе траншей выбирают место для убежища, разбивают и отрывают котлован, собирают остов убежища, устанавливают герметические перегородки и двери, воздухозабор с противовзрывным устройством для защиты от ударной волны, внутреннее оборудование. После этого сооружение засыпают грунтом и маскируют.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85972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Внутренне оборудование убежищ для защиты личного состава включает: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систему </a:t>
            </a:r>
            <a:r>
              <a:rPr lang="ru-RU" altLang="ru-RU" sz="2400" dirty="0"/>
              <a:t>воздухоснабжения с очисткой воздуха от отравляющих и радиоактивных веществ;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отопительное </a:t>
            </a:r>
            <a:r>
              <a:rPr lang="ru-RU" altLang="ru-RU" sz="2400" dirty="0"/>
              <a:t>оборудование;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altLang="ru-RU" sz="2400" dirty="0" smtClean="0"/>
              <a:t>средства </a:t>
            </a:r>
            <a:r>
              <a:rPr lang="ru-RU" altLang="ru-RU" sz="2400" dirty="0"/>
              <a:t>электрического освещения (в отдельных случаях в сооружении может быть автономный источник электроэнергии, но чаще электроэнергия в убежище подается от внешнего источника</a:t>
            </a:r>
            <a:r>
              <a:rPr lang="ru-RU" altLang="ru-RU" sz="2400" dirty="0" smtClean="0"/>
              <a:t>).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118267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889" t="23383" r="612" b="5"/>
          <a:stretch/>
        </p:blipFill>
        <p:spPr>
          <a:xfrm>
            <a:off x="1187624" y="2780928"/>
            <a:ext cx="6538282" cy="3970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Укрытия и убежища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В случае предполагаемого длительного использования убежища в нем создаются запасы продовольствия, воды, медикаментов и простейший туалет</a:t>
            </a:r>
            <a:r>
              <a:rPr lang="ru-RU" altLang="ru-RU" sz="2400" dirty="0" smtClean="0"/>
              <a:t>.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427360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 smtClean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altLang="ru-RU" sz="3600" b="1" dirty="0">
              <a:solidFill>
                <a:schemeClr val="bg1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Знание и умелое использование </a:t>
            </a:r>
            <a:r>
              <a:rPr lang="ru-RU" altLang="ru-RU" sz="2400" dirty="0" smtClean="0"/>
              <a:t>местности, умение возводить фортификационные сооружения, укрытия и убежища, тщательная маскировка  - это гарантия сохранения жизни и здоровья личного состава и успех при выполнении боевой задачи. </a:t>
            </a:r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99" y="3825383"/>
            <a:ext cx="5159896" cy="29024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1220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0074" y="2204864"/>
            <a:ext cx="8229600" cy="3562316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5400" b="1" dirty="0" smtClean="0">
                <a:solidFill>
                  <a:srgbClr val="FCF6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</a:t>
            </a:r>
          </a:p>
          <a:p>
            <a:pPr marL="0" indent="0" algn="ctr">
              <a:buNone/>
            </a:pPr>
            <a:r>
              <a:rPr lang="ru-RU" altLang="ru-RU" sz="5400" b="1" dirty="0">
                <a:solidFill>
                  <a:srgbClr val="FCF6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altLang="ru-RU" sz="5400" b="1" dirty="0" smtClean="0">
                <a:solidFill>
                  <a:srgbClr val="FCF6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pPr marL="0" indent="0" algn="ctr">
              <a:buNone/>
            </a:pPr>
            <a:r>
              <a:rPr lang="ru-RU" altLang="ru-RU" sz="5400" b="1" dirty="0">
                <a:solidFill>
                  <a:srgbClr val="FCF6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altLang="ru-RU" sz="5400" b="1" dirty="0" smtClean="0">
                <a:solidFill>
                  <a:srgbClr val="FCF6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нимание!</a:t>
            </a:r>
            <a:endParaRPr lang="ru-RU" altLang="ru-RU" sz="5400" b="1" dirty="0">
              <a:solidFill>
                <a:srgbClr val="FCF6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316416" y="6586810"/>
            <a:ext cx="827584" cy="271190"/>
          </a:xfrm>
          <a:prstGeom prst="rect">
            <a:avLst/>
          </a:prstGeom>
          <a:solidFill>
            <a:srgbClr val="BC4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Шанцевый инструмент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Носимый шанцевый инструмент </a:t>
            </a:r>
            <a:r>
              <a:rPr lang="ru-RU" altLang="ru-RU" sz="2400" dirty="0"/>
              <a:t>(малая пехотная лопата (</a:t>
            </a:r>
            <a:r>
              <a:rPr lang="ru-RU" altLang="ru-RU" sz="2400" i="1" dirty="0" smtClean="0">
                <a:solidFill>
                  <a:srgbClr val="FF0000"/>
                </a:solidFill>
              </a:rPr>
              <a:t>МПЛ-50</a:t>
            </a:r>
            <a:r>
              <a:rPr lang="ru-RU" altLang="ru-RU" sz="2400" dirty="0" smtClean="0"/>
              <a:t>) </a:t>
            </a:r>
            <a:r>
              <a:rPr lang="ru-RU" altLang="ru-RU" sz="2400" dirty="0"/>
              <a:t>является инженерным вооружением сержантов и солдат, используется главным образом для рытья окопов (самоокапывания), преодоления заграждений и для рукопашного боя.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Современная </a:t>
            </a:r>
            <a:r>
              <a:rPr lang="ru-RU" altLang="ru-RU" sz="2400" dirty="0"/>
              <a:t>российская малая лопатка </a:t>
            </a:r>
            <a:r>
              <a:rPr lang="ru-RU" altLang="ru-RU" sz="2400" i="1" dirty="0">
                <a:solidFill>
                  <a:srgbClr val="FF0000"/>
                </a:solidFill>
              </a:rPr>
              <a:t>ЛПМ-50 (6Э5) </a:t>
            </a:r>
            <a:r>
              <a:rPr lang="ru-RU" altLang="ru-RU" sz="2400" dirty="0"/>
              <a:t>из комплекта «Ратник» отличается от </a:t>
            </a:r>
            <a:r>
              <a:rPr lang="ru-RU" altLang="ru-RU" sz="2400" dirty="0" smtClean="0"/>
              <a:t>своей </a:t>
            </a:r>
            <a:r>
              <a:rPr lang="ru-RU" altLang="ru-RU" sz="2400" dirty="0"/>
              <a:t>предшественницы МПЛ-50 более заостренным углом, толщиной железа и весом.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74958" flipH="1">
            <a:off x="1284035" y="5002853"/>
            <a:ext cx="3123379" cy="21602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97498">
            <a:off x="4941782" y="4927536"/>
            <a:ext cx="2907832" cy="224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46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Шанцевый инструмент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Возимый шанцевый инструмент </a:t>
            </a:r>
            <a:r>
              <a:rPr lang="ru-RU" altLang="ru-RU" sz="2400" dirty="0"/>
              <a:t>предусматривается по штату в частях, а также в комплекте боевых и транспортных машин</a:t>
            </a:r>
            <a:r>
              <a:rPr lang="ru-RU" altLang="ru-RU" sz="2400" dirty="0" smtClean="0"/>
              <a:t>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Он </a:t>
            </a:r>
            <a:r>
              <a:rPr lang="ru-RU" altLang="ru-RU" sz="2400" dirty="0"/>
              <a:t>включает: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• </a:t>
            </a:r>
            <a:r>
              <a:rPr lang="ru-RU" altLang="ru-RU" sz="2400" dirty="0"/>
              <a:t>большую сапёрную лопату;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• </a:t>
            </a:r>
            <a:r>
              <a:rPr lang="ru-RU" altLang="ru-RU" sz="2400" dirty="0"/>
              <a:t>военный топор (топор плотничный);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• </a:t>
            </a:r>
            <a:r>
              <a:rPr lang="ru-RU" altLang="ru-RU" sz="2400" dirty="0"/>
              <a:t>кирку-мотыгу;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• </a:t>
            </a:r>
            <a:r>
              <a:rPr lang="ru-RU" altLang="ru-RU" sz="2400" dirty="0"/>
              <a:t>пилу двуручную;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• </a:t>
            </a:r>
            <a:r>
              <a:rPr lang="ru-RU" altLang="ru-RU" sz="2400" dirty="0"/>
              <a:t>лом;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• </a:t>
            </a:r>
            <a:r>
              <a:rPr lang="ru-RU" altLang="ru-RU" sz="2400" dirty="0"/>
              <a:t>другие инструменты, в зависимости от предполагаемых инженерных или строительных работ.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87008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Шанцевый инструмент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Возимый </a:t>
            </a:r>
            <a:r>
              <a:rPr lang="ru-RU" altLang="ru-RU" sz="2400" dirty="0"/>
              <a:t>инструмент используют главным образом при оборудовании войсками занимаемых позиций, районов расположения.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2072"/>
          <a:stretch/>
        </p:blipFill>
        <p:spPr>
          <a:xfrm>
            <a:off x="2483768" y="2852936"/>
            <a:ext cx="4161570" cy="3892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293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Фортификационное оборудование 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Инженерное оборудование (фортификационное   оборудование) </a:t>
            </a:r>
            <a:r>
              <a:rPr lang="ru-RU" altLang="ru-RU" sz="2400" dirty="0"/>
              <a:t>должно начинаться немедленно с прибытием частей, подразделений в назначенные районы и выполняться скрытно в последовательности, обеспечивающей постоянную готовность войск к ведению боя</a:t>
            </a:r>
            <a:r>
              <a:rPr lang="ru-RU" alt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Осуществляется фортификационное   оборудование</a:t>
            </a:r>
            <a:r>
              <a:rPr lang="ru-RU" altLang="ru-RU" sz="2400" dirty="0" smtClean="0"/>
              <a:t> </a:t>
            </a:r>
            <a:r>
              <a:rPr lang="ru-RU" altLang="ru-RU" sz="2400" dirty="0"/>
              <a:t>подразделениями всех родов войск </a:t>
            </a:r>
            <a:r>
              <a:rPr lang="ru-RU" altLang="ru-RU" sz="2400" dirty="0" smtClean="0"/>
              <a:t>с </a:t>
            </a:r>
            <a:r>
              <a:rPr lang="ru-RU" altLang="ru-RU" sz="2400" dirty="0"/>
              <a:t>максимальным использованием защитных, маскирующих свойств местности, местных строительных материалов, инженерной </a:t>
            </a:r>
            <a:r>
              <a:rPr lang="ru-RU" altLang="ru-RU" sz="2400" dirty="0" smtClean="0"/>
              <a:t>техники и </a:t>
            </a:r>
            <a:r>
              <a:rPr lang="ru-RU" altLang="ru-RU" sz="2400" dirty="0"/>
              <a:t>сборно-разборных сооружений.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altLang="ru-RU" sz="2400" dirty="0" smtClean="0"/>
          </a:p>
          <a:p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2097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/>
              <a:t>Фортификационное оборудование занимаемых войсками районов (позиций) обеспечивает наиболее эффективное применение оружия, боевой техники и надежную защиту войск от всех средств поражения противника.</a:t>
            </a:r>
          </a:p>
          <a:p>
            <a:endParaRPr lang="ru-RU" alt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81" t="16874" r="8563"/>
          <a:stretch/>
        </p:blipFill>
        <p:spPr>
          <a:xfrm>
            <a:off x="2751701" y="3845393"/>
            <a:ext cx="3625291" cy="2747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3297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16416" y="6597352"/>
            <a:ext cx="827584" cy="260648"/>
          </a:xfrm>
          <a:prstGeom prst="rect">
            <a:avLst/>
          </a:prstGeom>
          <a:solidFill>
            <a:srgbClr val="FC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47" y="188640"/>
            <a:ext cx="8229600" cy="981075"/>
          </a:xfrm>
        </p:spPr>
        <p:txBody>
          <a:bodyPr/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Оборудование позиции отделения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84784"/>
            <a:ext cx="8229600" cy="5112866"/>
          </a:xfrm>
        </p:spPr>
        <p:txBody>
          <a:bodyPr/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altLang="ru-RU" sz="2400" dirty="0" smtClean="0"/>
              <a:t>Подразделения во </a:t>
            </a:r>
            <a:r>
              <a:rPr lang="ru-RU" altLang="ru-RU" sz="2400" dirty="0"/>
              <a:t>всех видах боя возводят фортификационные </a:t>
            </a:r>
            <a:r>
              <a:rPr lang="ru-RU" altLang="ru-RU" sz="2400" dirty="0" smtClean="0"/>
              <a:t>сооружения: окопы</a:t>
            </a:r>
            <a:r>
              <a:rPr lang="ru-RU" altLang="ru-RU" sz="2400" dirty="0"/>
              <a:t>, траншеи, ходы сообщения, сооружения для наблюдения и ведения огня, укрытия для личного состава, техники, боеприпасов и других материальных </a:t>
            </a:r>
            <a:r>
              <a:rPr lang="ru-RU" altLang="ru-RU" sz="2400" dirty="0" smtClean="0"/>
              <a:t>средств.</a:t>
            </a:r>
            <a:endParaRPr lang="ru-RU" altLang="ru-RU" sz="2400" dirty="0"/>
          </a:p>
          <a:p>
            <a:endParaRPr lang="ru-RU" alt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8866" y="3796707"/>
            <a:ext cx="4428493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815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1317</Words>
  <Application>Microsoft Office PowerPoint</Application>
  <PresentationFormat>Экран (4:3)</PresentationFormat>
  <Paragraphs>102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Arial</vt:lpstr>
      <vt:lpstr>Diseño predeterminado</vt:lpstr>
      <vt:lpstr>Презентация PowerPoint</vt:lpstr>
      <vt:lpstr>Фортификационное оборудование </vt:lpstr>
      <vt:lpstr>Шанцевый инструмент</vt:lpstr>
      <vt:lpstr>Шанцевый инструмент</vt:lpstr>
      <vt:lpstr>Шанцевый инструмент</vt:lpstr>
      <vt:lpstr>Шанцевый инструмент</vt:lpstr>
      <vt:lpstr>Фортификационное оборудование </vt:lpstr>
      <vt:lpstr>Оборудование позиции отделения</vt:lpstr>
      <vt:lpstr>Оборудование позиции отделения</vt:lpstr>
      <vt:lpstr>Оборудование позиции отделения</vt:lpstr>
      <vt:lpstr>Оборудование позиции отделения</vt:lpstr>
      <vt:lpstr>Оборудование позиции отделения</vt:lpstr>
      <vt:lpstr>Оборудование позиции отделения</vt:lpstr>
      <vt:lpstr>Оборудование позиции отделения</vt:lpstr>
      <vt:lpstr>Оборудование позиции отделения</vt:lpstr>
      <vt:lpstr>Этапы оборудования позиции отделения</vt:lpstr>
      <vt:lpstr>Этапы оборудования позиции отделения</vt:lpstr>
      <vt:lpstr>Этапы оборудования позиции отделения</vt:lpstr>
      <vt:lpstr>Этапы оборудования позиции отделения</vt:lpstr>
      <vt:lpstr>Позиции отделения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Укрытия и убежища</vt:lpstr>
      <vt:lpstr>Вывод</vt:lpstr>
      <vt:lpstr>Презентация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UrDor</cp:lastModifiedBy>
  <cp:revision>747</cp:revision>
  <dcterms:created xsi:type="dcterms:W3CDTF">2010-05-23T14:28:12Z</dcterms:created>
  <dcterms:modified xsi:type="dcterms:W3CDTF">2024-11-01T20:53:10Z</dcterms:modified>
</cp:coreProperties>
</file>