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3" r:id="rId21"/>
    <p:sldId id="282" r:id="rId22"/>
    <p:sldId id="281" r:id="rId23"/>
    <p:sldId id="284" r:id="rId24"/>
    <p:sldId id="285" r:id="rId25"/>
    <p:sldId id="286" r:id="rId26"/>
    <p:sldId id="287" r:id="rId27"/>
    <p:sldId id="288" r:id="rId28"/>
    <p:sldId id="289" r:id="rId29"/>
    <p:sldId id="291" r:id="rId30"/>
    <p:sldId id="290" r:id="rId31"/>
    <p:sldId id="295" r:id="rId32"/>
    <p:sldId id="296" r:id="rId33"/>
    <p:sldId id="297" r:id="rId34"/>
    <p:sldId id="261" r:id="rId35"/>
  </p:sldIdLst>
  <p:sldSz cx="9144000" cy="5143500" type="screen16x9"/>
  <p:notesSz cx="6858000" cy="9144000"/>
  <p:custDataLst>
    <p:tags r:id="rId3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146" d="100"/>
          <a:sy n="146" d="100"/>
        </p:scale>
        <p:origin x="492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1547664" y="3003798"/>
            <a:ext cx="6336704" cy="15121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с двумя скругленными соседними углами 56"/>
          <p:cNvSpPr/>
          <p:nvPr userDrawn="1"/>
        </p:nvSpPr>
        <p:spPr>
          <a:xfrm>
            <a:off x="1547664" y="1203598"/>
            <a:ext cx="6264696" cy="1512168"/>
          </a:xfrm>
          <a:prstGeom prst="round2SameRect">
            <a:avLst/>
          </a:prstGeom>
          <a:solidFill>
            <a:schemeClr val="accent1"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1419622"/>
            <a:ext cx="6192688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672" y="3219822"/>
            <a:ext cx="6440760" cy="1098426"/>
          </a:xfrm>
        </p:spPr>
        <p:txBody>
          <a:bodyPr/>
          <a:lstStyle>
            <a:lvl1pPr marL="0" indent="0" algn="ctr">
              <a:buNone/>
              <a:defRPr>
                <a:solidFill>
                  <a:srgbClr val="C00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65065-F159-4CB7-A41D-3C68DA712805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81E1A-F446-48CC-90D1-A72F72BE0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65065-F159-4CB7-A41D-3C68DA712805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81E1A-F446-48CC-90D1-A72F72BE0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65065-F159-4CB7-A41D-3C68DA712805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81E1A-F446-48CC-90D1-A72F72BE0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65065-F159-4CB7-A41D-3C68DA712805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81E1A-F446-48CC-90D1-A72F72BE0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65065-F159-4CB7-A41D-3C68DA712805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81E1A-F446-48CC-90D1-A72F72BE0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65065-F159-4CB7-A41D-3C68DA712805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81E1A-F446-48CC-90D1-A72F72BE0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65065-F159-4CB7-A41D-3C68DA712805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81E1A-F446-48CC-90D1-A72F72BE0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65065-F159-4CB7-A41D-3C68DA712805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81E1A-F446-48CC-90D1-A72F72BE0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65065-F159-4CB7-A41D-3C68DA712805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81E1A-F446-48CC-90D1-A72F72BE0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65065-F159-4CB7-A41D-3C68DA712805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81E1A-F446-48CC-90D1-A72F72BE0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65065-F159-4CB7-A41D-3C68DA712805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481E1A-F446-48CC-90D1-A72F72BE0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765065-F159-4CB7-A41D-3C68DA712805}" type="datetimeFigureOut">
              <a:rPr lang="ru-RU" smtClean="0"/>
              <a:pPr/>
              <a:t>29.10.2024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81E1A-F446-48CC-90D1-A72F72BE088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image" Target="../media/image11.jpeg"/><Relationship Id="rId3" Type="http://schemas.openxmlformats.org/officeDocument/2006/relationships/tags" Target="../tags/tag4.xml"/><Relationship Id="rId21" Type="http://schemas.openxmlformats.org/officeDocument/2006/relationships/image" Target="../media/image14.jpeg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image" Target="../media/image13.jpe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image" Target="../media/image17.png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image" Target="../media/image16.jpeg"/><Relationship Id="rId10" Type="http://schemas.openxmlformats.org/officeDocument/2006/relationships/tags" Target="../tags/tag11.xml"/><Relationship Id="rId19" Type="http://schemas.openxmlformats.org/officeDocument/2006/relationships/image" Target="../media/image12.jpe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1419622"/>
            <a:ext cx="6264696" cy="1102519"/>
          </a:xfrm>
        </p:spPr>
        <p:txBody>
          <a:bodyPr>
            <a:normAutofit/>
          </a:bodyPr>
          <a:lstStyle/>
          <a:p>
            <a:r>
              <a:rPr lang="ru-RU" sz="4000" b="1" dirty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В</a:t>
            </a:r>
            <a:r>
              <a:rPr lang="ru-RU" sz="4000" b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оенная </a:t>
            </a:r>
            <a:r>
              <a:rPr lang="ru-RU" sz="4000" b="1" dirty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топография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3101045"/>
            <a:ext cx="6336704" cy="1098426"/>
          </a:xfrm>
        </p:spPr>
        <p:txBody>
          <a:bodyPr>
            <a:noAutofit/>
          </a:bodyPr>
          <a:lstStyle/>
          <a:p>
            <a:r>
              <a:rPr lang="ru-RU" sz="3800" b="1" dirty="0">
                <a:ln w="9525">
                  <a:noFill/>
                </a:ln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Свойства местности и их применение в военном деле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04384" y="4778375"/>
            <a:ext cx="2639616" cy="365125"/>
          </a:xfrm>
        </p:spPr>
        <p:txBody>
          <a:bodyPr/>
          <a:lstStyle/>
          <a:p>
            <a:r>
              <a:rPr lang="en-US" smtClean="0"/>
              <a:t>obstinate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Растительный покров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43558"/>
            <a:ext cx="8229600" cy="3394472"/>
          </a:xfrm>
        </p:spPr>
        <p:txBody>
          <a:bodyPr>
            <a:normAutofit fontScale="92500"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Растительный покров </a:t>
            </a:r>
            <a:r>
              <a:rPr lang="ru-RU" sz="2400" dirty="0"/>
              <a:t>- это все многообразные формы растительного покрова.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Они подразделяются на группы: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1. </a:t>
            </a:r>
            <a:r>
              <a:rPr lang="ru-RU" sz="2400" i="1" dirty="0">
                <a:solidFill>
                  <a:srgbClr val="FF0000"/>
                </a:solidFill>
              </a:rPr>
              <a:t>Древесную</a:t>
            </a:r>
            <a:r>
              <a:rPr lang="ru-RU" sz="2400" dirty="0"/>
              <a:t> (леса, рощи и отдельные деревья) и </a:t>
            </a:r>
            <a:r>
              <a:rPr lang="ru-RU" sz="2400" i="1" dirty="0">
                <a:solidFill>
                  <a:srgbClr val="FF0000"/>
                </a:solidFill>
              </a:rPr>
              <a:t>кустарниковую</a:t>
            </a:r>
            <a:r>
              <a:rPr lang="ru-RU" sz="2400" dirty="0"/>
              <a:t>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2. </a:t>
            </a:r>
            <a:r>
              <a:rPr lang="ru-RU" sz="2400" i="1" dirty="0">
                <a:solidFill>
                  <a:srgbClr val="FF0000"/>
                </a:solidFill>
              </a:rPr>
              <a:t>Полукустарниковую травянистую, моховую и лишайниковую</a:t>
            </a:r>
            <a:r>
              <a:rPr lang="ru-RU" sz="2400" dirty="0"/>
              <a:t>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3. </a:t>
            </a:r>
            <a:r>
              <a:rPr lang="ru-RU" sz="2400" i="1" dirty="0">
                <a:solidFill>
                  <a:srgbClr val="FF0000"/>
                </a:solidFill>
              </a:rPr>
              <a:t>Искусственные насаждения </a:t>
            </a:r>
            <a:r>
              <a:rPr lang="ru-RU" sz="2400" dirty="0"/>
              <a:t>(сады, парки, плантации и т. п.)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89" r="1360" b="56630"/>
          <a:stretch/>
        </p:blipFill>
        <p:spPr>
          <a:xfrm>
            <a:off x="1187624" y="3579862"/>
            <a:ext cx="6336704" cy="15384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4754268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Почвенно-грунтовый покров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43558"/>
            <a:ext cx="8229600" cy="339447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Верхний слой земной коры толщиной в несколько метров </a:t>
            </a:r>
            <a:br>
              <a:rPr lang="ru-RU" sz="2400" dirty="0"/>
            </a:br>
            <a:r>
              <a:rPr lang="ru-RU" sz="2400" dirty="0"/>
              <a:t>принято называть </a:t>
            </a:r>
            <a:r>
              <a:rPr lang="ru-RU" sz="2400" b="1" dirty="0" smtClean="0">
                <a:solidFill>
                  <a:srgbClr val="FF0000"/>
                </a:solidFill>
              </a:rPr>
              <a:t>грунтом</a:t>
            </a:r>
            <a:r>
              <a:rPr lang="ru-RU" sz="2400" dirty="0" smtClean="0"/>
              <a:t>.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Грунты </a:t>
            </a:r>
            <a:r>
              <a:rPr lang="ru-RU" sz="2400" dirty="0"/>
              <a:t>подразделяются на </a:t>
            </a:r>
            <a:r>
              <a:rPr lang="ru-RU" sz="2400" i="1" dirty="0">
                <a:solidFill>
                  <a:srgbClr val="FF0000"/>
                </a:solidFill>
              </a:rPr>
              <a:t>скальные и рыхлые</a:t>
            </a:r>
            <a:r>
              <a:rPr lang="ru-RU" sz="2400" dirty="0"/>
              <a:t>. </a:t>
            </a:r>
            <a:br>
              <a:rPr lang="ru-RU" sz="2400" dirty="0"/>
            </a:br>
            <a:r>
              <a:rPr lang="ru-RU" sz="2400" dirty="0" smtClean="0"/>
              <a:t>Верхний </a:t>
            </a:r>
            <a:r>
              <a:rPr lang="ru-RU" sz="2400" dirty="0"/>
              <a:t>рыхлый слой грунта (толщиной 1,0-1,5 м), </a:t>
            </a:r>
            <a:br>
              <a:rPr lang="ru-RU" sz="2400" dirty="0"/>
            </a:br>
            <a:r>
              <a:rPr lang="ru-RU" sz="2400" dirty="0"/>
              <a:t>обладающий плодородием, называется </a:t>
            </a:r>
            <a:r>
              <a:rPr lang="ru-RU" sz="2400" b="1" dirty="0" smtClean="0">
                <a:solidFill>
                  <a:srgbClr val="FF0000"/>
                </a:solidFill>
              </a:rPr>
              <a:t>почвой</a:t>
            </a:r>
            <a:r>
              <a:rPr lang="ru-RU" sz="2400" dirty="0" smtClean="0"/>
              <a:t>.</a:t>
            </a:r>
            <a:endParaRPr lang="ru-RU" sz="2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7790" y="2859782"/>
            <a:ext cx="4168419" cy="2547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4727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Почвенно-грунтовый покров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43558"/>
            <a:ext cx="8229600" cy="339447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Основные зональные типы почв </a:t>
            </a:r>
            <a:r>
              <a:rPr lang="ru-RU" sz="2400" dirty="0"/>
              <a:t>под влиянием климата располагаются зонами (полосами) от полюсов к экватору: </a:t>
            </a:r>
            <a:r>
              <a:rPr lang="ru-RU" sz="2400" dirty="0" smtClean="0"/>
              <a:t>    </a:t>
            </a:r>
            <a:r>
              <a:rPr lang="ru-RU" sz="2400" i="1" dirty="0" smtClean="0">
                <a:solidFill>
                  <a:srgbClr val="FF0000"/>
                </a:solidFill>
              </a:rPr>
              <a:t>1.</a:t>
            </a:r>
            <a:r>
              <a:rPr lang="ru-RU" sz="2400" dirty="0" smtClean="0"/>
              <a:t> </a:t>
            </a:r>
            <a:r>
              <a:rPr lang="ru-RU" sz="2400" i="1" dirty="0" smtClean="0">
                <a:solidFill>
                  <a:srgbClr val="FF0000"/>
                </a:solidFill>
              </a:rPr>
              <a:t>арктические </a:t>
            </a:r>
            <a:r>
              <a:rPr lang="ru-RU" sz="2400" i="1" dirty="0">
                <a:solidFill>
                  <a:srgbClr val="FF0000"/>
                </a:solidFill>
              </a:rPr>
              <a:t>почвы, </a:t>
            </a:r>
            <a:r>
              <a:rPr lang="ru-RU" sz="2400" i="1" dirty="0" smtClean="0">
                <a:solidFill>
                  <a:srgbClr val="FF0000"/>
                </a:solidFill>
              </a:rPr>
              <a:t>2. тундровые</a:t>
            </a:r>
            <a:r>
              <a:rPr lang="ru-RU" sz="2400" i="1" dirty="0">
                <a:solidFill>
                  <a:srgbClr val="FF0000"/>
                </a:solidFill>
              </a:rPr>
              <a:t>, </a:t>
            </a:r>
            <a:r>
              <a:rPr lang="ru-RU" sz="2400" i="1" dirty="0" smtClean="0">
                <a:solidFill>
                  <a:srgbClr val="FF0000"/>
                </a:solidFill>
              </a:rPr>
              <a:t>3. подзолистые</a:t>
            </a:r>
            <a:r>
              <a:rPr lang="ru-RU" sz="2400" i="1" dirty="0">
                <a:solidFill>
                  <a:srgbClr val="FF0000"/>
                </a:solidFill>
              </a:rPr>
              <a:t>, </a:t>
            </a:r>
            <a:r>
              <a:rPr lang="ru-RU" sz="2400" i="1" dirty="0" smtClean="0">
                <a:solidFill>
                  <a:srgbClr val="FF0000"/>
                </a:solidFill>
              </a:rPr>
              <a:t>         4. серые </a:t>
            </a:r>
            <a:r>
              <a:rPr lang="ru-RU" sz="2400" i="1" dirty="0">
                <a:solidFill>
                  <a:srgbClr val="FF0000"/>
                </a:solidFill>
              </a:rPr>
              <a:t>лесные, </a:t>
            </a:r>
            <a:r>
              <a:rPr lang="ru-RU" sz="2400" i="1" dirty="0" smtClean="0">
                <a:solidFill>
                  <a:srgbClr val="FF0000"/>
                </a:solidFill>
              </a:rPr>
              <a:t>5. чернозёмы</a:t>
            </a:r>
            <a:r>
              <a:rPr lang="ru-RU" sz="2400" i="1" dirty="0">
                <a:solidFill>
                  <a:srgbClr val="FF0000"/>
                </a:solidFill>
              </a:rPr>
              <a:t>, </a:t>
            </a:r>
            <a:r>
              <a:rPr lang="ru-RU" sz="2400" i="1" dirty="0" smtClean="0">
                <a:solidFill>
                  <a:srgbClr val="FF0000"/>
                </a:solidFill>
              </a:rPr>
              <a:t>6. каштановые</a:t>
            </a:r>
            <a:r>
              <a:rPr lang="ru-RU" sz="2400" i="1" dirty="0">
                <a:solidFill>
                  <a:srgbClr val="FF0000"/>
                </a:solidFill>
              </a:rPr>
              <a:t>, </a:t>
            </a:r>
            <a:r>
              <a:rPr lang="ru-RU" sz="2400" i="1" dirty="0" smtClean="0">
                <a:solidFill>
                  <a:srgbClr val="FF0000"/>
                </a:solidFill>
              </a:rPr>
              <a:t>7. бурые </a:t>
            </a:r>
            <a:r>
              <a:rPr lang="ru-RU" sz="2400" i="1" dirty="0">
                <a:solidFill>
                  <a:srgbClr val="FF0000"/>
                </a:solidFill>
              </a:rPr>
              <a:t>и серобурые, </a:t>
            </a:r>
            <a:r>
              <a:rPr lang="ru-RU" sz="2400" i="1" dirty="0" smtClean="0">
                <a:solidFill>
                  <a:srgbClr val="FF0000"/>
                </a:solidFill>
              </a:rPr>
              <a:t>8. пойменные</a:t>
            </a:r>
            <a:r>
              <a:rPr lang="ru-RU" sz="2400" dirty="0"/>
              <a:t>.</a:t>
            </a:r>
          </a:p>
        </p:txBody>
      </p:sp>
      <p:pic>
        <p:nvPicPr>
          <p:cNvPr id="5" name="Изображение 32" descr="IMG_25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8"/>
          <a:srcRect l="66107" t="16413" r="14587"/>
          <a:stretch>
            <a:fillRect/>
          </a:stretch>
        </p:blipFill>
        <p:spPr>
          <a:xfrm>
            <a:off x="1043608" y="3376335"/>
            <a:ext cx="638370" cy="16008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Изображение 23" descr="IMG_25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9"/>
          <a:srcRect l="2869" r="87413" b="33756"/>
          <a:stretch>
            <a:fillRect/>
          </a:stretch>
        </p:blipFill>
        <p:spPr>
          <a:xfrm>
            <a:off x="1835696" y="3376335"/>
            <a:ext cx="621665" cy="16008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Изображение 23" descr="IMG_25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4969" r="72781" b="35059"/>
          <a:stretch>
            <a:fillRect/>
          </a:stretch>
        </p:blipFill>
        <p:spPr>
          <a:xfrm>
            <a:off x="2627784" y="3376335"/>
            <a:ext cx="633813" cy="162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Изображение 23" descr="IMG_25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710" r="55063" b="25347"/>
          <a:stretch>
            <a:fillRect/>
          </a:stretch>
        </p:blipFill>
        <p:spPr>
          <a:xfrm>
            <a:off x="3419872" y="3364706"/>
            <a:ext cx="718820" cy="163405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Изображение 23" descr="IMG_25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5682" r="39240" b="34990"/>
          <a:stretch>
            <a:fillRect/>
          </a:stretch>
        </p:blipFill>
        <p:spPr>
          <a:xfrm>
            <a:off x="4263902" y="3376335"/>
            <a:ext cx="740146" cy="163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Изображение 22" descr="IMG_25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3"/>
          <a:srcRect l="67385" t="20500" r="18042" b="16222"/>
          <a:stretch>
            <a:fillRect/>
          </a:stretch>
        </p:blipFill>
        <p:spPr>
          <a:xfrm>
            <a:off x="5147596" y="3376335"/>
            <a:ext cx="732983" cy="163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Изображение 22" descr="IMG_25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3"/>
          <a:srcRect l="83479" t="19944" r="1792" b="16167"/>
          <a:stretch>
            <a:fillRect/>
          </a:stretch>
        </p:blipFill>
        <p:spPr>
          <a:xfrm>
            <a:off x="6044659" y="3376335"/>
            <a:ext cx="782535" cy="1636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Изображение 33" descr="IMG_25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4"/>
          <a:srcRect r="43515"/>
          <a:stretch>
            <a:fillRect/>
          </a:stretch>
        </p:blipFill>
        <p:spPr>
          <a:xfrm>
            <a:off x="7004783" y="3374149"/>
            <a:ext cx="832337" cy="162461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Текстовое поле 1"/>
          <p:cNvSpPr txBox="1"/>
          <p:nvPr>
            <p:custDataLst>
              <p:tags r:id="rId9"/>
            </p:custDataLst>
          </p:nvPr>
        </p:nvSpPr>
        <p:spPr>
          <a:xfrm>
            <a:off x="1055881" y="4571278"/>
            <a:ext cx="6426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5" name="Текстовое поле 4"/>
          <p:cNvSpPr txBox="1"/>
          <p:nvPr>
            <p:custDataLst>
              <p:tags r:id="rId10"/>
            </p:custDataLst>
          </p:nvPr>
        </p:nvSpPr>
        <p:spPr>
          <a:xfrm>
            <a:off x="1805263" y="4571278"/>
            <a:ext cx="6426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6" name="Текстовое поле 6"/>
          <p:cNvSpPr txBox="1"/>
          <p:nvPr>
            <p:custDataLst>
              <p:tags r:id="rId11"/>
            </p:custDataLst>
          </p:nvPr>
        </p:nvSpPr>
        <p:spPr>
          <a:xfrm>
            <a:off x="2609668" y="4587610"/>
            <a:ext cx="6426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7" name="Текстовое поле 8"/>
          <p:cNvSpPr txBox="1"/>
          <p:nvPr>
            <p:custDataLst>
              <p:tags r:id="rId12"/>
            </p:custDataLst>
          </p:nvPr>
        </p:nvSpPr>
        <p:spPr>
          <a:xfrm>
            <a:off x="3435873" y="4587610"/>
            <a:ext cx="6426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8" name="Текстовое поле 10"/>
          <p:cNvSpPr txBox="1"/>
          <p:nvPr>
            <p:custDataLst>
              <p:tags r:id="rId13"/>
            </p:custDataLst>
          </p:nvPr>
        </p:nvSpPr>
        <p:spPr>
          <a:xfrm>
            <a:off x="4278062" y="4592422"/>
            <a:ext cx="6426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9" name="Текстовое поле 11"/>
          <p:cNvSpPr txBox="1"/>
          <p:nvPr>
            <p:custDataLst>
              <p:tags r:id="rId14"/>
            </p:custDataLst>
          </p:nvPr>
        </p:nvSpPr>
        <p:spPr>
          <a:xfrm>
            <a:off x="5188448" y="4587610"/>
            <a:ext cx="6426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20" name="Текстовое поле 13"/>
          <p:cNvSpPr txBox="1"/>
          <p:nvPr>
            <p:custDataLst>
              <p:tags r:id="rId15"/>
            </p:custDataLst>
          </p:nvPr>
        </p:nvSpPr>
        <p:spPr>
          <a:xfrm>
            <a:off x="6118379" y="4587610"/>
            <a:ext cx="6426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21" name="Текстовое поле 14"/>
          <p:cNvSpPr txBox="1"/>
          <p:nvPr>
            <p:custDataLst>
              <p:tags r:id="rId16"/>
            </p:custDataLst>
          </p:nvPr>
        </p:nvSpPr>
        <p:spPr>
          <a:xfrm>
            <a:off x="7101364" y="4571278"/>
            <a:ext cx="6426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en-US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4189298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7500"/>
          <a:stretch/>
        </p:blipFill>
        <p:spPr>
          <a:xfrm>
            <a:off x="2603223" y="2715766"/>
            <a:ext cx="3992297" cy="23557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Почвенно-грунтовый покров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43558"/>
            <a:ext cx="8229600" cy="339447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Для равнинной части России можно выделить 7 основных видов почв: </a:t>
            </a:r>
            <a:endParaRPr lang="ru-RU" sz="2400" dirty="0" smtClean="0"/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i="1" dirty="0" smtClean="0">
                <a:solidFill>
                  <a:srgbClr val="FF0000"/>
                </a:solidFill>
              </a:rPr>
              <a:t>глинистая</a:t>
            </a:r>
            <a:r>
              <a:rPr lang="ru-RU" sz="2400" i="1" dirty="0">
                <a:solidFill>
                  <a:srgbClr val="FF0000"/>
                </a:solidFill>
              </a:rPr>
              <a:t>, суглинистая (суглинок), песчаная, супесчаная (супесь), известковая, торфяная, черноземная.</a:t>
            </a:r>
          </a:p>
        </p:txBody>
      </p:sp>
    </p:spTree>
    <p:extLst>
      <p:ext uri="{BB962C8B-B14F-4D97-AF65-F5344CB8AC3E}">
        <p14:creationId xmlns:p14="http://schemas.microsoft.com/office/powerpoint/2010/main" val="2072611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 Дорожная сеть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43558"/>
            <a:ext cx="8229600" cy="339447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Любая хозяйственная деятельность </a:t>
            </a:r>
            <a:r>
              <a:rPr lang="ru-RU" sz="2400" dirty="0" smtClean="0"/>
              <a:t>человека на </a:t>
            </a:r>
            <a:r>
              <a:rPr lang="ru-RU" sz="2400" dirty="0"/>
              <a:t>местности не обходится без создания и использования </a:t>
            </a:r>
            <a:r>
              <a:rPr lang="ru-RU" sz="2400" b="1" dirty="0">
                <a:solidFill>
                  <a:srgbClr val="FF0000"/>
                </a:solidFill>
              </a:rPr>
              <a:t>дорожной сети </a:t>
            </a:r>
            <a:r>
              <a:rPr lang="ru-RU" sz="2400" dirty="0"/>
              <a:t>различного назначения. </a:t>
            </a:r>
            <a:br>
              <a:rPr lang="ru-RU" sz="2400" dirty="0"/>
            </a:br>
            <a:r>
              <a:rPr lang="ru-RU" sz="2400" dirty="0" smtClean="0"/>
              <a:t>Дороги </a:t>
            </a:r>
            <a:r>
              <a:rPr lang="ru-RU" sz="2400" dirty="0"/>
              <a:t>делятся на два основных типа</a:t>
            </a:r>
            <a:r>
              <a:rPr lang="ru-RU" sz="2400" dirty="0" smtClean="0"/>
              <a:t>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i="1" dirty="0" smtClean="0">
                <a:solidFill>
                  <a:srgbClr val="FF0000"/>
                </a:solidFill>
              </a:rPr>
              <a:t>железнодорожные;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i="1" dirty="0" smtClean="0">
                <a:solidFill>
                  <a:srgbClr val="FF0000"/>
                </a:solidFill>
              </a:rPr>
              <a:t>автомобильные.</a:t>
            </a:r>
            <a:endParaRPr lang="ru-RU" sz="2400" i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7944" y="2715766"/>
            <a:ext cx="4176464" cy="23476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956406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 Дорожная сеть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43558"/>
            <a:ext cx="8229600" cy="339447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При изучении по карте </a:t>
            </a:r>
            <a:r>
              <a:rPr lang="ru-RU" sz="2400" dirty="0">
                <a:solidFill>
                  <a:srgbClr val="FF0000"/>
                </a:solidFill>
              </a:rPr>
              <a:t>дорожной сети </a:t>
            </a:r>
            <a:r>
              <a:rPr lang="ru-RU" sz="2400" dirty="0"/>
              <a:t>уточняют степень развития дорожной сети и качество дорог, определяют условия проходимости местности и возможности эффективного использования </a:t>
            </a:r>
            <a:r>
              <a:rPr lang="ru-RU" sz="2400" dirty="0" smtClean="0"/>
              <a:t>транспортных </a:t>
            </a:r>
            <a:r>
              <a:rPr lang="ru-RU" sz="2400" dirty="0"/>
              <a:t>средств</a:t>
            </a:r>
            <a:r>
              <a:rPr lang="ru-RU" sz="2400" dirty="0" smtClean="0"/>
              <a:t>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2400" i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88" b="99314" l="5644" r="9727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9732" y="2643758"/>
            <a:ext cx="4824536" cy="2436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9998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 Дорожная сеть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43558"/>
            <a:ext cx="8229600" cy="410445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При более подробном изучении дорог устанавливаются: </a:t>
            </a:r>
            <a:r>
              <a:rPr lang="ru-RU" sz="2400" i="1" dirty="0">
                <a:solidFill>
                  <a:srgbClr val="FF0000"/>
                </a:solidFill>
              </a:rPr>
              <a:t>наличие и характеристика мостов, насыпей, выемок и других сооружений; наличие крутых спусков и подъемов; возможность съезда с дорог и движения рядом с </a:t>
            </a:r>
            <a:r>
              <a:rPr lang="ru-RU" sz="2400" i="1" dirty="0" smtClean="0">
                <a:solidFill>
                  <a:srgbClr val="FF0000"/>
                </a:solidFill>
              </a:rPr>
              <a:t>ними</a:t>
            </a:r>
            <a:r>
              <a:rPr lang="ru-RU" sz="2400" dirty="0" smtClean="0"/>
              <a:t>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При </a:t>
            </a:r>
            <a:r>
              <a:rPr lang="ru-RU" sz="2400" dirty="0"/>
              <a:t>изучении </a:t>
            </a:r>
            <a:r>
              <a:rPr lang="ru-RU" sz="2400" b="1" dirty="0">
                <a:solidFill>
                  <a:srgbClr val="FF0000"/>
                </a:solidFill>
              </a:rPr>
              <a:t>грунтовых дорог </a:t>
            </a:r>
            <a:r>
              <a:rPr lang="ru-RU" sz="2400" dirty="0"/>
              <a:t>особое внимание обращают на выявление </a:t>
            </a:r>
            <a:r>
              <a:rPr lang="ru-RU" sz="2400" i="1" dirty="0">
                <a:solidFill>
                  <a:srgbClr val="FF0000"/>
                </a:solidFill>
              </a:rPr>
              <a:t>грузоподъемности мостов и паромных переправ</a:t>
            </a:r>
            <a:r>
              <a:rPr lang="ru-RU" sz="2400" dirty="0"/>
              <a:t>, так как на таких дорогах они часто не рассчитаны на пропуск тяжелых колесных и гусеничных машин.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8540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 Населенный пункт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43558"/>
            <a:ext cx="8229600" cy="4536504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Населенный </a:t>
            </a:r>
            <a:r>
              <a:rPr lang="ru-RU" sz="2400" b="1" dirty="0" smtClean="0">
                <a:solidFill>
                  <a:srgbClr val="FF0000"/>
                </a:solidFill>
              </a:rPr>
              <a:t>пункт </a:t>
            </a:r>
            <a:r>
              <a:rPr lang="ru-RU" sz="2400" dirty="0"/>
              <a:t>- первичная единица расселения людей в пределах одного застроенного участка, используемого как место длительного постоянного или временного проживания</a:t>
            </a:r>
            <a:r>
              <a:rPr lang="ru-RU" sz="2400" dirty="0" smtClean="0"/>
              <a:t>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Населенные пункты </a:t>
            </a:r>
            <a:r>
              <a:rPr lang="ru-RU" sz="2400" dirty="0" smtClean="0"/>
              <a:t>– центры </a:t>
            </a:r>
            <a:r>
              <a:rPr lang="ru-RU" sz="2400" dirty="0"/>
              <a:t>экономической, политической и культурной жизни. </a:t>
            </a:r>
            <a:r>
              <a:rPr lang="ru-RU" sz="2400" dirty="0" smtClean="0"/>
              <a:t>В </a:t>
            </a:r>
            <a:r>
              <a:rPr lang="ru-RU" sz="2400" dirty="0"/>
              <a:t>них сосредоточены огромные материальные и культурные ценности: </a:t>
            </a:r>
            <a:r>
              <a:rPr lang="ru-RU" sz="2400" i="1" dirty="0">
                <a:solidFill>
                  <a:srgbClr val="FF0000"/>
                </a:solidFill>
              </a:rPr>
              <a:t>промышленные предприятия, научные учреждения, учебные заведения, музеи, театры и др. </a:t>
            </a:r>
            <a:br>
              <a:rPr lang="ru-RU" sz="2400" i="1" dirty="0">
                <a:solidFill>
                  <a:srgbClr val="FF0000"/>
                </a:solidFill>
              </a:rPr>
            </a:br>
            <a:endParaRPr lang="ru-RU" sz="2400" i="1" dirty="0">
              <a:solidFill>
                <a:srgbClr val="FF0000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24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0974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 Населенный пункт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43558"/>
            <a:ext cx="8229600" cy="339447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Количество, размеры и особенности населённых пунктов определяют </a:t>
            </a:r>
            <a:r>
              <a:rPr lang="ru-RU" sz="2400" i="1" dirty="0">
                <a:solidFill>
                  <a:srgbClr val="FF0000"/>
                </a:solidFill>
              </a:rPr>
              <a:t>степень </a:t>
            </a:r>
            <a:r>
              <a:rPr lang="ru-RU" sz="2400" i="1" dirty="0" err="1">
                <a:solidFill>
                  <a:srgbClr val="FF0000"/>
                </a:solidFill>
              </a:rPr>
              <a:t>обжитости</a:t>
            </a:r>
            <a:r>
              <a:rPr lang="ru-RU" sz="2400" i="1" dirty="0">
                <a:solidFill>
                  <a:srgbClr val="FF0000"/>
                </a:solidFill>
              </a:rPr>
              <a:t> территории</a:t>
            </a:r>
            <a:r>
              <a:rPr lang="ru-RU" sz="2400" dirty="0"/>
              <a:t>.</a:t>
            </a:r>
            <a:br>
              <a:rPr lang="ru-RU" sz="2400" dirty="0"/>
            </a:br>
            <a:r>
              <a:rPr lang="ru-RU" sz="2400" dirty="0" smtClean="0"/>
              <a:t>Населённые </a:t>
            </a:r>
            <a:r>
              <a:rPr lang="ru-RU" sz="2400" dirty="0"/>
              <a:t>пункты подразделяют на</a:t>
            </a:r>
            <a:r>
              <a:rPr lang="ru-RU" sz="2400" dirty="0" smtClean="0"/>
              <a:t>: </a:t>
            </a:r>
            <a:r>
              <a:rPr lang="ru-RU" sz="2400" i="1" dirty="0" smtClean="0">
                <a:solidFill>
                  <a:srgbClr val="FF0000"/>
                </a:solidFill>
              </a:rPr>
              <a:t>города</a:t>
            </a:r>
            <a:r>
              <a:rPr lang="ru-RU" sz="2400" i="1" dirty="0">
                <a:solidFill>
                  <a:srgbClr val="FF0000"/>
                </a:solidFill>
              </a:rPr>
              <a:t>, посёлки городского типа, посёлки при промышленных предприятиях, железнодорожные станции, посёлки сельского и дачного типа</a:t>
            </a:r>
            <a:r>
              <a:rPr lang="ru-RU" sz="2400" dirty="0"/>
              <a:t>. </a:t>
            </a:r>
            <a:endParaRPr lang="ru-RU" sz="2400" i="1" dirty="0">
              <a:solidFill>
                <a:srgbClr val="FF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369"/>
          <a:stretch/>
        </p:blipFill>
        <p:spPr>
          <a:xfrm>
            <a:off x="2152556" y="3579862"/>
            <a:ext cx="4838887" cy="15121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987106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1470"/>
            <a:ext cx="8856984" cy="857250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3100" b="1" dirty="0">
                <a:solidFill>
                  <a:srgbClr val="002060"/>
                </a:solidFill>
              </a:rPr>
              <a:t>Промышленные, сельскохозяйственные и </a:t>
            </a:r>
            <a:r>
              <a:rPr lang="ru-RU" sz="3100" b="1" dirty="0" smtClean="0">
                <a:solidFill>
                  <a:srgbClr val="002060"/>
                </a:solidFill>
              </a:rPr>
              <a:t/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002060"/>
                </a:solidFill>
              </a:rPr>
              <a:t>социально-культурные </a:t>
            </a:r>
            <a:r>
              <a:rPr lang="ru-RU" sz="3100" b="1" dirty="0">
                <a:solidFill>
                  <a:srgbClr val="002060"/>
                </a:solidFill>
              </a:rPr>
              <a:t>объекты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339447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Здания классифицируются по нескольким параметрам, один из этих параметров является </a:t>
            </a:r>
            <a:r>
              <a:rPr lang="ru-RU" sz="2400" i="1" dirty="0">
                <a:solidFill>
                  <a:srgbClr val="FF0000"/>
                </a:solidFill>
              </a:rPr>
              <a:t>назначение здания</a:t>
            </a:r>
            <a:r>
              <a:rPr lang="ru-RU" sz="2400" dirty="0"/>
              <a:t>. Здания классифицируются по </a:t>
            </a:r>
            <a:r>
              <a:rPr lang="ru-RU" sz="2400" i="1" dirty="0">
                <a:solidFill>
                  <a:srgbClr val="FF0000"/>
                </a:solidFill>
              </a:rPr>
              <a:t>гражданскому и производственному назначению</a:t>
            </a:r>
            <a:r>
              <a:rPr lang="ru-RU" sz="2400" dirty="0"/>
              <a:t>. Гражданские в свою очередь делятся на жилые и общественные здания. Производственные здания делятся на промышленные и сельскохозяйственные.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22374" r="25303" b="42319"/>
          <a:stretch/>
        </p:blipFill>
        <p:spPr>
          <a:xfrm>
            <a:off x="2483768" y="3730328"/>
            <a:ext cx="4176464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739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Местность как элемент боевой обстановки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15566"/>
            <a:ext cx="8229600" cy="339447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Местность</a:t>
            </a:r>
            <a:r>
              <a:rPr lang="ru-RU" sz="2400" dirty="0"/>
              <a:t> – это часть земной поверхности, характер которой определяется формой, размерами и пространственным размещением неровностей земной поверхности, а также количественным и качественным составом расположенных на ней объектов.</a:t>
            </a:r>
          </a:p>
          <a:p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1840" y="2931790"/>
            <a:ext cx="3931928" cy="2211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092673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410445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FF0000"/>
                </a:solidFill>
              </a:rPr>
              <a:t>К общественным зданиям относят</a:t>
            </a:r>
            <a:r>
              <a:rPr lang="ru-RU" sz="2400" dirty="0" smtClean="0"/>
              <a:t>:  </a:t>
            </a:r>
            <a:r>
              <a:rPr lang="ru-RU" sz="2400" dirty="0"/>
              <a:t>административные (дворцы культуры, управления, офисные здания и т.д</a:t>
            </a:r>
            <a:r>
              <a:rPr lang="ru-RU" sz="2400" dirty="0" smtClean="0"/>
              <a:t>.),  </a:t>
            </a:r>
            <a:r>
              <a:rPr lang="ru-RU" sz="2400" dirty="0"/>
              <a:t>торговые объекты </a:t>
            </a:r>
            <a:r>
              <a:rPr lang="ru-RU" sz="2400" dirty="0" smtClean="0"/>
              <a:t>(торговый </a:t>
            </a:r>
            <a:r>
              <a:rPr lang="ru-RU" sz="2400" dirty="0"/>
              <a:t>центр, рынок, супермаркет, магазин</a:t>
            </a:r>
            <a:r>
              <a:rPr lang="ru-RU" sz="2400" dirty="0" smtClean="0"/>
              <a:t>),  общественного питания </a:t>
            </a:r>
            <a:r>
              <a:rPr lang="ru-RU" sz="2400" dirty="0"/>
              <a:t>(кафетерий, ресторан, </a:t>
            </a:r>
            <a:r>
              <a:rPr lang="ru-RU" sz="2400" dirty="0" smtClean="0"/>
              <a:t>столовые),  транспортные (автостанции</a:t>
            </a:r>
            <a:r>
              <a:rPr lang="ru-RU" sz="2400" dirty="0"/>
              <a:t>, вокзалы, аэропорты и т.д</a:t>
            </a:r>
            <a:r>
              <a:rPr lang="ru-RU" sz="2400" dirty="0" smtClean="0"/>
              <a:t>.),  </a:t>
            </a:r>
            <a:r>
              <a:rPr lang="ru-RU" sz="2400" dirty="0"/>
              <a:t>образовательные (детские сады, ВУЗы</a:t>
            </a:r>
            <a:r>
              <a:rPr lang="ru-RU" sz="2400" dirty="0" smtClean="0"/>
              <a:t>, </a:t>
            </a:r>
            <a:r>
              <a:rPr lang="ru-RU" sz="2400" dirty="0"/>
              <a:t>ш</a:t>
            </a:r>
            <a:r>
              <a:rPr lang="ru-RU" sz="2400" dirty="0" smtClean="0"/>
              <a:t>колы), - </a:t>
            </a:r>
            <a:r>
              <a:rPr lang="ru-RU" sz="2400" dirty="0"/>
              <a:t>спортивные (дворцы спорта, стадионы</a:t>
            </a:r>
            <a:r>
              <a:rPr lang="ru-RU" sz="2400" dirty="0" smtClean="0"/>
              <a:t>), медицинского</a:t>
            </a:r>
            <a:r>
              <a:rPr lang="ru-RU" sz="2400" dirty="0"/>
              <a:t> назначения (больницы, санатории, дом отдыха и т.д.) 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2400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79512" y="51470"/>
            <a:ext cx="8856984" cy="857250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3100" b="1" dirty="0">
                <a:solidFill>
                  <a:srgbClr val="002060"/>
                </a:solidFill>
              </a:rPr>
              <a:t>Промышленные, сельскохозяйственные и </a:t>
            </a:r>
            <a:r>
              <a:rPr lang="ru-RU" sz="3100" b="1" dirty="0" smtClean="0">
                <a:solidFill>
                  <a:srgbClr val="002060"/>
                </a:solidFill>
              </a:rPr>
              <a:t/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002060"/>
                </a:solidFill>
              </a:rPr>
              <a:t>социально-культурные </a:t>
            </a:r>
            <a:r>
              <a:rPr lang="ru-RU" sz="3100" b="1" dirty="0">
                <a:solidFill>
                  <a:srgbClr val="002060"/>
                </a:solidFill>
              </a:rPr>
              <a:t>объекты</a:t>
            </a:r>
          </a:p>
        </p:txBody>
      </p:sp>
    </p:spTree>
    <p:extLst>
      <p:ext uri="{BB962C8B-B14F-4D97-AF65-F5344CB8AC3E}">
        <p14:creationId xmlns:p14="http://schemas.microsoft.com/office/powerpoint/2010/main" val="31827934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7574"/>
            <a:ext cx="8229600" cy="339447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FF0000"/>
                </a:solidFill>
              </a:rPr>
              <a:t>К жилым зданиям относят</a:t>
            </a:r>
            <a:r>
              <a:rPr lang="ru-RU" sz="2400" dirty="0" smtClean="0"/>
              <a:t>:  </a:t>
            </a:r>
            <a:r>
              <a:rPr lang="ru-RU" sz="2400" dirty="0"/>
              <a:t>многоквартирные </a:t>
            </a:r>
            <a:r>
              <a:rPr lang="ru-RU" sz="2400" dirty="0" smtClean="0"/>
              <a:t>дома, частные дома.</a:t>
            </a:r>
            <a:endParaRPr lang="ru-RU" sz="2400" dirty="0"/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FF0000"/>
                </a:solidFill>
              </a:rPr>
              <a:t>Производственные </a:t>
            </a:r>
            <a:r>
              <a:rPr lang="ru-RU" sz="2400" dirty="0" smtClean="0">
                <a:solidFill>
                  <a:srgbClr val="FF0000"/>
                </a:solidFill>
              </a:rPr>
              <a:t>здания</a:t>
            </a:r>
            <a:r>
              <a:rPr lang="ru-RU" sz="2400" dirty="0" smtClean="0"/>
              <a:t>:  </a:t>
            </a:r>
            <a:r>
              <a:rPr lang="ru-RU" sz="2400" dirty="0"/>
              <a:t>сельскохозяйственные </a:t>
            </a:r>
            <a:r>
              <a:rPr lang="ru-RU" sz="2400" dirty="0" smtClean="0"/>
              <a:t>объекты,  </a:t>
            </a:r>
            <a:r>
              <a:rPr lang="ru-RU" sz="2400" dirty="0"/>
              <a:t>складские </a:t>
            </a:r>
            <a:r>
              <a:rPr lang="ru-RU" sz="2400" dirty="0" smtClean="0"/>
              <a:t>комплексы,  </a:t>
            </a:r>
            <a:r>
              <a:rPr lang="ru-RU" sz="2400" dirty="0"/>
              <a:t>промышленные </a:t>
            </a:r>
            <a:r>
              <a:rPr lang="ru-RU" sz="2400" dirty="0" smtClean="0"/>
              <a:t>объекты.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К сооружениям относятся</a:t>
            </a:r>
            <a:r>
              <a:rPr lang="ru-RU" sz="2400" dirty="0" smtClean="0"/>
              <a:t>:  мосты,  трубопроводы,  дороги, плотины, вышки,  тоннели,  </a:t>
            </a:r>
            <a:r>
              <a:rPr lang="ru-RU" sz="2400" dirty="0"/>
              <a:t>дорожные </a:t>
            </a:r>
            <a:r>
              <a:rPr lang="ru-RU" sz="2400" dirty="0" smtClean="0"/>
              <a:t>развязки, эстакады </a:t>
            </a:r>
            <a:r>
              <a:rPr lang="ru-RU" sz="2400" dirty="0"/>
              <a:t>и т.д. 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741" y="3844939"/>
            <a:ext cx="5590517" cy="1298561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79512" y="51470"/>
            <a:ext cx="8856984" cy="857250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3100" b="1" dirty="0">
                <a:solidFill>
                  <a:srgbClr val="002060"/>
                </a:solidFill>
              </a:rPr>
              <a:t>Промышленные, сельскохозяйственные и </a:t>
            </a:r>
            <a:r>
              <a:rPr lang="ru-RU" sz="3100" b="1" dirty="0" smtClean="0">
                <a:solidFill>
                  <a:srgbClr val="002060"/>
                </a:solidFill>
              </a:rPr>
              <a:t/>
            </a:r>
            <a:br>
              <a:rPr lang="ru-RU" sz="3100" b="1" dirty="0" smtClean="0">
                <a:solidFill>
                  <a:srgbClr val="002060"/>
                </a:solidFill>
              </a:rPr>
            </a:br>
            <a:r>
              <a:rPr lang="ru-RU" sz="3100" b="1" dirty="0" smtClean="0">
                <a:solidFill>
                  <a:srgbClr val="002060"/>
                </a:solidFill>
              </a:rPr>
              <a:t>социально-культурные </a:t>
            </a:r>
            <a:r>
              <a:rPr lang="ru-RU" sz="3100" b="1" dirty="0">
                <a:solidFill>
                  <a:srgbClr val="002060"/>
                </a:solidFill>
              </a:rPr>
              <a:t>объекты</a:t>
            </a:r>
          </a:p>
        </p:txBody>
      </p:sp>
    </p:spTree>
    <p:extLst>
      <p:ext uri="{BB962C8B-B14F-4D97-AF65-F5344CB8AC3E}">
        <p14:creationId xmlns:p14="http://schemas.microsoft.com/office/powerpoint/2010/main" val="28193193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712968" cy="85725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 Т</a:t>
            </a:r>
            <a:r>
              <a:rPr lang="ru-RU" sz="2800" b="1" dirty="0" smtClean="0">
                <a:solidFill>
                  <a:srgbClr val="002060"/>
                </a:solidFill>
              </a:rPr>
              <a:t>ребования  боевых  уставов 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в  отношении  изучения  и использования  местности 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64556"/>
            <a:ext cx="8229600" cy="4316834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>
                <a:solidFill>
                  <a:srgbClr val="FF0000"/>
                </a:solidFill>
              </a:rPr>
              <a:t>Изучение и оценка местности при принятии </a:t>
            </a:r>
            <a:r>
              <a:rPr lang="ru-RU" sz="2200" dirty="0" smtClean="0">
                <a:solidFill>
                  <a:srgbClr val="FF0000"/>
                </a:solidFill>
              </a:rPr>
              <a:t>решения  </a:t>
            </a:r>
            <a:r>
              <a:rPr lang="ru-RU" sz="2200" dirty="0"/>
              <a:t>представляет собой анализ ее влияния на расположение и действия своих войск и войск противника. </a:t>
            </a:r>
            <a:r>
              <a:rPr lang="ru-RU" sz="2200" dirty="0" smtClean="0"/>
              <a:t>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rgbClr val="FF0000"/>
                </a:solidFill>
              </a:rPr>
              <a:t>В</a:t>
            </a:r>
            <a:r>
              <a:rPr lang="ru-RU" sz="2200" dirty="0">
                <a:solidFill>
                  <a:srgbClr val="FF0000"/>
                </a:solidFill>
              </a:rPr>
              <a:t> выводах из оценки местности командир устанавливает</a:t>
            </a:r>
            <a:r>
              <a:rPr lang="ru-RU" sz="2200" dirty="0"/>
              <a:t>, </a:t>
            </a:r>
            <a:r>
              <a:rPr lang="ru-RU" sz="2200" dirty="0" smtClean="0"/>
              <a:t>в </a:t>
            </a:r>
            <a:r>
              <a:rPr lang="ru-RU" sz="2200" dirty="0"/>
              <a:t>какой мере она влияет на выполнение поставленной задачи и определяет мероприятия, которые необходимо осуществить </a:t>
            </a:r>
            <a:r>
              <a:rPr lang="ru-RU" sz="2200" dirty="0" smtClean="0"/>
              <a:t>для </a:t>
            </a:r>
            <a:r>
              <a:rPr lang="ru-RU" sz="2200" dirty="0"/>
              <a:t>того, чтобы наиболее полно использовать условия местности.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dirty="0">
                <a:solidFill>
                  <a:srgbClr val="FF0000"/>
                </a:solidFill>
              </a:rPr>
              <a:t>Оценивая местность, командир должен учитывать </a:t>
            </a:r>
            <a:r>
              <a:rPr lang="ru-RU" sz="2200" dirty="0" smtClean="0"/>
              <a:t>погоду </a:t>
            </a:r>
            <a:r>
              <a:rPr lang="ru-RU" sz="2200" dirty="0"/>
              <a:t>и время суток, а также возможные ее изменения </a:t>
            </a:r>
            <a:r>
              <a:rPr lang="ru-RU" sz="2200" dirty="0" smtClean="0"/>
              <a:t>в </a:t>
            </a:r>
            <a:r>
              <a:rPr lang="ru-RU" sz="2200" dirty="0"/>
              <a:t>результате боевых действий.</a:t>
            </a:r>
          </a:p>
        </p:txBody>
      </p:sp>
    </p:spTree>
    <p:extLst>
      <p:ext uri="{BB962C8B-B14F-4D97-AF65-F5344CB8AC3E}">
        <p14:creationId xmlns:p14="http://schemas.microsoft.com/office/powerpoint/2010/main" val="36420193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014866"/>
            <a:ext cx="8229600" cy="339447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200" dirty="0">
                <a:solidFill>
                  <a:srgbClr val="FF0000"/>
                </a:solidFill>
              </a:rPr>
              <a:t>Местность изучают </a:t>
            </a:r>
            <a:r>
              <a:rPr lang="ru-RU" sz="2200" dirty="0"/>
              <a:t>непосредственным осмотром, 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200" dirty="0"/>
              <a:t>по топографической карте, аэроснимкам и данным разведки. 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rgbClr val="FF0000"/>
                </a:solidFill>
              </a:rPr>
              <a:t>Сведения </a:t>
            </a:r>
            <a:r>
              <a:rPr lang="ru-RU" sz="2200" dirty="0">
                <a:solidFill>
                  <a:srgbClr val="FF0000"/>
                </a:solidFill>
              </a:rPr>
              <a:t>о местности </a:t>
            </a:r>
            <a:r>
              <a:rPr lang="ru-RU" sz="2200" dirty="0"/>
              <a:t>могут быть получены также от старшего начальника, из докладов подчиненных, опросом местных жителей и допросом пленных, из специальных карт, описаний и справок о местности.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8581"/>
          <a:stretch/>
        </p:blipFill>
        <p:spPr>
          <a:xfrm>
            <a:off x="2411760" y="3435846"/>
            <a:ext cx="5740333" cy="15841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712968" cy="85725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 Т</a:t>
            </a:r>
            <a:r>
              <a:rPr lang="ru-RU" sz="2800" b="1" dirty="0" smtClean="0">
                <a:solidFill>
                  <a:srgbClr val="002060"/>
                </a:solidFill>
              </a:rPr>
              <a:t>ребования  боевых  уставов 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в  отношении  изучения  и использования  местности 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73633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638" y="1063228"/>
            <a:ext cx="8229600" cy="3956794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200" dirty="0">
                <a:solidFill>
                  <a:srgbClr val="FF0000"/>
                </a:solidFill>
              </a:rPr>
              <a:t>Наиболее подробные и достоверные данные о влиянии местности на выполнение боевой задачи могут быть получены в том случае, когда местность изучается одновременно по карте и непосредственным осмотром. </a:t>
            </a:r>
            <a:endParaRPr lang="ru-RU" sz="2200" dirty="0" smtClean="0">
              <a:solidFill>
                <a:srgbClr val="FF0000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200" dirty="0"/>
              <a:t>Однако лично осмотреть местность не всегда возможно, ввиду чего местность на стороне противника и в своем расположении оценивается по карте и </a:t>
            </a:r>
            <a:r>
              <a:rPr lang="ru-RU" sz="2200" dirty="0" smtClean="0"/>
              <a:t>аэроснимкам.</a:t>
            </a:r>
            <a:endParaRPr lang="ru-RU" sz="2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5060"/>
          <a:stretch/>
        </p:blipFill>
        <p:spPr>
          <a:xfrm>
            <a:off x="5220072" y="3795886"/>
            <a:ext cx="3845563" cy="12961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712968" cy="85725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 Т</a:t>
            </a:r>
            <a:r>
              <a:rPr lang="ru-RU" sz="2800" b="1" dirty="0" smtClean="0">
                <a:solidFill>
                  <a:srgbClr val="002060"/>
                </a:solidFill>
              </a:rPr>
              <a:t>ребования  боевых  уставов 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в  отношении  изучения  и использования  местности 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10587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638" y="1063228"/>
            <a:ext cx="8229600" cy="339447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200" dirty="0"/>
              <a:t>В зависимости от вида боевых действий местность рекомендуется изучать в такой последовательности</a:t>
            </a:r>
            <a:r>
              <a:rPr lang="ru-RU" sz="2200" dirty="0" smtClean="0"/>
              <a:t>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200" dirty="0">
                <a:solidFill>
                  <a:srgbClr val="FF0000"/>
                </a:solidFill>
              </a:rPr>
              <a:t>при наступлении с ходу на обороняющегося противника</a:t>
            </a:r>
            <a:r>
              <a:rPr lang="ru-RU" sz="2200" dirty="0"/>
              <a:t>: в выжидательном районе, по маршруту выдвижения к рубежу атаки, на рубежах развертывания и безопасного удаления, в местах спешивания, на рубеже перехода в атаку, в расположении противника;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220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712968" cy="85725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 Т</a:t>
            </a:r>
            <a:r>
              <a:rPr lang="ru-RU" sz="2800" b="1" dirty="0" smtClean="0">
                <a:solidFill>
                  <a:srgbClr val="002060"/>
                </a:solidFill>
              </a:rPr>
              <a:t>ребования  боевых  уставов 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в  отношении  изучения  и использования  местности 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2997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638" y="1063228"/>
            <a:ext cx="8229600" cy="3394472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200" dirty="0">
                <a:solidFill>
                  <a:srgbClr val="FF0000"/>
                </a:solidFill>
              </a:rPr>
              <a:t>при наступлении на обороняющегося противника из положения непосредственного соприкосновения с ним</a:t>
            </a:r>
            <a:r>
              <a:rPr lang="ru-RU" sz="2200" dirty="0"/>
              <a:t>: сначала в расположении противника, а затем в исходном положении подразделения;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200" dirty="0">
                <a:solidFill>
                  <a:srgbClr val="FF0000"/>
                </a:solidFill>
              </a:rPr>
              <a:t>при организации обороны</a:t>
            </a:r>
            <a:r>
              <a:rPr lang="ru-RU" sz="2200" dirty="0"/>
              <a:t>: в расположении противника (на подступах к обороне), перед передним краем и в районе обороны (в опорном пункте);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712968" cy="85725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 Т</a:t>
            </a:r>
            <a:r>
              <a:rPr lang="ru-RU" sz="2800" b="1" dirty="0" smtClean="0">
                <a:solidFill>
                  <a:srgbClr val="002060"/>
                </a:solidFill>
              </a:rPr>
              <a:t>ребования  боевых  уставов 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в  отношении  изучения  и использования  местности 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4808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638" y="1063228"/>
            <a:ext cx="8229600" cy="3394472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200" dirty="0">
                <a:solidFill>
                  <a:srgbClr val="FF0000"/>
                </a:solidFill>
              </a:rPr>
              <a:t>при организации марша в предвидении встречного боя</a:t>
            </a:r>
            <a:r>
              <a:rPr lang="ru-RU" sz="2200" dirty="0"/>
              <a:t>: в районе сосредоточения (в назначенном районе, на большом привале, в районе дневного, ночного отдыха), по маршруту движения, на рубежах вероятной встречи с противником.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1260" t="2874" r="1250" b="9385"/>
          <a:stretch/>
        </p:blipFill>
        <p:spPr>
          <a:xfrm>
            <a:off x="2553442" y="2931790"/>
            <a:ext cx="4093991" cy="21308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712968" cy="85725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 Т</a:t>
            </a:r>
            <a:r>
              <a:rPr lang="ru-RU" sz="2800" b="1" dirty="0" smtClean="0">
                <a:solidFill>
                  <a:srgbClr val="002060"/>
                </a:solidFill>
              </a:rPr>
              <a:t>ребования  боевых  уставов 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в  отношении  изучения  и использования  местности 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7916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638" y="1063228"/>
            <a:ext cx="8229600" cy="339447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200" dirty="0">
                <a:solidFill>
                  <a:srgbClr val="FF0000"/>
                </a:solidFill>
              </a:rPr>
              <a:t>Определяя замысел боя, </a:t>
            </a:r>
            <a:r>
              <a:rPr lang="ru-RU" sz="2200" dirty="0" smtClean="0">
                <a:solidFill>
                  <a:srgbClr val="FF0000"/>
                </a:solidFill>
              </a:rPr>
              <a:t>командир </a:t>
            </a:r>
            <a:r>
              <a:rPr lang="ru-RU" sz="2200" dirty="0">
                <a:solidFill>
                  <a:srgbClr val="FF0000"/>
                </a:solidFill>
              </a:rPr>
              <a:t>должен установить</a:t>
            </a:r>
            <a:r>
              <a:rPr lang="ru-RU" sz="2200" dirty="0" smtClean="0">
                <a:solidFill>
                  <a:srgbClr val="FF0000"/>
                </a:solidFill>
              </a:rPr>
              <a:t>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200" dirty="0"/>
              <a:t>наиболее доступные направления действий подразделений и участки местности, от удержания которых зависит устойчивость обороны;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200" dirty="0"/>
              <a:t>рубежи боевых задач мотострелковых и танковых подразделений;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22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712968" cy="85725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 Т</a:t>
            </a:r>
            <a:r>
              <a:rPr lang="ru-RU" sz="2800" b="1" dirty="0" smtClean="0">
                <a:solidFill>
                  <a:srgbClr val="002060"/>
                </a:solidFill>
              </a:rPr>
              <a:t>ребования  боевых  уставов 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в  отношении  изучения  и использования  местности 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8357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638" y="1063228"/>
            <a:ext cx="8229600" cy="339447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200" dirty="0">
                <a:solidFill>
                  <a:srgbClr val="FF0000"/>
                </a:solidFill>
              </a:rPr>
              <a:t>Определяя замысел боя, </a:t>
            </a:r>
            <a:r>
              <a:rPr lang="ru-RU" sz="2200" dirty="0" smtClean="0">
                <a:solidFill>
                  <a:srgbClr val="FF0000"/>
                </a:solidFill>
              </a:rPr>
              <a:t>командир </a:t>
            </a:r>
            <a:r>
              <a:rPr lang="ru-RU" sz="2200" dirty="0">
                <a:solidFill>
                  <a:srgbClr val="FF0000"/>
                </a:solidFill>
              </a:rPr>
              <a:t>должен установить</a:t>
            </a:r>
            <a:r>
              <a:rPr lang="ru-RU" sz="2200" dirty="0" smtClean="0">
                <a:solidFill>
                  <a:srgbClr val="FF0000"/>
                </a:solidFill>
              </a:rPr>
              <a:t>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200" dirty="0"/>
              <a:t>места развёртывания командно-наблюдательных пунктов подразделений, обеспечивающие наилучшее наблюдение за местностью, противником и действиями своих подразделений;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200" dirty="0"/>
              <a:t>наиболее устойчивые от разрушения местные предметы, которые можно использоваться в качестве ориентиров.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22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712968" cy="85725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 Т</a:t>
            </a:r>
            <a:r>
              <a:rPr lang="ru-RU" sz="2800" b="1" dirty="0" smtClean="0">
                <a:solidFill>
                  <a:srgbClr val="002060"/>
                </a:solidFill>
              </a:rPr>
              <a:t>ребования  боевых  уставов 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в  отношении  изучения  и использования  местности 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513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Местность как элемент боевой обстановки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0757" y="843558"/>
            <a:ext cx="8229600" cy="339447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Особенности местности, оказывающие влияние на организацию, ведение боя и применение боевой техники, называются ее </a:t>
            </a:r>
            <a:r>
              <a:rPr lang="ru-RU" sz="2400" b="1" dirty="0">
                <a:solidFill>
                  <a:srgbClr val="FF0000"/>
                </a:solidFill>
              </a:rPr>
              <a:t>тактическими свойствами</a:t>
            </a:r>
            <a:r>
              <a:rPr lang="ru-RU" sz="2400" dirty="0"/>
              <a:t>. К основным из них относятся ее </a:t>
            </a:r>
            <a:r>
              <a:rPr lang="ru-RU" sz="2400" i="1" dirty="0">
                <a:solidFill>
                  <a:srgbClr val="FF0000"/>
                </a:solidFill>
              </a:rPr>
              <a:t>проходимость и условия ориентирования, маскировочные и защитные свойства, условия наблюдения и ведения огня</a:t>
            </a:r>
            <a:r>
              <a:rPr lang="ru-RU" sz="2400" i="1" dirty="0"/>
              <a:t>.</a:t>
            </a:r>
          </a:p>
          <a:p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5999"/>
          <a:stretch/>
        </p:blipFill>
        <p:spPr>
          <a:xfrm>
            <a:off x="3059832" y="3132516"/>
            <a:ext cx="4546538" cy="2010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522084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05978"/>
            <a:ext cx="8640960" cy="85725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3100" b="1" dirty="0" smtClean="0">
                <a:solidFill>
                  <a:srgbClr val="002060"/>
                </a:solidFill>
              </a:rPr>
              <a:t>Источники </a:t>
            </a:r>
            <a:r>
              <a:rPr lang="ru-RU" sz="3100" b="1" dirty="0">
                <a:solidFill>
                  <a:srgbClr val="002060"/>
                </a:solidFill>
              </a:rPr>
              <a:t>получения сведений </a:t>
            </a:r>
            <a:r>
              <a:rPr lang="ru-RU" sz="3100" b="1" dirty="0" smtClean="0">
                <a:solidFill>
                  <a:srgbClr val="002060"/>
                </a:solidFill>
              </a:rPr>
              <a:t>о </a:t>
            </a:r>
            <a:r>
              <a:rPr lang="ru-RU" sz="3100" b="1" dirty="0">
                <a:solidFill>
                  <a:srgbClr val="002060"/>
                </a:solidFill>
              </a:rPr>
              <a:t>местности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7574"/>
            <a:ext cx="8229600" cy="3960440"/>
          </a:xfrm>
        </p:spPr>
        <p:txBody>
          <a:bodyPr>
            <a:no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</a:pPr>
            <a:r>
              <a:rPr lang="ru-RU" sz="2200" dirty="0" smtClean="0"/>
              <a:t> </a:t>
            </a:r>
            <a:r>
              <a:rPr lang="ru-RU" sz="2200" dirty="0" smtClean="0">
                <a:solidFill>
                  <a:srgbClr val="FF0000"/>
                </a:solidFill>
              </a:rPr>
              <a:t>топографическая </a:t>
            </a:r>
            <a:r>
              <a:rPr lang="ru-RU" sz="2200" dirty="0">
                <a:solidFill>
                  <a:srgbClr val="FF0000"/>
                </a:solidFill>
              </a:rPr>
              <a:t>карта </a:t>
            </a:r>
            <a:r>
              <a:rPr lang="ru-RU" sz="2200" dirty="0"/>
              <a:t>– основной источник, она позволяет быстро изучить и оценить местность на большой площади</a:t>
            </a:r>
            <a:r>
              <a:rPr lang="ru-RU" sz="2200" dirty="0" smtClean="0"/>
              <a:t>. Недостаток – старение карты;</a:t>
            </a:r>
            <a:endParaRPr lang="ru-RU" sz="2200" dirty="0"/>
          </a:p>
          <a:p>
            <a:pPr marL="0" indent="0">
              <a:lnSpc>
                <a:spcPts val="3500"/>
              </a:lnSpc>
              <a:spcBef>
                <a:spcPts val="0"/>
              </a:spcBef>
            </a:pPr>
            <a:r>
              <a:rPr lang="ru-RU" sz="2200" dirty="0" smtClean="0"/>
              <a:t> </a:t>
            </a:r>
            <a:r>
              <a:rPr lang="ru-RU" sz="2200" dirty="0" smtClean="0">
                <a:solidFill>
                  <a:srgbClr val="FF0000"/>
                </a:solidFill>
              </a:rPr>
              <a:t>личный </a:t>
            </a:r>
            <a:r>
              <a:rPr lang="ru-RU" sz="2200" dirty="0">
                <a:solidFill>
                  <a:srgbClr val="FF0000"/>
                </a:solidFill>
              </a:rPr>
              <a:t>осмотр местности </a:t>
            </a:r>
            <a:r>
              <a:rPr lang="ru-RU" sz="2200" dirty="0"/>
              <a:t>(рекогносцировка, разведка) – непосредственное изучение и оценка местности при организации боя. Недостаток – только при наличии времени, требуется достаточно много времени для детальной работы, ограничена возможность работы ночью, в других условиях ограниченной видимости, а также в глубине обороны противника;</a:t>
            </a:r>
          </a:p>
        </p:txBody>
      </p:sp>
    </p:spTree>
    <p:extLst>
      <p:ext uri="{BB962C8B-B14F-4D97-AF65-F5344CB8AC3E}">
        <p14:creationId xmlns:p14="http://schemas.microsoft.com/office/powerpoint/2010/main" val="30859029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05978"/>
            <a:ext cx="8640960" cy="85725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3100" b="1" dirty="0" smtClean="0">
                <a:solidFill>
                  <a:srgbClr val="002060"/>
                </a:solidFill>
              </a:rPr>
              <a:t>Источники </a:t>
            </a:r>
            <a:r>
              <a:rPr lang="ru-RU" sz="3100" b="1" dirty="0">
                <a:solidFill>
                  <a:srgbClr val="002060"/>
                </a:solidFill>
              </a:rPr>
              <a:t>получения сведений </a:t>
            </a:r>
            <a:r>
              <a:rPr lang="ru-RU" sz="3100" b="1" dirty="0" smtClean="0">
                <a:solidFill>
                  <a:srgbClr val="002060"/>
                </a:solidFill>
              </a:rPr>
              <a:t>о </a:t>
            </a:r>
            <a:r>
              <a:rPr lang="ru-RU" sz="3100" b="1" dirty="0">
                <a:solidFill>
                  <a:srgbClr val="002060"/>
                </a:solidFill>
              </a:rPr>
              <a:t>местности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7574"/>
            <a:ext cx="8229600" cy="3960440"/>
          </a:xfrm>
        </p:spPr>
        <p:txBody>
          <a:bodyPr>
            <a:no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</a:pPr>
            <a:r>
              <a:rPr lang="ru-RU" sz="2200" dirty="0" smtClean="0"/>
              <a:t> </a:t>
            </a:r>
            <a:r>
              <a:rPr lang="ru-RU" sz="2200" dirty="0" smtClean="0">
                <a:solidFill>
                  <a:srgbClr val="FF0000"/>
                </a:solidFill>
              </a:rPr>
              <a:t>аэрофотоснимки </a:t>
            </a:r>
            <a:r>
              <a:rPr lang="ru-RU" sz="2200" dirty="0">
                <a:solidFill>
                  <a:srgbClr val="FF0000"/>
                </a:solidFill>
              </a:rPr>
              <a:t>(фотодокументы), специальные карты (планы) и другие</a:t>
            </a:r>
            <a:r>
              <a:rPr lang="ru-RU" sz="2200" dirty="0"/>
              <a:t> – дополнение к топографическим картам, а при их отсутствии, как самостоятельные документы. Недостаток – трудность чтения, необходимость дешифрирования;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</a:pPr>
            <a:r>
              <a:rPr lang="ru-RU" sz="2200" dirty="0"/>
              <a:t> </a:t>
            </a:r>
            <a:r>
              <a:rPr lang="ru-RU" sz="2200" dirty="0" smtClean="0">
                <a:solidFill>
                  <a:srgbClr val="FF0000"/>
                </a:solidFill>
              </a:rPr>
              <a:t>описание </a:t>
            </a:r>
            <a:r>
              <a:rPr lang="ru-RU" sz="2200" dirty="0">
                <a:solidFill>
                  <a:srgbClr val="FF0000"/>
                </a:solidFill>
              </a:rPr>
              <a:t>местности (справка о местности) </a:t>
            </a:r>
            <a:r>
              <a:rPr lang="ru-RU" sz="2200" dirty="0"/>
              <a:t>– содержит различные сведения о местности (проходимость, режим рек, климатические особенности и другие). Недостаток – необходимо значительное время на отбор нужных сведений, конкретизация за свою полосу действий и перенос их на карты;</a:t>
            </a:r>
          </a:p>
        </p:txBody>
      </p:sp>
    </p:spTree>
    <p:extLst>
      <p:ext uri="{BB962C8B-B14F-4D97-AF65-F5344CB8AC3E}">
        <p14:creationId xmlns:p14="http://schemas.microsoft.com/office/powerpoint/2010/main" val="36220680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05978"/>
            <a:ext cx="8640960" cy="85725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 </a:t>
            </a:r>
            <a:r>
              <a:rPr lang="ru-RU" sz="3100" b="1" dirty="0" smtClean="0">
                <a:solidFill>
                  <a:srgbClr val="002060"/>
                </a:solidFill>
              </a:rPr>
              <a:t>Источники </a:t>
            </a:r>
            <a:r>
              <a:rPr lang="ru-RU" sz="3100" b="1" dirty="0">
                <a:solidFill>
                  <a:srgbClr val="002060"/>
                </a:solidFill>
              </a:rPr>
              <a:t>получения сведений </a:t>
            </a:r>
            <a:r>
              <a:rPr lang="ru-RU" sz="3100" b="1" dirty="0" smtClean="0">
                <a:solidFill>
                  <a:srgbClr val="002060"/>
                </a:solidFill>
              </a:rPr>
              <a:t>о </a:t>
            </a:r>
            <a:r>
              <a:rPr lang="ru-RU" sz="3100" b="1" dirty="0">
                <a:solidFill>
                  <a:srgbClr val="002060"/>
                </a:solidFill>
              </a:rPr>
              <a:t>местности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771550"/>
            <a:ext cx="8229600" cy="4371950"/>
          </a:xfrm>
        </p:spPr>
        <p:txBody>
          <a:bodyPr>
            <a:noAutofit/>
          </a:bodyPr>
          <a:lstStyle/>
          <a:p>
            <a:pPr marL="0" indent="0">
              <a:lnSpc>
                <a:spcPts val="3300"/>
              </a:lnSpc>
              <a:spcBef>
                <a:spcPts val="0"/>
              </a:spcBef>
            </a:pPr>
            <a:r>
              <a:rPr lang="ru-RU" sz="2200" dirty="0"/>
              <a:t> </a:t>
            </a:r>
            <a:r>
              <a:rPr lang="ru-RU" sz="2200" dirty="0">
                <a:solidFill>
                  <a:srgbClr val="FF0000"/>
                </a:solidFill>
              </a:rPr>
              <a:t>опрос местных жителей и допрос пленных </a:t>
            </a:r>
            <a:r>
              <a:rPr lang="ru-RU" sz="2200" dirty="0"/>
              <a:t>позволяет получить сведения о проходимости местности, ее инженерном оборудовании, планируемых мероприятиях противника по затоплению местности, разрушениях на ней и другие. Недостаток – сведения отрывочные, слабо привязаны к карте и требуют проверки;</a:t>
            </a:r>
          </a:p>
          <a:p>
            <a:pPr marL="0" indent="0">
              <a:lnSpc>
                <a:spcPts val="3300"/>
              </a:lnSpc>
              <a:spcBef>
                <a:spcPts val="0"/>
              </a:spcBef>
            </a:pPr>
            <a:r>
              <a:rPr lang="ru-RU" sz="2200" dirty="0" smtClean="0"/>
              <a:t> </a:t>
            </a:r>
            <a:r>
              <a:rPr lang="ru-RU" sz="2200" dirty="0" smtClean="0">
                <a:solidFill>
                  <a:srgbClr val="FF0000"/>
                </a:solidFill>
              </a:rPr>
              <a:t>информация вышестоящего штаба </a:t>
            </a:r>
            <a:r>
              <a:rPr lang="ru-RU" sz="2200" dirty="0"/>
              <a:t>(соседей) – позволяет получить данные о местности; </a:t>
            </a:r>
            <a:endParaRPr lang="ru-RU" sz="2200" dirty="0" smtClean="0"/>
          </a:p>
          <a:p>
            <a:pPr marL="0" indent="0">
              <a:lnSpc>
                <a:spcPts val="3300"/>
              </a:lnSpc>
              <a:spcBef>
                <a:spcPts val="0"/>
              </a:spcBef>
            </a:pPr>
            <a:r>
              <a:rPr lang="ru-RU" sz="2200" dirty="0"/>
              <a:t> </a:t>
            </a:r>
            <a:r>
              <a:rPr lang="ru-RU" sz="2200" dirty="0" smtClean="0">
                <a:solidFill>
                  <a:srgbClr val="FF0000"/>
                </a:solidFill>
              </a:rPr>
              <a:t>прогнозирование </a:t>
            </a:r>
            <a:r>
              <a:rPr lang="ru-RU" sz="2200" dirty="0">
                <a:solidFill>
                  <a:srgbClr val="FF0000"/>
                </a:solidFill>
              </a:rPr>
              <a:t>изменений местности </a:t>
            </a:r>
            <a:r>
              <a:rPr lang="ru-RU" sz="2200" dirty="0"/>
              <a:t>– применяется при угрозе нанесения ядерных ударов противником. 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</a:pPr>
            <a:endParaRPr lang="ru-RU" sz="2200" dirty="0" smtClean="0"/>
          </a:p>
          <a:p>
            <a:pPr marL="0" indent="0">
              <a:lnSpc>
                <a:spcPts val="3500"/>
              </a:lnSpc>
              <a:spcBef>
                <a:spcPts val="0"/>
              </a:spcBef>
            </a:pPr>
            <a:endParaRPr lang="ru-RU" sz="2200" dirty="0" smtClean="0"/>
          </a:p>
          <a:p>
            <a:pPr marL="0" indent="0">
              <a:lnSpc>
                <a:spcPts val="3500"/>
              </a:lnSpc>
              <a:spcBef>
                <a:spcPts val="0"/>
              </a:spcBef>
            </a:pP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404767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5638" y="1063228"/>
            <a:ext cx="8229600" cy="402880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200" dirty="0"/>
              <a:t> </a:t>
            </a:r>
            <a:r>
              <a:rPr lang="ru-RU" sz="2200" dirty="0">
                <a:solidFill>
                  <a:srgbClr val="FF0000"/>
                </a:solidFill>
              </a:rPr>
              <a:t>Изучение и оценка местности при принятии решения </a:t>
            </a:r>
            <a:r>
              <a:rPr lang="ru-RU" sz="2200" dirty="0"/>
              <a:t>представляют собой уяснение характера её элементов и их влияние на расположение и действия своих подразделений и подразделений противника.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rgbClr val="FF0000"/>
                </a:solidFill>
              </a:rPr>
              <a:t>В </a:t>
            </a:r>
            <a:r>
              <a:rPr lang="ru-RU" sz="2200" dirty="0">
                <a:solidFill>
                  <a:srgbClr val="FF0000"/>
                </a:solidFill>
              </a:rPr>
              <a:t>выводах из оценки местности командир устанавливает</a:t>
            </a:r>
            <a:r>
              <a:rPr lang="ru-RU" sz="2200" dirty="0"/>
              <a:t>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</a:pPr>
            <a:r>
              <a:rPr lang="ru-RU" sz="2200" dirty="0" smtClean="0"/>
              <a:t> в </a:t>
            </a:r>
            <a:r>
              <a:rPr lang="ru-RU" sz="2200" dirty="0"/>
              <a:t>какой мере она влияет на выполнение поставленной задачи;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</a:pPr>
            <a:r>
              <a:rPr lang="ru-RU" sz="2200" dirty="0" smtClean="0"/>
              <a:t> определяет </a:t>
            </a:r>
            <a:r>
              <a:rPr lang="ru-RU" sz="2200" dirty="0"/>
              <a:t>мероприятия, которые необходимо осуществить для того, чтобы наиболее полно использовать условия местности.</a:t>
            </a: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712968" cy="85725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 Т</a:t>
            </a:r>
            <a:r>
              <a:rPr lang="ru-RU" sz="2800" b="1" dirty="0" smtClean="0">
                <a:solidFill>
                  <a:srgbClr val="002060"/>
                </a:solidFill>
              </a:rPr>
              <a:t>ребования  боевых  уставов </a:t>
            </a:r>
            <a:br>
              <a:rPr lang="ru-RU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в  отношении  изучения  и использования  местности 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4621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ordArt 2"/>
          <p:cNvSpPr>
            <a:spLocks noChangeArrowheads="1" noChangeShapeType="1" noTextEdit="1"/>
          </p:cNvSpPr>
          <p:nvPr/>
        </p:nvSpPr>
        <p:spPr bwMode="gray">
          <a:xfrm>
            <a:off x="2483768" y="915566"/>
            <a:ext cx="4032448" cy="2808312"/>
          </a:xfrm>
          <a:prstGeom prst="rect">
            <a:avLst/>
          </a:prstGeom>
        </p:spPr>
        <p:txBody>
          <a:bodyPr wrap="none" fromWordArt="1"/>
          <a:lstStyle/>
          <a:p>
            <a:pPr algn="ctr"/>
            <a:r>
              <a:rPr lang="ru-RU" sz="4400" b="1" kern="10" dirty="0" smtClean="0">
                <a:ln w="1270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Спасибо </a:t>
            </a:r>
          </a:p>
          <a:p>
            <a:pPr algn="ctr"/>
            <a:r>
              <a:rPr lang="ru-RU" sz="4400" b="1" kern="10" dirty="0" smtClean="0">
                <a:ln w="1270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за </a:t>
            </a:r>
          </a:p>
          <a:p>
            <a:pPr algn="ctr"/>
            <a:r>
              <a:rPr lang="ru-RU" sz="4400" b="1" kern="10" dirty="0" smtClean="0">
                <a:ln w="1270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внимание</a:t>
            </a:r>
            <a:r>
              <a:rPr lang="en-US" sz="4400" b="1" kern="10" dirty="0" smtClean="0">
                <a:ln w="1270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en-US" sz="4400" b="1" kern="10" dirty="0">
                <a:ln w="1270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!</a:t>
            </a:r>
            <a:endParaRPr lang="ru-RU" sz="4400" b="1" kern="10" dirty="0">
              <a:ln w="12700">
                <a:solidFill>
                  <a:srgbClr val="FFFF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040" y="2067694"/>
            <a:ext cx="4250100" cy="31346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Местность как элемент боевой обстановки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43558"/>
            <a:ext cx="8229600" cy="410445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Совокупность неровностей земной поверхности называется 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рельефом местности</a:t>
            </a:r>
            <a:r>
              <a:rPr lang="ru-RU" sz="2400" dirty="0"/>
              <a:t>, </a:t>
            </a:r>
            <a:r>
              <a:rPr lang="ru-RU" sz="2400" dirty="0" smtClean="0"/>
              <a:t>а </a:t>
            </a:r>
            <a:r>
              <a:rPr lang="ru-RU" sz="2400" dirty="0"/>
              <a:t>все остальные расположенные на ней объекты как природного происхождения (леса, реки, болота и т.д.) – </a:t>
            </a:r>
            <a:r>
              <a:rPr lang="ru-RU" sz="2400" b="1" dirty="0">
                <a:solidFill>
                  <a:srgbClr val="FF0000"/>
                </a:solidFill>
              </a:rPr>
              <a:t>местными предметами</a:t>
            </a:r>
            <a:r>
              <a:rPr lang="ru-RU" sz="2400" dirty="0"/>
              <a:t>. 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Все </a:t>
            </a:r>
            <a:r>
              <a:rPr lang="ru-RU" sz="2400" dirty="0"/>
              <a:t>эти объекты местности – рельеф и </a:t>
            </a:r>
            <a:r>
              <a:rPr lang="ru-RU" sz="2400" dirty="0" smtClean="0"/>
              <a:t>                                              местные </a:t>
            </a:r>
            <a:r>
              <a:rPr lang="ru-RU" sz="2400" dirty="0"/>
              <a:t>предметы – принято </a:t>
            </a:r>
            <a:r>
              <a:rPr lang="ru-RU" sz="2400" dirty="0" smtClean="0"/>
              <a:t>                                                               называть  </a:t>
            </a:r>
            <a:r>
              <a:rPr lang="ru-RU" sz="2400" i="1" dirty="0">
                <a:solidFill>
                  <a:srgbClr val="FF0000"/>
                </a:solidFill>
              </a:rPr>
              <a:t>топографическими </a:t>
            </a:r>
            <a:r>
              <a:rPr lang="ru-RU" sz="2400" i="1" dirty="0" smtClean="0">
                <a:solidFill>
                  <a:srgbClr val="FF0000"/>
                </a:solidFill>
              </a:rPr>
              <a:t>                                                                                 элементами местности</a:t>
            </a:r>
            <a:r>
              <a:rPr lang="ru-RU" sz="2400" dirty="0"/>
              <a:t>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336334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Топографические элементы местности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43558"/>
            <a:ext cx="8229600" cy="4299942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Топографические элементы местности </a:t>
            </a:r>
            <a:r>
              <a:rPr lang="ru-RU" sz="2400" dirty="0" smtClean="0"/>
              <a:t>по </a:t>
            </a:r>
            <a:r>
              <a:rPr lang="ru-RU" sz="2400" dirty="0"/>
              <a:t>признаку однородности их хозяйственного и </a:t>
            </a:r>
            <a:r>
              <a:rPr lang="ru-RU" sz="2400" dirty="0" smtClean="0"/>
              <a:t>военного </a:t>
            </a:r>
            <a:r>
              <a:rPr lang="ru-RU" sz="2400" dirty="0"/>
              <a:t>значения подразделяют </a:t>
            </a:r>
            <a:r>
              <a:rPr lang="ru-RU" sz="2400" dirty="0" smtClean="0"/>
              <a:t>на </a:t>
            </a:r>
            <a:r>
              <a:rPr lang="ru-RU" sz="2400" dirty="0"/>
              <a:t>следующие основные группы</a:t>
            </a:r>
            <a:r>
              <a:rPr lang="ru-RU" sz="2400" dirty="0" smtClean="0"/>
              <a:t>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i="1" dirty="0" smtClean="0">
                <a:solidFill>
                  <a:srgbClr val="FF0000"/>
                </a:solidFill>
              </a:rPr>
              <a:t>1. рельеф</a:t>
            </a:r>
            <a:r>
              <a:rPr lang="ru-RU" sz="2400" i="1" dirty="0">
                <a:solidFill>
                  <a:srgbClr val="FF0000"/>
                </a:solidFill>
              </a:rPr>
              <a:t>; </a:t>
            </a:r>
            <a:r>
              <a:rPr lang="ru-RU" sz="2400" i="1" dirty="0" smtClean="0">
                <a:solidFill>
                  <a:srgbClr val="FF0000"/>
                </a:solidFill>
              </a:rPr>
              <a:t>                                              5</a:t>
            </a:r>
            <a:r>
              <a:rPr lang="ru-RU" sz="2400" i="1" dirty="0">
                <a:solidFill>
                  <a:srgbClr val="FF0000"/>
                </a:solidFill>
              </a:rPr>
              <a:t>. дорожная сеть;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i="1" dirty="0" smtClean="0">
                <a:solidFill>
                  <a:srgbClr val="FF0000"/>
                </a:solidFill>
              </a:rPr>
              <a:t>2. гидрография</a:t>
            </a:r>
            <a:r>
              <a:rPr lang="ru-RU" sz="2400" i="1" dirty="0">
                <a:solidFill>
                  <a:srgbClr val="FF0000"/>
                </a:solidFill>
              </a:rPr>
              <a:t>; </a:t>
            </a:r>
            <a:r>
              <a:rPr lang="ru-RU" sz="2400" i="1" dirty="0" smtClean="0">
                <a:solidFill>
                  <a:srgbClr val="FF0000"/>
                </a:solidFill>
              </a:rPr>
              <a:t>                                   6</a:t>
            </a:r>
            <a:r>
              <a:rPr lang="ru-RU" sz="2400" i="1" dirty="0">
                <a:solidFill>
                  <a:srgbClr val="FF0000"/>
                </a:solidFill>
              </a:rPr>
              <a:t>. населённые пункты;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i="1" dirty="0" smtClean="0">
                <a:solidFill>
                  <a:srgbClr val="FF0000"/>
                </a:solidFill>
              </a:rPr>
              <a:t>3. растительный </a:t>
            </a:r>
            <a:r>
              <a:rPr lang="ru-RU" sz="2400" i="1" dirty="0">
                <a:solidFill>
                  <a:srgbClr val="FF0000"/>
                </a:solidFill>
              </a:rPr>
              <a:t>покров; </a:t>
            </a:r>
            <a:r>
              <a:rPr lang="ru-RU" sz="2400" i="1" dirty="0" smtClean="0">
                <a:solidFill>
                  <a:srgbClr val="FF0000"/>
                </a:solidFill>
              </a:rPr>
              <a:t>                7. </a:t>
            </a:r>
            <a:r>
              <a:rPr lang="ru-RU" sz="2400" i="1" dirty="0">
                <a:solidFill>
                  <a:srgbClr val="FF0000"/>
                </a:solidFill>
              </a:rPr>
              <a:t>промышленные, </a:t>
            </a:r>
            <a:endParaRPr lang="ru-RU" sz="2400" i="1" dirty="0" smtClean="0">
              <a:solidFill>
                <a:srgbClr val="FF0000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i="1" dirty="0" smtClean="0">
                <a:solidFill>
                  <a:srgbClr val="FF0000"/>
                </a:solidFill>
              </a:rPr>
              <a:t>4. почвенно-грунтовый </a:t>
            </a:r>
            <a:r>
              <a:rPr lang="ru-RU" sz="2400" i="1" dirty="0">
                <a:solidFill>
                  <a:srgbClr val="FF0000"/>
                </a:solidFill>
              </a:rPr>
              <a:t>покров </a:t>
            </a:r>
            <a:r>
              <a:rPr lang="ru-RU" sz="2400" i="1" dirty="0" smtClean="0">
                <a:solidFill>
                  <a:srgbClr val="FF0000"/>
                </a:solidFill>
              </a:rPr>
              <a:t>          сельскохозяйственные </a:t>
            </a:r>
            <a:endParaRPr lang="ru-RU" sz="2400" i="1" dirty="0">
              <a:solidFill>
                <a:srgbClr val="FF0000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i="1" dirty="0">
                <a:solidFill>
                  <a:srgbClr val="FF0000"/>
                </a:solidFill>
              </a:rPr>
              <a:t>(почвогрунты); </a:t>
            </a:r>
            <a:r>
              <a:rPr lang="ru-RU" sz="2400" i="1" dirty="0" smtClean="0">
                <a:solidFill>
                  <a:srgbClr val="FF0000"/>
                </a:solidFill>
              </a:rPr>
              <a:t>                                        и социально-          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i="1" dirty="0">
                <a:solidFill>
                  <a:srgbClr val="FF0000"/>
                </a:solidFill>
              </a:rPr>
              <a:t> </a:t>
            </a:r>
            <a:r>
              <a:rPr lang="ru-RU" sz="2400" i="1" dirty="0" smtClean="0">
                <a:solidFill>
                  <a:srgbClr val="FF0000"/>
                </a:solidFill>
              </a:rPr>
              <a:t>                                                                      культурные </a:t>
            </a:r>
            <a:r>
              <a:rPr lang="ru-RU" sz="2400" i="1" dirty="0">
                <a:solidFill>
                  <a:srgbClr val="FF0000"/>
                </a:solidFill>
              </a:rPr>
              <a:t>объекты.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2400" dirty="0" smtClean="0"/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2400" dirty="0" smtClean="0"/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23362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Рельеф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43558"/>
            <a:ext cx="8229600" cy="410445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Рельеф</a:t>
            </a:r>
            <a:r>
              <a:rPr lang="ru-RU" sz="2400" dirty="0"/>
              <a:t> - форма, очертания поверхности, совокупность неровностей твёрдой земной поверхности и иных твёрдых планетных тел, разнообразных по очертаниям, размерам, происхождению, возрасту и истории развития. Слагается из положительных и отрицательных форм.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Несмотря </a:t>
            </a:r>
            <a:r>
              <a:rPr lang="ru-RU" sz="2400" dirty="0"/>
              <a:t>на большое разнообразие неровностей земной поверхности, можно выделить основные формы рельефа: </a:t>
            </a:r>
            <a:r>
              <a:rPr lang="ru-RU" sz="2400" i="1" dirty="0">
                <a:solidFill>
                  <a:srgbClr val="FF0000"/>
                </a:solidFill>
              </a:rPr>
              <a:t>гора, котловина, хребет, лощина, седловина.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89263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Рельеф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936" t="14183" r="7938" b="45069"/>
          <a:stretch/>
        </p:blipFill>
        <p:spPr>
          <a:xfrm>
            <a:off x="52550" y="1154680"/>
            <a:ext cx="9038900" cy="328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9272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Рельеф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43558"/>
            <a:ext cx="8229600" cy="410445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Изучение </a:t>
            </a:r>
            <a:r>
              <a:rPr lang="ru-RU" sz="2400" dirty="0">
                <a:solidFill>
                  <a:srgbClr val="FF0000"/>
                </a:solidFill>
              </a:rPr>
              <a:t>рельефа</a:t>
            </a:r>
            <a:r>
              <a:rPr lang="ru-RU" sz="2400" dirty="0"/>
              <a:t> по карте начинается с определения общего характера неровностей того участка местности, на котором предстоит выполнять боевую задачу. При этом устанавливаются наличие, местоположение и взаимная связь наиболее характерных для данного участка типовых форм и деталей рельефа, определяется в общем виде их влияние на условия проходимости, наблюдения, ведения огня, маскировки, ориентирования и организацию защиты от оружия массового поражения. 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415063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1667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88024" y="3046931"/>
            <a:ext cx="4193138" cy="20965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Гидрография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43558"/>
            <a:ext cx="8229600" cy="4032448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Гидрография</a:t>
            </a:r>
            <a:r>
              <a:rPr lang="ru-RU" sz="2400" dirty="0"/>
              <a:t> - сфера прикладных наук, </a:t>
            </a:r>
            <a:r>
              <a:rPr lang="ru-RU" sz="2400" dirty="0" smtClean="0"/>
              <a:t>занимающаяся </a:t>
            </a:r>
            <a:r>
              <a:rPr lang="ru-RU" sz="2400" dirty="0"/>
              <a:t>измерением физических характеристик океанов, морей, озёр, рек, прибрежных районов, прогнозированием их изменений в течение времени. Гидрография облегчает организацию устойчивой обороны и затрудняет наступление; значение водоемов во многом зависит от </a:t>
            </a:r>
            <a:r>
              <a:rPr lang="ru-RU" sz="2400" dirty="0" smtClean="0"/>
              <a:t>                                              состояния </a:t>
            </a:r>
            <a:r>
              <a:rPr lang="ru-RU" sz="2400" dirty="0"/>
              <a:t>берегов поймы.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4660712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58e392bd1806d239db81a9280d7dd458511915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na ohotu_widescreen</Template>
  <TotalTime>187</TotalTime>
  <Words>1151</Words>
  <Application>Microsoft Office PowerPoint</Application>
  <PresentationFormat>Экран (16:9)</PresentationFormat>
  <Paragraphs>117</Paragraphs>
  <Slides>34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8" baseType="lpstr">
      <vt:lpstr>Arial</vt:lpstr>
      <vt:lpstr>Calibri</vt:lpstr>
      <vt:lpstr>Times New Roman</vt:lpstr>
      <vt:lpstr>Тема Office</vt:lpstr>
      <vt:lpstr>Военная топография</vt:lpstr>
      <vt:lpstr>Местность как элемент боевой обстановки</vt:lpstr>
      <vt:lpstr>Местность как элемент боевой обстановки</vt:lpstr>
      <vt:lpstr>Местность как элемент боевой обстановки</vt:lpstr>
      <vt:lpstr>Топографические элементы местности </vt:lpstr>
      <vt:lpstr>Рельеф</vt:lpstr>
      <vt:lpstr>Рельеф</vt:lpstr>
      <vt:lpstr>Рельеф</vt:lpstr>
      <vt:lpstr>Гидрография</vt:lpstr>
      <vt:lpstr>Растительный покров</vt:lpstr>
      <vt:lpstr>Почвенно-грунтовый покров</vt:lpstr>
      <vt:lpstr>Почвенно-грунтовый покров</vt:lpstr>
      <vt:lpstr>Почвенно-грунтовый покров</vt:lpstr>
      <vt:lpstr> Дорожная сеть </vt:lpstr>
      <vt:lpstr> Дорожная сеть </vt:lpstr>
      <vt:lpstr> Дорожная сеть </vt:lpstr>
      <vt:lpstr> Населенный пункт</vt:lpstr>
      <vt:lpstr> Населенный пункт</vt:lpstr>
      <vt:lpstr> Промышленные, сельскохозяйственные и  социально-культурные объекты</vt:lpstr>
      <vt:lpstr> Промышленные, сельскохозяйственные и  социально-культурные объекты</vt:lpstr>
      <vt:lpstr> Промышленные, сельскохозяйственные и  социально-культурные объекты</vt:lpstr>
      <vt:lpstr> Требования  боевых  уставов  в  отношении  изучения  и использования  местности </vt:lpstr>
      <vt:lpstr> Требования  боевых  уставов  в  отношении  изучения  и использования  местности </vt:lpstr>
      <vt:lpstr> Требования  боевых  уставов  в  отношении  изучения  и использования  местности </vt:lpstr>
      <vt:lpstr> Требования  боевых  уставов  в  отношении  изучения  и использования  местности </vt:lpstr>
      <vt:lpstr> Требования  боевых  уставов  в  отношении  изучения  и использования  местности </vt:lpstr>
      <vt:lpstr> Требования  боевых  уставов  в  отношении  изучения  и использования  местности </vt:lpstr>
      <vt:lpstr> Требования  боевых  уставов  в  отношении  изучения  и использования  местности </vt:lpstr>
      <vt:lpstr> Требования  боевых  уставов  в  отношении  изучения  и использования  местности </vt:lpstr>
      <vt:lpstr> Источники получения сведений о местности </vt:lpstr>
      <vt:lpstr> Источники получения сведений о местности </vt:lpstr>
      <vt:lpstr> Источники получения сведений о местности </vt:lpstr>
      <vt:lpstr> Требования  боевых  уставов  в  отношении  изучения  и использования  местности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Военная топография</dc:title>
  <dc:subject>http://presentation-creation.ru/</dc:subject>
  <dc:creator>admin</dc:creator>
  <cp:lastModifiedBy>UrDor</cp:lastModifiedBy>
  <cp:revision>32</cp:revision>
  <dcterms:created xsi:type="dcterms:W3CDTF">2024-10-29T12:34:04Z</dcterms:created>
  <dcterms:modified xsi:type="dcterms:W3CDTF">2024-10-29T20:48:44Z</dcterms:modified>
</cp:coreProperties>
</file>