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63" r:id="rId3"/>
    <p:sldId id="305" r:id="rId4"/>
    <p:sldId id="264" r:id="rId5"/>
    <p:sldId id="266" r:id="rId6"/>
    <p:sldId id="267" r:id="rId7"/>
    <p:sldId id="268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6" r:id="rId18"/>
    <p:sldId id="317" r:id="rId19"/>
    <p:sldId id="315" r:id="rId20"/>
    <p:sldId id="318" r:id="rId21"/>
    <p:sldId id="319" r:id="rId22"/>
    <p:sldId id="321" r:id="rId23"/>
    <p:sldId id="320" r:id="rId24"/>
    <p:sldId id="322" r:id="rId25"/>
    <p:sldId id="325" r:id="rId26"/>
    <p:sldId id="323" r:id="rId27"/>
    <p:sldId id="326" r:id="rId28"/>
    <p:sldId id="327" r:id="rId29"/>
    <p:sldId id="328" r:id="rId30"/>
    <p:sldId id="324" r:id="rId31"/>
    <p:sldId id="329" r:id="rId32"/>
    <p:sldId id="330" r:id="rId33"/>
    <p:sldId id="331" r:id="rId34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5500"/>
    <a:srgbClr val="FE5400"/>
    <a:srgbClr val="3133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846"/>
  </p:normalViewPr>
  <p:slideViewPr>
    <p:cSldViewPr snapToGrid="0" snapToObjects="1">
      <p:cViewPr varScale="1">
        <p:scale>
          <a:sx n="113" d="100"/>
          <a:sy n="113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D9F8C-015A-4EC7-AE91-A36847D98B7C}" type="datetimeFigureOut">
              <a:rPr lang="ru-RU" smtClean="0"/>
              <a:t>09.08.2024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A023C4-D222-4AE2-95E4-33225087D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44557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3AF5E-614E-4F13-9C0D-007CDBCCA092}" type="datetimeFigureOut">
              <a:rPr lang="ru-RU" smtClean="0"/>
              <a:t>09.08.2024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E7E7C-6650-4428-812E-18E5BC79B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8587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420827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0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706843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0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9913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1886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6679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90514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43727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87325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105435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009639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25926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33828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249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649570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89696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958291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82679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2034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37637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50214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334127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80405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772301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359231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71925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8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178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36669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0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38764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0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8149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0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212919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0:notes"/>
          <p:cNvSpPr txBox="1">
            <a:spLocks noGrp="1"/>
          </p:cNvSpPr>
          <p:nvPr>
            <p:ph type="body" idx="1"/>
          </p:nvPr>
        </p:nvSpPr>
        <p:spPr>
          <a:xfrm>
            <a:off x="673100" y="4654550"/>
            <a:ext cx="5389562" cy="44100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35013"/>
            <a:ext cx="6532563" cy="367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08753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BBFB4DB-8EA5-074B-9213-6D332F4F46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02626E-FF8D-4742-83A3-596586813D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1808" y="2220913"/>
            <a:ext cx="7180385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FB2616E-9154-484F-8D07-9B670B2871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1808" y="4700588"/>
            <a:ext cx="7180385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C649F78-7D98-8E44-A0E4-D8BC27B2C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7AFF-50E8-7A4D-8B95-7B4EA6E8A85A}" type="datetimeFigureOut">
              <a:rPr lang="x-none" smtClean="0"/>
              <a:t>09.08.2024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7D0BC07-0726-2F4D-9502-EC0753826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C0395C1-5B5B-4C46-8F7F-4328ED09F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B81E-BB92-EB44-9504-99AFFC7D204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84465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47576E-75E8-B54D-ADEC-4BCA5A9F2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7984A1E-90A0-8449-BFF7-BE74260A12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7CFAB7-EE3B-4047-AA5B-CCE72B8C9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7AFF-50E8-7A4D-8B95-7B4EA6E8A85A}" type="datetimeFigureOut">
              <a:rPr lang="x-none" smtClean="0"/>
              <a:t>09.08.2024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3B034BE-A95B-9842-B90B-2C3B5A339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C44718-23EB-2443-8DC8-C64A6FB0E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B81E-BB92-EB44-9504-99AFFC7D204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04803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72F75208-C831-6C45-BA38-5B6926C25E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9F7F196-B348-104E-9275-BBE43A52F3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4126768-65C5-374C-8F12-8A619AFB5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7AFF-50E8-7A4D-8B95-7B4EA6E8A85A}" type="datetimeFigureOut">
              <a:rPr lang="x-none" smtClean="0"/>
              <a:t>09.08.2024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F523319-21E5-EA40-BBCE-CA294D76A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BC0920E-2979-754C-84DB-B8E761EB1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B81E-BB92-EB44-9504-99AFFC7D204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81512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93BB021-9981-9048-B6EB-AFA1975DF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3559BCB-D270-2A4B-BB27-8F5C4C8414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9A9C7DC-EA47-CB4C-9081-33126F72F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7AFF-50E8-7A4D-8B95-7B4EA6E8A85A}" type="datetimeFigureOut">
              <a:rPr lang="x-none" smtClean="0"/>
              <a:t>09.08.2024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A56613-1BC0-BC4F-8F0D-C95E7F634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330B3AF-4547-0D45-8138-11E77C640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B81E-BB92-EB44-9504-99AFFC7D204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36308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11C916-8376-FB4A-ACEC-0D15F2A0B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2580DDA-9724-1C48-BCE3-F294CD69E5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8C72D9B-216F-CD49-8214-19CF71774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7AFF-50E8-7A4D-8B95-7B4EA6E8A85A}" type="datetimeFigureOut">
              <a:rPr lang="x-none" smtClean="0"/>
              <a:t>09.08.2024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07A54AD-8440-CB49-AA98-C9446F4E4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D9877BE-0B65-8542-8E9F-7EC6A64B7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B81E-BB92-EB44-9504-99AFFC7D204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06380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42B4D5-0F3A-344B-9391-D8DA2BB6F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114F99-9041-6B4D-9382-AF8A3DB31B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BEF0B90-E14A-8E4C-BF89-45BCA4ED04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81AF36D-F7ED-AD46-A1C5-59886A674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7AFF-50E8-7A4D-8B95-7B4EA6E8A85A}" type="datetimeFigureOut">
              <a:rPr lang="x-none" smtClean="0"/>
              <a:t>09.08.2024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7ECEED2-4B69-D445-BD30-EADBA2458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5038F66-7AB9-EA4D-8D18-55C0A44B3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B81E-BB92-EB44-9504-99AFFC7D204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49064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736617-6EEA-DA45-B1FC-C12D73CA6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04F960E-B83E-644D-9585-45D25F7C9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C505E68-847A-9246-9877-1999F2B2DC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BE24FA6-2B10-5D4E-A8D6-FCE0CD4F2D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D18E7FD-B7E7-DB4A-97E9-4AA9C4CD96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0B9D7BA-F70E-6542-950E-43DEC2DD1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7AFF-50E8-7A4D-8B95-7B4EA6E8A85A}" type="datetimeFigureOut">
              <a:rPr lang="x-none" smtClean="0"/>
              <a:t>09.08.2024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152E4013-FCCA-334B-A9CA-41CE494BB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C95B92E-F8A0-A943-BA2D-E314EF5A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B81E-BB92-EB44-9504-99AFFC7D204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04351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3353CA-6D3C-0547-B044-86C64E7D0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FFECA57-F799-EF41-BB46-B9FEEE4B9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7AFF-50E8-7A4D-8B95-7B4EA6E8A85A}" type="datetimeFigureOut">
              <a:rPr lang="x-none" smtClean="0"/>
              <a:t>09.08.2024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18A4D03-5E9A-CD4E-AE6F-032CEAAD5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D513FB-04B1-5B4F-A304-EEC329AF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B81E-BB92-EB44-9504-99AFFC7D204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84081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A49A591-FAE8-3744-B820-B5B8F0795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7AFF-50E8-7A4D-8B95-7B4EA6E8A85A}" type="datetimeFigureOut">
              <a:rPr lang="x-none" smtClean="0"/>
              <a:t>09.08.2024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A7AF9D2-01D6-C645-8E77-53D13CE84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EF352DF-4D7E-4541-97A3-D8D3D31FE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B81E-BB92-EB44-9504-99AFFC7D204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05521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DAD0573-409A-FA4B-9006-343FBAB8C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3F02210-1214-294D-B90C-1B7B711687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5E0880B-B351-8145-BE94-7E9D1055B9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4A3EA0F-1372-564B-972C-2429A34E2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7AFF-50E8-7A4D-8B95-7B4EA6E8A85A}" type="datetimeFigureOut">
              <a:rPr lang="x-none" smtClean="0"/>
              <a:t>09.08.2024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DCDF1FE-B6A6-8741-8C2C-08733ECB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7F85289-625D-3E40-BE86-00E31B207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B81E-BB92-EB44-9504-99AFFC7D204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25050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EF1470-CE0F-834F-9124-C1C9E7431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10FCA8E-F55B-5944-9DAF-037EA6AFB1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C0F9C72-1B15-E047-B73D-66691B491F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B73D253-1851-D14A-B9F9-12C92FBD2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7AFF-50E8-7A4D-8B95-7B4EA6E8A85A}" type="datetimeFigureOut">
              <a:rPr lang="x-none" smtClean="0"/>
              <a:t>09.08.2024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519D950-A638-764A-9E38-955AD72BC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82D145B-5563-EF47-8E47-1B9735CD0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B81E-BB92-EB44-9504-99AFFC7D204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18843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3EED2C3-0AA2-1D4F-B73D-F5C1E33CBC0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F7B193A5-8492-CE46-946A-ECFA229AF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3307" y="365125"/>
            <a:ext cx="10515600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A25B49-54CB-4D48-98C5-A13BAAA24F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59116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6DD8310-F3AD-794C-B0BB-5F5CE5E928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1218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57AFF-50E8-7A4D-8B95-7B4EA6E8A85A}" type="datetimeFigureOut">
              <a:rPr lang="x-none" smtClean="0"/>
              <a:t>09.08.2024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34F251E-E353-6443-9C79-5311C8F3FA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12189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3109A0-9AA6-D349-B5A5-7F11E3B4F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04384" y="64870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FB81E-BB92-EB44-9504-99AFFC7D204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80746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jpg"/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g"/><Relationship Id="rId9" Type="http://schemas.openxmlformats.org/officeDocument/2006/relationships/image" Target="../media/image9.jpeg"/><Relationship Id="rId1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DB5371-07A7-8D4C-97D3-6A4DE09111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0933" y="3535895"/>
            <a:ext cx="8542867" cy="2387600"/>
          </a:xfrm>
        </p:spPr>
        <p:txBody>
          <a:bodyPr>
            <a:noAutofit/>
          </a:bodyPr>
          <a:lstStyle/>
          <a:p>
            <a:pPr>
              <a:lnSpc>
                <a:spcPts val="6000"/>
              </a:lnSpc>
            </a:pPr>
            <a:r>
              <a:rPr lang="ru-RU" sz="50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Взаимодействие личности, общества и государства в обеспечении национальной безопасности</a:t>
            </a:r>
            <a:endParaRPr lang="x-none" sz="5000" b="1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03" b="12450"/>
          <a:stretch/>
        </p:blipFill>
        <p:spPr>
          <a:xfrm>
            <a:off x="5767938" y="4631267"/>
            <a:ext cx="3669579" cy="1955800"/>
          </a:xfrm>
          <a:prstGeom prst="rect">
            <a:avLst/>
          </a:prstGeom>
        </p:spPr>
      </p:pic>
      <p:sp>
        <p:nvSpPr>
          <p:cNvPr id="182" name="Google Shape;182;p22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10</a:t>
            </a:fld>
            <a:endParaRPr/>
          </a:p>
        </p:txBody>
      </p:sp>
      <p:sp>
        <p:nvSpPr>
          <p:cNvPr id="184" name="Google Shape;184;p22"/>
          <p:cNvSpPr txBox="1"/>
          <p:nvPr/>
        </p:nvSpPr>
        <p:spPr>
          <a:xfrm>
            <a:off x="1774825" y="926043"/>
            <a:ext cx="8829675" cy="5169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Политическая безопасность</a:t>
            </a:r>
            <a:r>
              <a:rPr lang="ru-RU" sz="2400" dirty="0">
                <a:ea typeface="Arial"/>
                <a:cs typeface="Arial"/>
                <a:sym typeface="Arial"/>
              </a:rPr>
              <a:t> призвана реализовывать общенациональные интересы и осуществлять деятельность, направленную на достижение общественного благосостояния, поскольку все социальные слои так или иначе связаны с функционированием аппарата власти, поддерживают или противодействуют его деятельности</a:t>
            </a:r>
            <a:r>
              <a:rPr lang="ru-RU" sz="2400" dirty="0" smtClean="0">
                <a:ea typeface="Arial"/>
                <a:cs typeface="Arial"/>
                <a:sym typeface="Arial"/>
              </a:rPr>
              <a:t>.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b="1" dirty="0" smtClean="0">
              <a:solidFill>
                <a:srgbClr val="FF0000"/>
              </a:solidFill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b="1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Экономическая </a:t>
            </a: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безопасность </a:t>
            </a:r>
            <a:r>
              <a:rPr lang="ru-RU" sz="2400" dirty="0">
                <a:ea typeface="Arial"/>
                <a:cs typeface="Arial"/>
                <a:sym typeface="Arial"/>
              </a:rPr>
              <a:t>рассматривается как важнейшая качественная характеристика экономической системы, которая определяет ее способность поддерживать нормальные условия жизнедеятельности населения.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ea typeface="Arial"/>
                <a:cs typeface="Arial"/>
                <a:sym typeface="Arial"/>
              </a:rPr>
              <a:t> </a:t>
            </a:r>
            <a:endParaRPr lang="ru-RU" sz="2400" dirty="0"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Виды </a:t>
            </a: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национальной безопасности</a:t>
            </a:r>
          </a:p>
        </p:txBody>
      </p:sp>
    </p:spTree>
    <p:extLst>
      <p:ext uri="{BB962C8B-B14F-4D97-AF65-F5344CB8AC3E}">
        <p14:creationId xmlns:p14="http://schemas.microsoft.com/office/powerpoint/2010/main" val="77439997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2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2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11</a:t>
            </a:fld>
            <a:endParaRPr/>
          </a:p>
        </p:txBody>
      </p:sp>
      <p:sp>
        <p:nvSpPr>
          <p:cNvPr id="184" name="Google Shape;184;p22"/>
          <p:cNvSpPr txBox="1"/>
          <p:nvPr/>
        </p:nvSpPr>
        <p:spPr>
          <a:xfrm>
            <a:off x="1774825" y="926043"/>
            <a:ext cx="8829675" cy="5169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Социальная безопасность </a:t>
            </a:r>
            <a:r>
              <a:rPr lang="ru-RU" sz="2400" dirty="0">
                <a:ea typeface="Arial"/>
                <a:cs typeface="Arial"/>
                <a:sym typeface="Arial"/>
              </a:rPr>
              <a:t>- это совокупность всех видов защитных средств социальной жизнедеятельности, обусловленная не только структурой социальной организации общества, но и политической, правовой, экологической ситуацией, наличием материальных и интеллектуальных ресурсов гражданского общества и государства</a:t>
            </a:r>
            <a:r>
              <a:rPr lang="ru-RU" sz="2400" dirty="0" smtClean="0">
                <a:ea typeface="Arial"/>
                <a:cs typeface="Arial"/>
                <a:sym typeface="Arial"/>
              </a:rPr>
              <a:t>.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dirty="0"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Духовная безопасность</a:t>
            </a:r>
            <a:r>
              <a:rPr lang="ru-RU" sz="2400" dirty="0">
                <a:ea typeface="Arial"/>
                <a:cs typeface="Arial"/>
                <a:sym typeface="Arial"/>
              </a:rPr>
              <a:t> представляет собой определенное состояние социокультурной среды, объединяющей общественное сознание, духовные ценности и </a:t>
            </a:r>
            <a:r>
              <a:rPr lang="ru-RU" sz="2400" dirty="0" smtClean="0">
                <a:ea typeface="Arial"/>
                <a:cs typeface="Arial"/>
                <a:sym typeface="Arial"/>
              </a:rPr>
              <a:t>культуру. </a:t>
            </a:r>
            <a:endParaRPr lang="ru-RU" sz="2400" dirty="0"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ea typeface="Arial"/>
                <a:cs typeface="Arial"/>
                <a:sym typeface="Arial"/>
              </a:rPr>
              <a:t> </a:t>
            </a:r>
            <a:endParaRPr lang="ru-RU" sz="2400" dirty="0"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Виды </a:t>
            </a: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национальной безопасности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9771" y="4529667"/>
            <a:ext cx="5728447" cy="240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84605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156227"/>
            <a:ext cx="3649133" cy="441972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0" y="655109"/>
            <a:ext cx="2851787" cy="2325157"/>
          </a:xfrm>
          <a:prstGeom prst="rect">
            <a:avLst/>
          </a:prstGeom>
        </p:spPr>
      </p:pic>
      <p:sp>
        <p:nvSpPr>
          <p:cNvPr id="181" name="Google Shape;181;p22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2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12</a:t>
            </a:fld>
            <a:endParaRPr/>
          </a:p>
        </p:txBody>
      </p:sp>
      <p:sp>
        <p:nvSpPr>
          <p:cNvPr id="184" name="Google Shape;184;p22"/>
          <p:cNvSpPr txBox="1"/>
          <p:nvPr/>
        </p:nvSpPr>
        <p:spPr>
          <a:xfrm>
            <a:off x="1774825" y="926043"/>
            <a:ext cx="8829675" cy="5169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FF0000"/>
              </a:buClr>
              <a:buSzPts val="20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Информационная безопасность </a:t>
            </a:r>
            <a:r>
              <a:rPr lang="ru-RU" sz="2400" dirty="0">
                <a:ea typeface="Arial"/>
                <a:cs typeface="Arial"/>
                <a:sym typeface="Arial"/>
              </a:rPr>
              <a:t>– это состояние </a:t>
            </a:r>
            <a:r>
              <a:rPr lang="ru-RU" sz="2400" dirty="0" smtClean="0">
                <a:ea typeface="Arial"/>
                <a:cs typeface="Arial"/>
                <a:sym typeface="Arial"/>
              </a:rPr>
              <a:t>                     сохранности </a:t>
            </a:r>
            <a:r>
              <a:rPr lang="ru-RU" sz="2400" dirty="0">
                <a:ea typeface="Arial"/>
                <a:cs typeface="Arial"/>
                <a:sym typeface="Arial"/>
              </a:rPr>
              <a:t>информационных ресурсов </a:t>
            </a:r>
            <a:r>
              <a:rPr lang="ru-RU" sz="2400" dirty="0" smtClean="0">
                <a:ea typeface="Arial"/>
                <a:cs typeface="Arial"/>
                <a:sym typeface="Arial"/>
              </a:rPr>
              <a:t>государства </a:t>
            </a:r>
            <a:r>
              <a:rPr lang="ru-RU" sz="2400" dirty="0">
                <a:ea typeface="Arial"/>
                <a:cs typeface="Arial"/>
                <a:sym typeface="Arial"/>
              </a:rPr>
              <a:t>и защищенности, законных прав личности и </a:t>
            </a:r>
            <a:r>
              <a:rPr lang="ru-RU" sz="2400" dirty="0" smtClean="0">
                <a:ea typeface="Arial"/>
                <a:cs typeface="Arial"/>
                <a:sym typeface="Arial"/>
              </a:rPr>
              <a:t>общества </a:t>
            </a:r>
            <a:r>
              <a:rPr lang="ru-RU" sz="2400" dirty="0">
                <a:ea typeface="Arial"/>
                <a:cs typeface="Arial"/>
                <a:sym typeface="Arial"/>
              </a:rPr>
              <a:t>в информационной сфере</a:t>
            </a:r>
            <a:r>
              <a:rPr lang="ru-RU" sz="2400" dirty="0" smtClean="0">
                <a:ea typeface="Arial"/>
                <a:cs typeface="Arial"/>
                <a:sym typeface="Arial"/>
              </a:rPr>
              <a:t>.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ea typeface="Arial"/>
                <a:cs typeface="Arial"/>
                <a:sym typeface="Arial"/>
              </a:rPr>
              <a:t> 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dirty="0"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b="1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         Военная </a:t>
            </a: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безопасность </a:t>
            </a:r>
            <a:r>
              <a:rPr lang="ru-RU" sz="2400" dirty="0">
                <a:ea typeface="Arial"/>
                <a:cs typeface="Arial"/>
                <a:sym typeface="Arial"/>
              </a:rPr>
              <a:t>– это предотвращение, локализация </a:t>
            </a:r>
            <a:r>
              <a:rPr lang="ru-RU" sz="2400" dirty="0" smtClean="0">
                <a:ea typeface="Arial"/>
                <a:cs typeface="Arial"/>
                <a:sym typeface="Arial"/>
              </a:rPr>
              <a:t>и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ea typeface="Arial"/>
                <a:cs typeface="Arial"/>
                <a:sym typeface="Arial"/>
              </a:rPr>
              <a:t>         нейтрализация </a:t>
            </a:r>
            <a:r>
              <a:rPr lang="ru-RU" sz="2400" dirty="0">
                <a:ea typeface="Arial"/>
                <a:cs typeface="Arial"/>
                <a:sym typeface="Arial"/>
              </a:rPr>
              <a:t>военных угроз Российской Федерации.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ea typeface="Arial"/>
                <a:cs typeface="Arial"/>
                <a:sym typeface="Arial"/>
              </a:rPr>
              <a:t> </a:t>
            </a:r>
            <a:endParaRPr lang="ru-RU" sz="2400" dirty="0"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Виды </a:t>
            </a: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национальной безопасности</a:t>
            </a:r>
          </a:p>
        </p:txBody>
      </p:sp>
    </p:spTree>
    <p:extLst>
      <p:ext uri="{BB962C8B-B14F-4D97-AF65-F5344CB8AC3E}">
        <p14:creationId xmlns:p14="http://schemas.microsoft.com/office/powerpoint/2010/main" val="261425468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13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Безопасность </a:t>
            </a:r>
            <a:r>
              <a:rPr lang="ru-RU" sz="2400" b="1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личности </a:t>
            </a:r>
            <a:r>
              <a:rPr lang="ru-RU" sz="2400" dirty="0" smtClean="0">
                <a:ea typeface="Arial"/>
                <a:cs typeface="Arial"/>
                <a:sym typeface="Arial"/>
              </a:rPr>
              <a:t>– </a:t>
            </a:r>
            <a:r>
              <a:rPr lang="ru-RU" sz="2400" dirty="0">
                <a:ea typeface="Arial"/>
                <a:cs typeface="Arial"/>
                <a:sym typeface="Arial"/>
              </a:rPr>
              <a:t>это состояние его полного физического, социального и духовного благополучия, которое определяется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внутренними</a:t>
            </a:r>
            <a:r>
              <a:rPr lang="ru-RU" sz="2400" dirty="0">
                <a:ea typeface="Arial"/>
                <a:cs typeface="Arial"/>
                <a:sym typeface="Arial"/>
              </a:rPr>
              <a:t> (наследственность, физическое и психическое здоровье) и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внешними</a:t>
            </a:r>
            <a:r>
              <a:rPr lang="ru-RU" sz="2400" dirty="0">
                <a:ea typeface="Arial"/>
                <a:cs typeface="Arial"/>
                <a:sym typeface="Arial"/>
              </a:rPr>
              <a:t> (окружающая природная, антропогенная, техногенная, социальная среда) </a:t>
            </a: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факторами</a:t>
            </a:r>
            <a:r>
              <a:rPr lang="ru-RU" sz="2400" dirty="0" smtClean="0">
                <a:ea typeface="Arial"/>
                <a:cs typeface="Arial"/>
                <a:sym typeface="Arial"/>
              </a:rPr>
              <a:t>.</a:t>
            </a:r>
            <a:endParaRPr lang="ru-RU" sz="2400" dirty="0"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</a:t>
            </a: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личности</a:t>
            </a:r>
            <a:endParaRPr lang="ru-RU" sz="3200" b="1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ea typeface="Arial"/>
              <a:cs typeface="Arial"/>
              <a:sym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693"/>
          <a:stretch/>
        </p:blipFill>
        <p:spPr>
          <a:xfrm>
            <a:off x="3256493" y="3005667"/>
            <a:ext cx="4971765" cy="35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3523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14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ea typeface="Arial"/>
                <a:cs typeface="Arial"/>
                <a:sym typeface="Arial"/>
              </a:rPr>
              <a:t>Особое место в безопасности человека занимают, влияющие на нее, социальные факторы:</a:t>
            </a:r>
          </a:p>
          <a:p>
            <a:pPr marL="342900" indent="-342900" algn="just">
              <a:buClr>
                <a:srgbClr val="FF0000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уровень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благосостояния;</a:t>
            </a:r>
          </a:p>
          <a:p>
            <a:pPr marL="342900" indent="-342900" algn="just">
              <a:buClr>
                <a:srgbClr val="FF0000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общей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культуры, культуры обслуживания;</a:t>
            </a:r>
          </a:p>
          <a:p>
            <a:pPr marL="342900" indent="-342900" algn="just">
              <a:buClr>
                <a:srgbClr val="FF0000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бытовые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условия;</a:t>
            </a:r>
          </a:p>
          <a:p>
            <a:pPr marL="342900" indent="-342900" algn="just">
              <a:buClr>
                <a:srgbClr val="FF0000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обычаи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;</a:t>
            </a:r>
          </a:p>
          <a:p>
            <a:pPr marL="342900" indent="-342900" algn="just">
              <a:buClr>
                <a:srgbClr val="FF0000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нравы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;</a:t>
            </a:r>
          </a:p>
          <a:p>
            <a:pPr marL="342900" indent="-342900" algn="just">
              <a:buClr>
                <a:srgbClr val="FF0000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поведенческие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предпочтения;</a:t>
            </a:r>
          </a:p>
          <a:p>
            <a:pPr marL="342900" indent="-342900" algn="just">
              <a:buClr>
                <a:srgbClr val="FF0000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нравственные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и эмоциональные характеристики.</a:t>
            </a:r>
            <a:endParaRPr sz="2400" dirty="0">
              <a:solidFill>
                <a:srgbClr val="FF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</a:t>
            </a: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личности</a:t>
            </a:r>
            <a:endParaRPr lang="ru-RU" sz="3200" b="1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ea typeface="Arial"/>
              <a:cs typeface="Arial"/>
              <a:sym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761" y="4250266"/>
            <a:ext cx="2826246" cy="2353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147312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15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ea typeface="Arial"/>
                <a:cs typeface="Arial"/>
                <a:sym typeface="Arial"/>
              </a:rPr>
              <a:t>Главными показателями качества осуществления безопасности личности можно считать: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Показатели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, связанные с экономической сферой: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уровень </a:t>
            </a:r>
            <a:r>
              <a:rPr lang="ru-RU" sz="2400" dirty="0">
                <a:ea typeface="Arial"/>
                <a:cs typeface="Arial"/>
                <a:sym typeface="Arial"/>
              </a:rPr>
              <a:t>ВВП на душу населения;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уровень </a:t>
            </a:r>
            <a:r>
              <a:rPr lang="ru-RU" sz="2400" dirty="0">
                <a:ea typeface="Arial"/>
                <a:cs typeface="Arial"/>
                <a:sym typeface="Arial"/>
              </a:rPr>
              <a:t>безработицы.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Показатели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, связанные с социальной сферой: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уровень </a:t>
            </a:r>
            <a:r>
              <a:rPr lang="ru-RU" sz="2400" dirty="0">
                <a:ea typeface="Arial"/>
                <a:cs typeface="Arial"/>
                <a:sym typeface="Arial"/>
              </a:rPr>
              <a:t>жизни населения;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доля </a:t>
            </a:r>
            <a:r>
              <a:rPr lang="ru-RU" sz="2400" dirty="0">
                <a:ea typeface="Arial"/>
                <a:cs typeface="Arial"/>
                <a:sym typeface="Arial"/>
              </a:rPr>
              <a:t>населения с доходами ниже прожиточного минимума;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уровень </a:t>
            </a:r>
            <a:r>
              <a:rPr lang="ru-RU" sz="2400" dirty="0">
                <a:ea typeface="Arial"/>
                <a:cs typeface="Arial"/>
                <a:sym typeface="Arial"/>
              </a:rPr>
              <a:t>заболеваемости населения;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естественный </a:t>
            </a:r>
            <a:r>
              <a:rPr lang="ru-RU" sz="2400" dirty="0">
                <a:ea typeface="Arial"/>
                <a:cs typeface="Arial"/>
                <a:sym typeface="Arial"/>
              </a:rPr>
              <a:t>прирост (убыль) населения;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уровень </a:t>
            </a:r>
            <a:r>
              <a:rPr lang="ru-RU" sz="2400" dirty="0">
                <a:ea typeface="Arial"/>
                <a:cs typeface="Arial"/>
                <a:sym typeface="Arial"/>
              </a:rPr>
              <a:t>преступности;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уровень </a:t>
            </a:r>
            <a:r>
              <a:rPr lang="ru-RU" sz="2400" dirty="0">
                <a:ea typeface="Arial"/>
                <a:cs typeface="Arial"/>
                <a:sym typeface="Arial"/>
              </a:rPr>
              <a:t>улавливания загрязняющих веществ;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уровень </a:t>
            </a:r>
            <a:r>
              <a:rPr lang="ru-RU" sz="2400" dirty="0">
                <a:ea typeface="Arial"/>
                <a:cs typeface="Arial"/>
                <a:sym typeface="Arial"/>
              </a:rPr>
              <a:t>экологического сознания </a:t>
            </a:r>
            <a:r>
              <a:rPr lang="ru-RU" sz="2400" dirty="0" smtClean="0">
                <a:ea typeface="Arial"/>
                <a:cs typeface="Arial"/>
                <a:sym typeface="Arial"/>
              </a:rPr>
              <a:t>населения.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</a:t>
            </a: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личности</a:t>
            </a:r>
            <a:endParaRPr lang="ru-RU" sz="3200" b="1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446490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16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Физическая безопасность личности </a:t>
            </a:r>
            <a:r>
              <a:rPr lang="ru-RU" sz="2400" dirty="0">
                <a:ea typeface="Arial"/>
                <a:cs typeface="Arial"/>
                <a:sym typeface="Arial"/>
              </a:rPr>
              <a:t>для подавляющего большинства людей является приоритетной. Она отражает биологическую потребность человека в защите организма от внешних посягательств на целостность его структуры и специфический обмен веществ. Она позволяет человеку чувствовать себя комфортно в любых условиях, в любом обществе. </a:t>
            </a:r>
            <a:endParaRPr lang="ru-RU" sz="2400" dirty="0" smtClean="0"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Экономическая безопасность личности 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является показателем благосостояния и стабильности в обществе. Она основывается на уверенности человека в защищенности его экономических интересов. Экономическая безопасность личности зависит не только от государства или общества, в котором живет человек, но и от самого человека. 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Основные виды безопасности личности</a:t>
            </a:r>
          </a:p>
        </p:txBody>
      </p:sp>
    </p:spTree>
    <p:extLst>
      <p:ext uri="{BB962C8B-B14F-4D97-AF65-F5344CB8AC3E}">
        <p14:creationId xmlns:p14="http://schemas.microsoft.com/office/powerpoint/2010/main" val="159667010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17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Информационная безопасность личности </a:t>
            </a:r>
            <a:r>
              <a:rPr lang="ru-RU" sz="2400" dirty="0">
                <a:ea typeface="Arial"/>
                <a:cs typeface="Arial"/>
                <a:sym typeface="Arial"/>
              </a:rPr>
              <a:t>– это состояние и условие жизни личности, при которой реализуются ее права и </a:t>
            </a:r>
            <a:r>
              <a:rPr lang="ru-RU" sz="2400" dirty="0" smtClean="0">
                <a:ea typeface="Arial"/>
                <a:cs typeface="Arial"/>
                <a:sym typeface="Arial"/>
              </a:rPr>
              <a:t>свободы. Информационная </a:t>
            </a:r>
            <a:r>
              <a:rPr lang="ru-RU" sz="2400" dirty="0">
                <a:ea typeface="Arial"/>
                <a:cs typeface="Arial"/>
                <a:sym typeface="Arial"/>
              </a:rPr>
              <a:t>безопасность личности характеризуется защищенностью </a:t>
            </a:r>
            <a:r>
              <a:rPr lang="ru-RU" sz="2400" dirty="0" smtClean="0">
                <a:ea typeface="Arial"/>
                <a:cs typeface="Arial"/>
                <a:sym typeface="Arial"/>
              </a:rPr>
              <a:t>психики и </a:t>
            </a:r>
            <a:r>
              <a:rPr lang="ru-RU" sz="2400" dirty="0">
                <a:ea typeface="Arial"/>
                <a:cs typeface="Arial"/>
                <a:sym typeface="Arial"/>
              </a:rPr>
              <a:t>сознания от опасных информационных воздействий (манипулирования, дезинформирования и т.п</a:t>
            </a:r>
            <a:r>
              <a:rPr lang="ru-RU" sz="2400" dirty="0" smtClean="0">
                <a:ea typeface="Arial"/>
                <a:cs typeface="Arial"/>
                <a:sym typeface="Arial"/>
              </a:rPr>
              <a:t>.).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Психологическая безопасность личности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, как правило, обусловлена удовлетворением основных потребностей человека: физиологических, материальных, информационных, а также потребностей в общении, самовыражении и самоуважении. В условиях современного информационного и социального прессинга у человека доминирующую роль приобретает потребность психологической безопасности, от которой зависит существование и развитие личности.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Основные виды безопасности личности</a:t>
            </a:r>
          </a:p>
        </p:txBody>
      </p:sp>
    </p:spTree>
    <p:extLst>
      <p:ext uri="{BB962C8B-B14F-4D97-AF65-F5344CB8AC3E}">
        <p14:creationId xmlns:p14="http://schemas.microsoft.com/office/powerpoint/2010/main" val="6025822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18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Основными принципами обеспечения безопасности личности являются: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законность</a:t>
            </a:r>
            <a:r>
              <a:rPr lang="ru-RU" sz="2400" dirty="0">
                <a:ea typeface="Arial"/>
                <a:cs typeface="Arial"/>
                <a:sym typeface="Arial"/>
              </a:rPr>
              <a:t>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соблюдение </a:t>
            </a:r>
            <a:r>
              <a:rPr lang="ru-RU" sz="2400" dirty="0">
                <a:ea typeface="Arial"/>
                <a:cs typeface="Arial"/>
                <a:sym typeface="Arial"/>
              </a:rPr>
              <a:t>баланса жизненно важных интересов личности, общества и государства;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взаимная </a:t>
            </a:r>
            <a:r>
              <a:rPr lang="ru-RU" sz="2400" dirty="0">
                <a:ea typeface="Arial"/>
                <a:cs typeface="Arial"/>
                <a:sym typeface="Arial"/>
              </a:rPr>
              <a:t>ответственность личности, общества и государства по обеспечению безопасности;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интеграция </a:t>
            </a:r>
            <a:r>
              <a:rPr lang="ru-RU" sz="2400" dirty="0">
                <a:ea typeface="Arial"/>
                <a:cs typeface="Arial"/>
                <a:sym typeface="Arial"/>
              </a:rPr>
              <a:t>с международными системами безопасности</a:t>
            </a:r>
            <a:r>
              <a:rPr lang="ru-RU" sz="2400" dirty="0" smtClean="0">
                <a:ea typeface="Arial"/>
                <a:cs typeface="Arial"/>
                <a:sym typeface="Arial"/>
              </a:rPr>
              <a:t>.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endParaRPr lang="ru-RU"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algn="just">
              <a:buClr>
                <a:schemeClr val="tx1"/>
              </a:buClr>
              <a:buSzPts val="2000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Безопасность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личности – одна из главнейших задач и неотъемлемая составляющая деятельности человека, общества, государства, мирового сообщества.</a:t>
            </a:r>
          </a:p>
          <a:p>
            <a:pPr algn="just">
              <a:buClr>
                <a:schemeClr val="tx1"/>
              </a:buClr>
              <a:buSzPts val="2000"/>
            </a:pPr>
            <a:r>
              <a:rPr lang="ru-RU" sz="240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Неумение 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обеспечить безопасность личности в реальной окружающей среде отрицательно влияет на состояние и развитие общества.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</a:t>
            </a: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личности</a:t>
            </a:r>
          </a:p>
        </p:txBody>
      </p:sp>
    </p:spTree>
    <p:extLst>
      <p:ext uri="{BB962C8B-B14F-4D97-AF65-F5344CB8AC3E}">
        <p14:creationId xmlns:p14="http://schemas.microsoft.com/office/powerpoint/2010/main" val="17489416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19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Общество - главный фактор жизнеспособности каждого человека, и каждый человек находится в сложной системе общественных отношений. </a:t>
            </a:r>
            <a:r>
              <a:rPr lang="ru-RU" sz="2400" dirty="0">
                <a:ea typeface="Arial"/>
                <a:cs typeface="Arial"/>
                <a:sym typeface="Arial"/>
              </a:rPr>
              <a:t>Безопасность людей и общества укрепляется по мере роста его производительных сил и возрастает тем более чем выше становятся уровни развития и чем рациональнее организованы взаимосвязи потенциалов защищённости различных аспектов жизни общества: экономического, оборонного, потенциала государственной защищённости, трудового, производственного, продовольственного, правоохранительного, потенциала здравоохранения, социального, бытового, коммунальной инфраструктуры, информационного, образовательного, природоохранного. 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</a:t>
            </a: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общества</a:t>
            </a:r>
            <a:endParaRPr lang="ru-RU" sz="3200" b="1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00041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7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17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2</a:t>
            </a:fld>
            <a:endParaRPr/>
          </a:p>
        </p:txBody>
      </p:sp>
      <p:sp>
        <p:nvSpPr>
          <p:cNvPr id="127" name="Google Shape;127;p17"/>
          <p:cNvSpPr txBox="1"/>
          <p:nvPr/>
        </p:nvSpPr>
        <p:spPr>
          <a:xfrm>
            <a:off x="1774825" y="307158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Введение</a:t>
            </a:r>
            <a:endParaRPr sz="3200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a:endParaRPr>
          </a:p>
          <a:p>
            <a:pPr algn="ctr">
              <a:lnSpc>
                <a:spcPct val="83333"/>
              </a:lnSpc>
              <a:buClr>
                <a:schemeClr val="dk1"/>
              </a:buClr>
              <a:buSzPts val="1800"/>
            </a:pPr>
            <a:endParaRPr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17"/>
          <p:cNvSpPr txBox="1"/>
          <p:nvPr/>
        </p:nvSpPr>
        <p:spPr>
          <a:xfrm>
            <a:off x="1100667" y="908050"/>
            <a:ext cx="9736666" cy="591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457200" algn="just">
              <a:buClr>
                <a:srgbClr val="FF0000"/>
              </a:buClr>
              <a:buSzPts val="18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Наиболее значимыми и приоритетными направлениями внутри- и внешнеполитической деятельности Российской Федерации на современном этапе является безопасность личности, общества и государства. Анализ именно этой проблемы обусловлен рядом факторов.</a:t>
            </a:r>
            <a:endParaRPr sz="2400" dirty="0"/>
          </a:p>
          <a:p>
            <a:pPr indent="457200" algn="just">
              <a:buClr>
                <a:schemeClr val="dk1"/>
              </a:buClr>
              <a:buSzPts val="1800"/>
            </a:pPr>
            <a:r>
              <a:rPr lang="ru-RU" sz="2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</a:t>
            </a:r>
            <a:endParaRPr sz="2400" dirty="0"/>
          </a:p>
          <a:p>
            <a:pPr indent="457200" algn="just">
              <a:buClr>
                <a:srgbClr val="FF0000"/>
              </a:buClr>
              <a:buSzPts val="18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Во-первых,</a:t>
            </a:r>
            <a:r>
              <a:rPr lang="ru-RU" sz="2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решение этих задач обеспечит дальнейшее прогрессивное развитие и обновление России, достижение масштабных целей национального развития, которые лежат в основе общероссийской национальной идеи.</a:t>
            </a:r>
            <a:endParaRPr sz="2400" dirty="0"/>
          </a:p>
          <a:p>
            <a:pPr indent="457200" algn="just">
              <a:buClr>
                <a:schemeClr val="dk1"/>
              </a:buClr>
              <a:buSzPts val="1800"/>
            </a:pPr>
            <a:r>
              <a:rPr lang="ru-RU" sz="2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02305668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20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chemeClr val="tx1"/>
              </a:buClr>
              <a:buSzPts val="2000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К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опасностям и угрозам обществу относятся: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посягательства </a:t>
            </a:r>
            <a:r>
              <a:rPr lang="ru-RU" sz="2400" dirty="0">
                <a:ea typeface="Arial"/>
                <a:cs typeface="Arial"/>
                <a:sym typeface="Arial"/>
              </a:rPr>
              <a:t>на его экономические (базисные) устои, на социальное положение граждан;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подавление </a:t>
            </a:r>
            <a:r>
              <a:rPr lang="ru-RU" sz="2400" dirty="0">
                <a:ea typeface="Arial"/>
                <a:cs typeface="Arial"/>
                <a:sym typeface="Arial"/>
              </a:rPr>
              <a:t>свободы, прав;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социальные </a:t>
            </a:r>
            <a:r>
              <a:rPr lang="ru-RU" sz="2400" dirty="0">
                <a:ea typeface="Arial"/>
                <a:cs typeface="Arial"/>
                <a:sym typeface="Arial"/>
              </a:rPr>
              <a:t>конфликты;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пренебрежение </a:t>
            </a:r>
            <a:r>
              <a:rPr lang="ru-RU" sz="2400" dirty="0">
                <a:ea typeface="Arial"/>
                <a:cs typeface="Arial"/>
                <a:sym typeface="Arial"/>
              </a:rPr>
              <a:t>общественным мнением со стороны органов власти; подавление или уничтожение оппозиции;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насаждение </a:t>
            </a:r>
            <a:r>
              <a:rPr lang="ru-RU" sz="2400" dirty="0">
                <a:ea typeface="Arial"/>
                <a:cs typeface="Arial"/>
                <a:sym typeface="Arial"/>
              </a:rPr>
              <a:t>идеологии индивидуализма;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терроризм</a:t>
            </a:r>
            <a:r>
              <a:rPr lang="ru-RU" sz="2400" dirty="0">
                <a:ea typeface="Arial"/>
                <a:cs typeface="Arial"/>
                <a:sym typeface="Arial"/>
              </a:rPr>
              <a:t>, организованная преступность, коррупция и др</a:t>
            </a:r>
            <a:r>
              <a:rPr lang="ru-RU" sz="2400" dirty="0" smtClean="0">
                <a:ea typeface="Arial"/>
                <a:cs typeface="Arial"/>
                <a:sym typeface="Arial"/>
              </a:rPr>
              <a:t>.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endParaRPr lang="ru-RU" sz="2400" dirty="0" smtClean="0">
              <a:ea typeface="Arial"/>
              <a:cs typeface="Arial"/>
              <a:sym typeface="Arial"/>
            </a:endParaRPr>
          </a:p>
          <a:p>
            <a:pPr algn="just">
              <a:buClr>
                <a:schemeClr val="tx1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Безопасность общества 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включает защиту его материальных и духовных ценностей, закона и порядка, упрочение демократии, достижение и поддержание на основе принципа социальной справедливости общественного согласия.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Опасности </a:t>
            </a: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и </a:t>
            </a: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угрозы </a:t>
            </a: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обществу </a:t>
            </a:r>
          </a:p>
        </p:txBody>
      </p:sp>
    </p:spTree>
    <p:extLst>
      <p:ext uri="{BB962C8B-B14F-4D97-AF65-F5344CB8AC3E}">
        <p14:creationId xmlns:p14="http://schemas.microsoft.com/office/powerpoint/2010/main" val="380694629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21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ea typeface="Arial"/>
                <a:cs typeface="Arial"/>
                <a:sym typeface="Arial"/>
              </a:rPr>
              <a:t>Основными </a:t>
            </a:r>
            <a:r>
              <a:rPr lang="ru-RU" sz="2400" dirty="0">
                <a:ea typeface="Arial"/>
                <a:cs typeface="Arial"/>
                <a:sym typeface="Arial"/>
              </a:rPr>
              <a:t>элементами </a:t>
            </a:r>
            <a:r>
              <a:rPr lang="ru-RU" sz="2400" dirty="0" smtClean="0">
                <a:ea typeface="Arial"/>
                <a:cs typeface="Arial"/>
                <a:sym typeface="Arial"/>
              </a:rPr>
              <a:t>общества выступают сферы, в </a:t>
            </a:r>
            <a:r>
              <a:rPr lang="ru-RU" sz="2400" dirty="0">
                <a:ea typeface="Arial"/>
                <a:cs typeface="Arial"/>
                <a:sym typeface="Arial"/>
              </a:rPr>
              <a:t>которых осуществляется совместная деятельность людей, направленная на сохранение и расширенное воспроизводство их жизни.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Экономическая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сфера</a:t>
            </a:r>
            <a:r>
              <a:rPr lang="ru-RU" sz="2400" dirty="0">
                <a:ea typeface="Arial"/>
                <a:cs typeface="Arial"/>
                <a:sym typeface="Arial"/>
              </a:rPr>
              <a:t> есть единство производства, специализации и кооперации, потребления, обмена и распределения. Она обеспечивает производство товаров, необходимых для удовлетворения материальных потребностей индивидов. Это хозяйственная деятельность общества, когда создаются материальные блага</a:t>
            </a:r>
            <a:r>
              <a:rPr lang="ru-RU" sz="2400" dirty="0" smtClean="0">
                <a:ea typeface="Arial"/>
                <a:cs typeface="Arial"/>
                <a:sym typeface="Arial"/>
              </a:rPr>
              <a:t>.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Социальную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сферу </a:t>
            </a:r>
            <a:r>
              <a:rPr lang="ru-RU" sz="2400" dirty="0">
                <a:ea typeface="Arial"/>
                <a:cs typeface="Arial"/>
                <a:sym typeface="Arial"/>
              </a:rPr>
              <a:t>представляют этнические общности людей, различные классы и другие социальные группы, которые обладают различным материальным положением и отношением к существующим общественным порядкам.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dirty="0"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</a:t>
            </a: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общества</a:t>
            </a:r>
            <a:endParaRPr lang="ru-RU" sz="3200" b="1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16759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22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Политическая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сфера </a:t>
            </a:r>
            <a:r>
              <a:rPr lang="ru-RU" sz="2400" dirty="0">
                <a:ea typeface="Arial"/>
                <a:cs typeface="Arial"/>
                <a:sym typeface="Arial"/>
              </a:rPr>
              <a:t>охватывает властные структуры (государство, политические партии, политические движения), управляющие людьми. Это область взаимодействия людей по поводу власти и подчинения.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Духовная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(культурная) сфера </a:t>
            </a:r>
            <a:r>
              <a:rPr lang="ru-RU" sz="2400" dirty="0">
                <a:ea typeface="Arial"/>
                <a:cs typeface="Arial"/>
                <a:sym typeface="Arial"/>
              </a:rPr>
              <a:t>включает философские, религиозные, художественные, правовые, политические и другие воззрения людей, а также их настроения, эмоции, представления об окружающем мире, традиции, обычаи и т. п.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</a:t>
            </a: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общества</a:t>
            </a:r>
            <a:endParaRPr lang="ru-RU" sz="3200" b="1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ea typeface="Arial"/>
              <a:cs typeface="Arial"/>
              <a:sym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9767" r="6297"/>
          <a:stretch/>
        </p:blipFill>
        <p:spPr>
          <a:xfrm>
            <a:off x="4300752" y="3852476"/>
            <a:ext cx="3598647" cy="286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523211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23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Основными принципами обеспечения безопасности общества, так же как личности и государства, являются: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законность</a:t>
            </a:r>
            <a:r>
              <a:rPr lang="ru-RU" sz="2400" dirty="0">
                <a:ea typeface="Arial"/>
                <a:cs typeface="Arial"/>
                <a:sym typeface="Arial"/>
              </a:rPr>
              <a:t>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соблюдение </a:t>
            </a:r>
            <a:r>
              <a:rPr lang="ru-RU" sz="2400" dirty="0">
                <a:ea typeface="Arial"/>
                <a:cs typeface="Arial"/>
                <a:sym typeface="Arial"/>
              </a:rPr>
              <a:t>баланса жизненно важных интересов личности, общества и государства;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взаимная </a:t>
            </a:r>
            <a:r>
              <a:rPr lang="ru-RU" sz="2400" dirty="0">
                <a:ea typeface="Arial"/>
                <a:cs typeface="Arial"/>
                <a:sym typeface="Arial"/>
              </a:rPr>
              <a:t>ответственность личности, общества и государства по обеспечению безопасности;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интеграция </a:t>
            </a:r>
            <a:r>
              <a:rPr lang="ru-RU" sz="2400" dirty="0">
                <a:ea typeface="Arial"/>
                <a:cs typeface="Arial"/>
                <a:sym typeface="Arial"/>
              </a:rPr>
              <a:t>с международными системами безопасности</a:t>
            </a:r>
            <a:r>
              <a:rPr lang="ru-RU" sz="2400" dirty="0" smtClean="0">
                <a:ea typeface="Arial"/>
                <a:cs typeface="Arial"/>
                <a:sym typeface="Arial"/>
              </a:rPr>
              <a:t>.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endParaRPr lang="ru-RU"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algn="just">
              <a:buClr>
                <a:schemeClr val="tx1"/>
              </a:buClr>
              <a:buSzPts val="2000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Естественное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разнообразие интересов отдельных личностей и общества, в целом, имеет общий интерес в решении проблемы безопасности жизнедеятельности. 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Общий интерес требует общих действий.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</a:t>
            </a: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общества</a:t>
            </a:r>
            <a:endParaRPr lang="ru-RU" sz="3200" b="1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296835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24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ea typeface="Arial"/>
                <a:cs typeface="Arial"/>
                <a:sym typeface="Arial"/>
              </a:rPr>
              <a:t>Интегрально уровень безопасности личности, как основы структуры объектов опасности может быть охарактеризован просто и наглядно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продолжительностью жизни</a:t>
            </a:r>
            <a:r>
              <a:rPr lang="ru-RU" sz="2400" dirty="0" smtClean="0">
                <a:ea typeface="Arial"/>
                <a:cs typeface="Arial"/>
                <a:sym typeface="Arial"/>
              </a:rPr>
              <a:t>.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dirty="0" smtClean="0"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При анализах уровня безопасности личности нужно иметь в виду три различных показателя:</a:t>
            </a:r>
          </a:p>
          <a:p>
            <a:pPr marL="342900" indent="-342900" algn="just">
              <a:buClr>
                <a:srgbClr val="FF0000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биологическую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продолжительность жизни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, определённую природой человеку как виду;</a:t>
            </a:r>
          </a:p>
          <a:p>
            <a:pPr marL="342900" indent="-342900" algn="just">
              <a:buClr>
                <a:srgbClr val="FF0000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индивидуальную продолжительность жизни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, относящуюся к конкретной личности (с её особенностями);</a:t>
            </a:r>
          </a:p>
          <a:p>
            <a:pPr marL="342900" indent="-342900" algn="just">
              <a:buClr>
                <a:srgbClr val="FF0000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среднюю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продолжительность жизни 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в данном сообществе.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Уровни безопасности личности и общества</a:t>
            </a:r>
          </a:p>
        </p:txBody>
      </p:sp>
    </p:spTree>
    <p:extLst>
      <p:ext uri="{BB962C8B-B14F-4D97-AF65-F5344CB8AC3E}">
        <p14:creationId xmlns:p14="http://schemas.microsoft.com/office/powerpoint/2010/main" val="33560181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25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ea typeface="Arial"/>
                <a:cs typeface="Arial"/>
                <a:sym typeface="Arial"/>
              </a:rPr>
              <a:t>Уровень безопасности, достигнутый преобразовательной жизнедеятельностью данного общества для обеспечения защищённости своих членов от различного рода угроз,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характеризуется средней продолжительностью жизни в сообществе</a:t>
            </a:r>
            <a:r>
              <a:rPr lang="ru-RU" sz="2400" dirty="0" smtClean="0">
                <a:ea typeface="Arial"/>
                <a:cs typeface="Arial"/>
                <a:sym typeface="Arial"/>
              </a:rPr>
              <a:t>.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Неравномерность роста средней продолжительности жизни в разных странах зависит от неравномерности их </a:t>
            </a:r>
            <a:r>
              <a:rPr lang="ru-RU" sz="240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развития и от 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и </a:t>
            </a:r>
            <a:r>
              <a:rPr lang="ru-RU" sz="240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уровня 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безопасности личности в любой из </a:t>
            </a:r>
            <a:r>
              <a:rPr lang="ru-RU" sz="240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стран.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Таким образом, уровень безопасности личности, измеряемый индивидуальной продолжительностью жизни, зависит не только от её поведения, но и от уровня безопасности, достигнутого сообществом, членом которого она является.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 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Уровни безопасности личности и общества</a:t>
            </a:r>
          </a:p>
        </p:txBody>
      </p:sp>
    </p:spTree>
    <p:extLst>
      <p:ext uri="{BB962C8B-B14F-4D97-AF65-F5344CB8AC3E}">
        <p14:creationId xmlns:p14="http://schemas.microsoft.com/office/powerpoint/2010/main" val="170406829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26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Безопасность государства </a:t>
            </a:r>
            <a:r>
              <a:rPr lang="ru-RU" sz="2400" dirty="0">
                <a:ea typeface="Arial"/>
                <a:cs typeface="Arial"/>
                <a:sym typeface="Arial"/>
              </a:rPr>
              <a:t>— одна из составляющих национальной безопасности, понятие, характеризующее уровень защищенности государства от внешних и внутренних угроз</a:t>
            </a:r>
            <a:r>
              <a:rPr lang="ru-RU" sz="2400" dirty="0" smtClean="0">
                <a:ea typeface="Arial"/>
                <a:cs typeface="Arial"/>
                <a:sym typeface="Arial"/>
              </a:rPr>
              <a:t>.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dirty="0"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b="1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Обеспечение </a:t>
            </a: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безопасности государства </a:t>
            </a:r>
            <a:r>
              <a:rPr lang="ru-RU" sz="2400" dirty="0">
                <a:ea typeface="Arial"/>
                <a:cs typeface="Arial"/>
                <a:sym typeface="Arial"/>
              </a:rPr>
              <a:t>— комплекс политических, экономических, социальных, военных и правовых мероприятий по защите существующего государственного и общественного строя, территориальной неприкосновенности и независимости государства от подрывной деятельности разведывательных и иных специальных служб враждебных государств, а также от противников существующего строя внутри страны.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dirty="0"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государства</a:t>
            </a:r>
          </a:p>
        </p:txBody>
      </p:sp>
    </p:spTree>
    <p:extLst>
      <p:ext uri="{BB962C8B-B14F-4D97-AF65-F5344CB8AC3E}">
        <p14:creationId xmlns:p14="http://schemas.microsoft.com/office/powerpoint/2010/main" val="7313477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27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ea typeface="Arial"/>
                <a:cs typeface="Arial"/>
                <a:sym typeface="Arial"/>
              </a:rPr>
              <a:t>Государство </a:t>
            </a:r>
            <a:r>
              <a:rPr lang="ru-RU" sz="2400" dirty="0">
                <a:ea typeface="Arial"/>
                <a:cs typeface="Arial"/>
                <a:sym typeface="Arial"/>
              </a:rPr>
              <a:t>в соответствии с действующим законодательством обеспечивает безопасность каждого гражданина на территории Российской Федерации. Гражданам Российской Федерации, находящимся за ее пределами, государством гарантируется защита и покровительство.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dirty="0"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ea typeface="Arial"/>
                <a:cs typeface="Arial"/>
                <a:sym typeface="Arial"/>
              </a:rPr>
              <a:t>Государство, кроме того, обеспечивает правовую и социальную защиту гражданам, общественным и иным организациям и объединениям, оказывающим содействие в обеспечении безопасности в соответствии с законом.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государства</a:t>
            </a:r>
          </a:p>
        </p:txBody>
      </p:sp>
    </p:spTree>
    <p:extLst>
      <p:ext uri="{BB962C8B-B14F-4D97-AF65-F5344CB8AC3E}">
        <p14:creationId xmlns:p14="http://schemas.microsoft.com/office/powerpoint/2010/main" val="150189122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28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Основными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целями обеспечения безопасности государства являются: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соблюдение </a:t>
            </a:r>
            <a:r>
              <a:rPr lang="ru-RU" sz="2400" dirty="0">
                <a:ea typeface="Arial"/>
                <a:cs typeface="Arial"/>
                <a:sym typeface="Arial"/>
              </a:rPr>
              <a:t>законности при осуществлении деятельности по </a:t>
            </a:r>
            <a:r>
              <a:rPr lang="ru-RU" sz="2400" dirty="0" smtClean="0">
                <a:ea typeface="Arial"/>
                <a:cs typeface="Arial"/>
                <a:sym typeface="Arial"/>
              </a:rPr>
              <a:t>обеспечению </a:t>
            </a:r>
            <a:r>
              <a:rPr lang="ru-RU" sz="2400" dirty="0">
                <a:ea typeface="Arial"/>
                <a:cs typeface="Arial"/>
                <a:sym typeface="Arial"/>
              </a:rPr>
              <a:t>безопасности страны;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оперативное </a:t>
            </a:r>
            <a:r>
              <a:rPr lang="ru-RU" sz="2400" dirty="0">
                <a:ea typeface="Arial"/>
                <a:cs typeface="Arial"/>
                <a:sym typeface="Arial"/>
              </a:rPr>
              <a:t>взаимное информирование и согласованность действий сил обеспечения безопасности государства;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единство</a:t>
            </a:r>
            <a:r>
              <a:rPr lang="ru-RU" sz="2400" dirty="0">
                <a:ea typeface="Arial"/>
                <a:cs typeface="Arial"/>
                <a:sym typeface="Arial"/>
              </a:rPr>
              <a:t>, взаимосвязь и сбалансированность всех видов безопасности государства;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приоритетность </a:t>
            </a:r>
            <a:r>
              <a:rPr lang="ru-RU" sz="2400" dirty="0">
                <a:ea typeface="Arial"/>
                <a:cs typeface="Arial"/>
                <a:sym typeface="Arial"/>
              </a:rPr>
              <a:t>политических, экономических, правовых и информационных мер;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взаимная </a:t>
            </a:r>
            <a:r>
              <a:rPr lang="ru-RU" sz="2400" dirty="0">
                <a:ea typeface="Arial"/>
                <a:cs typeface="Arial"/>
                <a:sym typeface="Arial"/>
              </a:rPr>
              <a:t>ответственность личности, общества и государства;</a:t>
            </a:r>
          </a:p>
          <a:p>
            <a:pPr marL="342900" indent="-342900" algn="just">
              <a:buClr>
                <a:schemeClr val="tx1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dirty="0" smtClean="0">
                <a:ea typeface="Arial"/>
                <a:cs typeface="Arial"/>
                <a:sym typeface="Arial"/>
              </a:rPr>
              <a:t>контроль </a:t>
            </a:r>
            <a:r>
              <a:rPr lang="ru-RU" sz="2400" dirty="0">
                <a:ea typeface="Arial"/>
                <a:cs typeface="Arial"/>
                <a:sym typeface="Arial"/>
              </a:rPr>
              <a:t>за реализацией всей совокупности действий по защите безопасности государства.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государства</a:t>
            </a:r>
          </a:p>
        </p:txBody>
      </p:sp>
    </p:spTree>
    <p:extLst>
      <p:ext uri="{BB962C8B-B14F-4D97-AF65-F5344CB8AC3E}">
        <p14:creationId xmlns:p14="http://schemas.microsoft.com/office/powerpoint/2010/main" val="10021591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29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Стабильность, как и безопасность, - непременные условия развития суверенного государства.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dirty="0"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ea typeface="Arial"/>
                <a:cs typeface="Arial"/>
                <a:sym typeface="Arial"/>
              </a:rPr>
              <a:t>Обеспечение стабильной благоприятной внешней и внутренней среды для жизни государства неотделимо от повышения безопасности и является одним из показателей уровня безопасности государства.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государства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439" y="3441570"/>
            <a:ext cx="3105948" cy="3097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943858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7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17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3</a:t>
            </a:fld>
            <a:endParaRPr/>
          </a:p>
        </p:txBody>
      </p:sp>
      <p:sp>
        <p:nvSpPr>
          <p:cNvPr id="127" name="Google Shape;127;p17"/>
          <p:cNvSpPr txBox="1"/>
          <p:nvPr/>
        </p:nvSpPr>
        <p:spPr>
          <a:xfrm>
            <a:off x="1774825" y="307158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Введение</a:t>
            </a:r>
            <a:endParaRPr sz="3200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a:endParaRPr>
          </a:p>
          <a:p>
            <a:pPr algn="ctr">
              <a:lnSpc>
                <a:spcPct val="83333"/>
              </a:lnSpc>
              <a:buClr>
                <a:schemeClr val="dk1"/>
              </a:buClr>
              <a:buSzPts val="1800"/>
            </a:pPr>
            <a:endParaRPr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17"/>
          <p:cNvSpPr txBox="1"/>
          <p:nvPr/>
        </p:nvSpPr>
        <p:spPr>
          <a:xfrm>
            <a:off x="1100667" y="908050"/>
            <a:ext cx="9736666" cy="591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457200" algn="just">
              <a:buClr>
                <a:schemeClr val="dk1"/>
              </a:buClr>
              <a:buSzPts val="1800"/>
            </a:pPr>
            <a:r>
              <a:rPr lang="ru-RU" sz="2400" dirty="0" smtClean="0">
                <a:solidFill>
                  <a:schemeClr val="dk1"/>
                </a:solidFill>
                <a:ea typeface="Arial"/>
                <a:cs typeface="Arial"/>
                <a:sym typeface="Arial"/>
              </a:rPr>
              <a:t> </a:t>
            </a:r>
            <a:endParaRPr sz="2400" dirty="0"/>
          </a:p>
          <a:p>
            <a:pPr indent="457200" algn="just">
              <a:buClr>
                <a:srgbClr val="FF0000"/>
              </a:buClr>
              <a:buSzPts val="18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Во-вторых,</a:t>
            </a:r>
            <a:r>
              <a:rPr lang="ru-RU" sz="2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задачи по обеспечению безопасности личности, общества и государства носят всеобъемлющий характер и требуют для своего решения проведения комплекса мероприятий в различных сферах. </a:t>
            </a:r>
            <a:endParaRPr sz="2400" dirty="0"/>
          </a:p>
          <a:p>
            <a:pPr indent="457200" algn="just">
              <a:buClr>
                <a:schemeClr val="dk1"/>
              </a:buClr>
              <a:buSzPts val="1800"/>
            </a:pPr>
            <a:endParaRPr sz="2400" dirty="0">
              <a:solidFill>
                <a:schemeClr val="dk1"/>
              </a:solidFill>
              <a:ea typeface="Arial"/>
              <a:cs typeface="Arial"/>
              <a:sym typeface="Arial"/>
            </a:endParaRPr>
          </a:p>
          <a:p>
            <a:pPr indent="457200" algn="just">
              <a:buClr>
                <a:srgbClr val="FF0000"/>
              </a:buClr>
              <a:buSzPts val="18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В-третьих,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 </a:t>
            </a:r>
            <a:r>
              <a:rPr lang="ru-RU" sz="2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28 декабря 2010 года принят Федеральный закон № 390-ФЗ «О безопасности», в основу концепции которого легла триада обеспечения безопасности: личности, общества, государства. Закон уточняет принципы и содержание деятельности по обеспечению безопасности, закрепляет основные цели международного сотрудничества в данной области, расширяет функции Президента РФ в сфере безопасности. 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7053424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30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Система национальных интересов России определяется совокупностью базисных интересов личности, общества и государства в важнейших сферах общественной жизни</a:t>
            </a:r>
            <a:r>
              <a:rPr lang="ru-RU" sz="2400" dirty="0">
                <a:ea typeface="Arial"/>
                <a:cs typeface="Arial"/>
                <a:sym typeface="Arial"/>
              </a:rPr>
              <a:t>: в экономике; социальной и духовной жизни; во внутренней и международной политике, в обороне, экологии, медицине, информатике и т.д.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dirty="0"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Базисные интересы личности </a:t>
            </a:r>
            <a:r>
              <a:rPr lang="ru-RU" sz="2400" dirty="0">
                <a:ea typeface="Arial"/>
                <a:cs typeface="Arial"/>
                <a:sym typeface="Arial"/>
              </a:rPr>
              <a:t>состоят в реальном обеспечении конституционных прав и свобод граждан, в поддержании такого уровня их жизни, который предоставляет необходимо-минимальные возможности для физического, духовного и интеллектуального развития.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dirty="0"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9545108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</a:t>
            </a: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личности, общества</a:t>
            </a: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 </a:t>
            </a: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и государства</a:t>
            </a:r>
            <a:endParaRPr lang="ru-RU" sz="3200" b="1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375830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31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b="1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Базисные </a:t>
            </a: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интересы общества </a:t>
            </a:r>
            <a:r>
              <a:rPr lang="ru-RU" sz="2400" dirty="0">
                <a:ea typeface="Arial"/>
                <a:cs typeface="Arial"/>
                <a:sym typeface="Arial"/>
              </a:rPr>
              <a:t>заключаются в упрочении институтов гражданского общества, внутренней социально-политической стабильности и целостности, в повышении созидательной активности трудоспособного населения, а также в духовном возрождении России.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dirty="0"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Базисные интересы государства </a:t>
            </a:r>
            <a:r>
              <a:rPr lang="ru-RU" sz="2400" dirty="0">
                <a:ea typeface="Arial"/>
                <a:cs typeface="Arial"/>
                <a:sym typeface="Arial"/>
              </a:rPr>
              <a:t>состоят в защите конституционного строя, суверенитета и территориальной целостности России, в наращивании национальной мощи, в ослаблении угроз национальной безопасности, в создании пояса добрососедства и развитии межгосударственного сотрудничества на основе партнерства.</a:t>
            </a: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9545108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</a:t>
            </a: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личности, общества</a:t>
            </a: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 </a:t>
            </a: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и государства</a:t>
            </a:r>
            <a:endParaRPr lang="ru-RU" sz="3200" b="1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41640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32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548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Важнейшими составляющими национальных интересов России являются защита личности, общества и государства от терроризма, в том числе международного, а также от чрезвычайных ситуаций природного и техногенного характера и их последствий, а в военное время - от опасностей, возникающих при ведении военных действий или вследствие этих действий.</a:t>
            </a:r>
            <a:endParaRPr sz="2400" dirty="0">
              <a:solidFill>
                <a:srgbClr val="FF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4" y="281757"/>
            <a:ext cx="9731375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Безопасность личности, общества и </a:t>
            </a: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государства</a:t>
            </a:r>
            <a:endParaRPr lang="ru-RU" sz="3200" b="1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ea typeface="Arial"/>
              <a:cs typeface="Arial"/>
              <a:sym typeface="Arial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5555" t="5062" r="5679" b="5802"/>
          <a:stretch/>
        </p:blipFill>
        <p:spPr>
          <a:xfrm>
            <a:off x="4195233" y="3091123"/>
            <a:ext cx="3615267" cy="36303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3787585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DB5371-07A7-8D4C-97D3-6A4DE09111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58267" y="2994029"/>
            <a:ext cx="6371288" cy="2387600"/>
          </a:xfrm>
        </p:spPr>
        <p:txBody>
          <a:bodyPr>
            <a:noAutofit/>
          </a:bodyPr>
          <a:lstStyle/>
          <a:p>
            <a:pPr>
              <a:lnSpc>
                <a:spcPts val="6000"/>
              </a:lnSpc>
            </a:pPr>
            <a:r>
              <a:rPr lang="ru-RU" sz="7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Спасибо</a:t>
            </a:r>
            <a:br>
              <a:rPr lang="ru-RU" sz="7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+mn-lt"/>
              </a:rPr>
            </a:br>
            <a:r>
              <a:rPr lang="ru-RU" sz="7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за</a:t>
            </a:r>
            <a:br>
              <a:rPr lang="ru-RU" sz="7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+mn-lt"/>
              </a:rPr>
            </a:br>
            <a:r>
              <a:rPr lang="ru-RU" sz="7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внимание!</a:t>
            </a:r>
            <a:endParaRPr lang="x-none" sz="7200" b="1" dirty="0">
              <a:solidFill>
                <a:srgbClr val="FE54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668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8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18"/>
          <p:cNvSpPr txBox="1"/>
          <p:nvPr/>
        </p:nvSpPr>
        <p:spPr>
          <a:xfrm>
            <a:off x="625838" y="755652"/>
            <a:ext cx="10938934" cy="5600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42900">
              <a:spcBef>
                <a:spcPts val="360"/>
              </a:spcBef>
              <a:buClr>
                <a:schemeClr val="dk1"/>
              </a:buClr>
              <a:buSzPts val="1800"/>
            </a:pPr>
            <a:endParaRPr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 algn="ctr">
              <a:buClr>
                <a:schemeClr val="dk1"/>
              </a:buClr>
              <a:buSzPts val="2000"/>
            </a:pPr>
            <a:r>
              <a:rPr lang="ru-RU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</a:t>
            </a: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Правовую основу обеспечения безопасности составляют:</a:t>
            </a:r>
            <a:r>
              <a:rPr lang="ru-RU" sz="240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</a:t>
            </a:r>
            <a:endParaRPr sz="2400" dirty="0"/>
          </a:p>
          <a:p>
            <a:pPr marL="742950" lvl="1" indent="-285750">
              <a:spcBef>
                <a:spcPts val="360"/>
              </a:spcBef>
              <a:buClr>
                <a:schemeClr val="dk1"/>
              </a:buClr>
              <a:buSzPts val="1800"/>
              <a:buFont typeface="Noto Sans Symbols"/>
              <a:buChar char="▪"/>
            </a:pPr>
            <a:r>
              <a:rPr lang="ru-RU" sz="2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Конституция Российской Федерации; </a:t>
            </a:r>
            <a:endParaRPr sz="2400" dirty="0"/>
          </a:p>
          <a:p>
            <a:pPr marL="742950" lvl="1" indent="-285750">
              <a:spcBef>
                <a:spcPts val="360"/>
              </a:spcBef>
              <a:buClr>
                <a:schemeClr val="dk1"/>
              </a:buClr>
              <a:buSzPts val="1800"/>
              <a:buFont typeface="Noto Sans Symbols"/>
              <a:buChar char="▪"/>
            </a:pPr>
            <a:r>
              <a:rPr lang="ru-RU" sz="2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общепризнанные принципы и нормы международного права;</a:t>
            </a:r>
            <a:endParaRPr sz="2400" dirty="0"/>
          </a:p>
          <a:p>
            <a:pPr marL="742950" lvl="1" indent="-285750">
              <a:spcBef>
                <a:spcPts val="360"/>
              </a:spcBef>
              <a:buClr>
                <a:schemeClr val="dk1"/>
              </a:buClr>
              <a:buSzPts val="1800"/>
              <a:buFont typeface="Noto Sans Symbols"/>
              <a:buChar char="▪"/>
            </a:pPr>
            <a:r>
              <a:rPr lang="ru-RU" sz="2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международные договоры Российской Федерации;</a:t>
            </a:r>
            <a:endParaRPr sz="2400" dirty="0"/>
          </a:p>
          <a:p>
            <a:pPr marL="742950" lvl="1" indent="-285750">
              <a:spcBef>
                <a:spcPts val="360"/>
              </a:spcBef>
              <a:buClr>
                <a:schemeClr val="dk1"/>
              </a:buClr>
              <a:buSzPts val="1800"/>
              <a:buFont typeface="Noto Sans Symbols"/>
              <a:buChar char="▪"/>
            </a:pPr>
            <a:r>
              <a:rPr lang="ru-RU" sz="2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федеральные конституционные законы;</a:t>
            </a:r>
            <a:endParaRPr sz="2400" dirty="0"/>
          </a:p>
          <a:p>
            <a:pPr marL="742950" lvl="1" indent="-285750">
              <a:spcBef>
                <a:spcPts val="360"/>
              </a:spcBef>
              <a:buClr>
                <a:schemeClr val="dk1"/>
              </a:buClr>
              <a:buSzPts val="1800"/>
              <a:buFont typeface="Noto Sans Symbols"/>
              <a:buChar char="▪"/>
            </a:pPr>
            <a:r>
              <a:rPr lang="ru-RU" sz="2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другие федеральные законы и иные нормативные правовые акты РФ;</a:t>
            </a:r>
            <a:endParaRPr sz="2400" dirty="0"/>
          </a:p>
          <a:p>
            <a:pPr marL="742950" lvl="1" indent="-285750">
              <a:spcBef>
                <a:spcPts val="360"/>
              </a:spcBef>
              <a:buClr>
                <a:schemeClr val="dk1"/>
              </a:buClr>
              <a:buSzPts val="1800"/>
              <a:buFont typeface="Noto Sans Symbols"/>
              <a:buChar char="▪"/>
            </a:pPr>
            <a:r>
              <a:rPr lang="ru-RU" sz="2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законы и иные нормативные правовые акты субъектов РФ, органов местного самоуправления. </a:t>
            </a:r>
            <a:endParaRPr sz="2400" dirty="0"/>
          </a:p>
          <a:p>
            <a:endParaRPr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6" name="Google Shape;136;p18" descr="C:\Users\-\Desktop\конст.jpg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8025" y="4981576"/>
            <a:ext cx="773112" cy="117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8" descr="C:\Users\-\Desktop\без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59088" y="4686300"/>
            <a:ext cx="769937" cy="1179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8" descr="C:\Users\-\Desktop\тэк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35437" y="4591050"/>
            <a:ext cx="781050" cy="1147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8" descr="C:\Users\-\Desktop\пром.jpg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6226" y="4594226"/>
            <a:ext cx="860425" cy="1120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8" descr="C:\Users\-\Desktop\окрсреда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735762" y="4535488"/>
            <a:ext cx="660400" cy="998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8" descr="C:\Users\-\Desktop\рад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91451" y="4535488"/>
            <a:ext cx="858837" cy="1227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8" descr="C:\Users\-\Desktop\зданий.jpg"/>
          <p:cNvPicPr preferRelativeResize="0"/>
          <p:nvPr/>
        </p:nvPicPr>
        <p:blipFill rotWithShape="1"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4762" y="4524375"/>
            <a:ext cx="798512" cy="1230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8" descr="C:\Users\-\Desktop\труд.jpg"/>
          <p:cNvPicPr preferRelativeResize="0"/>
          <p:nvPr/>
        </p:nvPicPr>
        <p:blipFill rotWithShape="1"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6576" y="5557838"/>
            <a:ext cx="631825" cy="1023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8" descr="C:\Users\-\Desktop\трансп.jpg"/>
          <p:cNvPicPr preferRelativeResize="0"/>
          <p:nvPr/>
        </p:nvPicPr>
        <p:blipFill rotWithShape="1">
          <a:blip r:embed="rId11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9051" y="5557837"/>
            <a:ext cx="738187" cy="103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8" descr="C:\Users\-\Desktop\пол.jp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795837" y="5300662"/>
            <a:ext cx="781050" cy="1147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8" descr="C:\Users\-\Desktop\закон ГО.jp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083301" y="5264150"/>
            <a:ext cx="746125" cy="113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8" descr="C:\Users\-\Desktop\пож.jp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215188" y="5348287"/>
            <a:ext cx="731837" cy="10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8" descr="C:\Users\-\Desktop\персдан.jpg"/>
          <p:cNvPicPr preferRelativeResize="0"/>
          <p:nvPr/>
        </p:nvPicPr>
        <p:blipFill rotWithShape="1">
          <a:blip r:embed="rId1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7413" y="5576887"/>
            <a:ext cx="655637" cy="80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8" descr="C:\Users\-\Desktop\нрб.jp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9426576" y="5313363"/>
            <a:ext cx="820737" cy="1182687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27;p17"/>
          <p:cNvSpPr txBox="1"/>
          <p:nvPr/>
        </p:nvSpPr>
        <p:spPr>
          <a:xfrm>
            <a:off x="1774825" y="290224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 smtClean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Правовая основа </a:t>
            </a: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обеспечения безопасности </a:t>
            </a:r>
            <a:endParaRPr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277044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0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20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5</a:t>
            </a:fld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1270001" y="936626"/>
            <a:ext cx="9355666" cy="1938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323850"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Согласно официально принятым в Российской Федерации взглядам под безопасностью понимается состояние защищенности жизненно важных интересов личности, общества и государства от внутренних и внешних угроз</a:t>
            </a:r>
            <a:endParaRPr sz="2400" dirty="0"/>
          </a:p>
        </p:txBody>
      </p:sp>
      <p:sp>
        <p:nvSpPr>
          <p:cNvPr id="166" name="Google Shape;166;p20"/>
          <p:cNvSpPr txBox="1"/>
          <p:nvPr/>
        </p:nvSpPr>
        <p:spPr>
          <a:xfrm>
            <a:off x="1270001" y="2544234"/>
            <a:ext cx="8756650" cy="3170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323850" algn="just">
              <a:buClr>
                <a:srgbClr val="FF0000"/>
              </a:buClr>
              <a:buSzPts val="2000"/>
            </a:pPr>
            <a:r>
              <a:rPr lang="ru-RU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dirty="0">
                <a:ea typeface="Arial"/>
                <a:cs typeface="Arial"/>
                <a:sym typeface="Arial"/>
              </a:rPr>
              <a:t>К основным объектам безопасности относятся: </a:t>
            </a:r>
            <a:endParaRPr sz="2400" dirty="0"/>
          </a:p>
          <a:p>
            <a:pPr marL="342900" indent="-342900" algn="just">
              <a:buClr>
                <a:srgbClr val="000000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личность; </a:t>
            </a:r>
            <a:endParaRPr sz="2400" b="1" dirty="0">
              <a:solidFill>
                <a:srgbClr val="FF0000"/>
              </a:solidFill>
            </a:endParaRPr>
          </a:p>
          <a:p>
            <a:pPr marL="342900" indent="-342900" algn="just">
              <a:buClr>
                <a:srgbClr val="000000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общество;</a:t>
            </a:r>
            <a:endParaRPr sz="2400" b="1" dirty="0">
              <a:solidFill>
                <a:srgbClr val="FF0000"/>
              </a:solidFill>
            </a:endParaRPr>
          </a:p>
          <a:p>
            <a:pPr marL="342900" indent="-342900" algn="just">
              <a:buClr>
                <a:srgbClr val="000000"/>
              </a:buClr>
              <a:buSzPts val="2000"/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государство </a:t>
            </a:r>
            <a:endParaRPr sz="2400" b="1" dirty="0">
              <a:solidFill>
                <a:srgbClr val="FF0000"/>
              </a:solidFill>
            </a:endParaRPr>
          </a:p>
          <a:p>
            <a:pPr indent="323850" algn="just">
              <a:buClr>
                <a:schemeClr val="dk1"/>
              </a:buClr>
              <a:buSzPts val="2000"/>
            </a:pPr>
            <a:endParaRPr sz="2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indent="323850"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Все эти объекты безопасности органически взаимосвязаны, и главным связующим звеном между ними является личность. 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Защита ее жизни и здоровья, прав и свобод, достоинства и имущества имеет первостепенное значение по сравнению с другими видами безопасности.</a:t>
            </a:r>
            <a:endParaRPr sz="2400" dirty="0"/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Базовые понятия и основные положения</a:t>
            </a:r>
          </a:p>
        </p:txBody>
      </p:sp>
    </p:spTree>
    <p:extLst>
      <p:ext uri="{BB962C8B-B14F-4D97-AF65-F5344CB8AC3E}">
        <p14:creationId xmlns:p14="http://schemas.microsoft.com/office/powerpoint/2010/main" val="238451204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6</a:t>
            </a:fld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1800226" y="871538"/>
            <a:ext cx="8588375" cy="190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323850" algn="just">
              <a:buClr>
                <a:srgbClr val="FF0000"/>
              </a:buClr>
              <a:buSzPts val="2000"/>
            </a:pPr>
            <a:r>
              <a:rPr lang="ru-RU" sz="20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Личная безопасность граждан 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Российской Федерации состоит в реальном обеспечении конституционных прав и свобод; повышении качества и уровня жизни; физическом, духовном и интеллектуальном развитии.</a:t>
            </a:r>
            <a:endParaRPr dirty="0"/>
          </a:p>
          <a:p>
            <a:endParaRPr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1"/>
          <p:cNvSpPr txBox="1"/>
          <p:nvPr/>
        </p:nvSpPr>
        <p:spPr>
          <a:xfrm>
            <a:off x="1774825" y="2315370"/>
            <a:ext cx="8588375" cy="4094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323850" algn="just">
              <a:buClr>
                <a:srgbClr val="FF0000"/>
              </a:buClr>
              <a:buSzPts val="2000"/>
            </a:pPr>
            <a:r>
              <a:rPr lang="ru-RU" sz="20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Безопасность общества</a:t>
            </a:r>
            <a:r>
              <a:rPr lang="ru-RU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включает защиту его материальных и духовных ценностей, законности и порядка, упрочение демократии; достижение и поддержание на основе принципа социальной справедливости общественного согласия; повышение созидательной роли активности населения, а применительно к сегодняшней России - национальное и культурное ее возрождение.</a:t>
            </a:r>
            <a:endParaRPr dirty="0"/>
          </a:p>
          <a:p>
            <a:pPr indent="323850" algn="just">
              <a:buClr>
                <a:schemeClr val="dk1"/>
              </a:buClr>
              <a:buSzPts val="2000"/>
            </a:pPr>
            <a:endParaRPr sz="2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323850" algn="just">
              <a:buClr>
                <a:srgbClr val="FF0000"/>
              </a:buClr>
              <a:buSzPts val="2000"/>
            </a:pPr>
            <a:r>
              <a:rPr lang="ru-RU" sz="20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Безопасность государства</a:t>
            </a:r>
            <a:r>
              <a:rPr lang="ru-RU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заключается в защите его конституционного строя, суверенитета и территориальной целостности; установлении политической, экономической и социальной стабильности; безусловном исполнении законов; решительном противодействии деструктивным силам, коррупции, бюрократизму, попыткам узурпации власти в эгоистических интересах.</a:t>
            </a:r>
            <a:endParaRPr dirty="0"/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Базовые понятия и основные положения</a:t>
            </a:r>
          </a:p>
        </p:txBody>
      </p:sp>
    </p:spTree>
    <p:extLst>
      <p:ext uri="{BB962C8B-B14F-4D97-AF65-F5344CB8AC3E}">
        <p14:creationId xmlns:p14="http://schemas.microsoft.com/office/powerpoint/2010/main" val="203817065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2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2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7</a:t>
            </a:fld>
            <a:endParaRPr/>
          </a:p>
        </p:txBody>
      </p:sp>
      <p:sp>
        <p:nvSpPr>
          <p:cNvPr id="184" name="Google Shape;184;p22"/>
          <p:cNvSpPr txBox="1"/>
          <p:nvPr/>
        </p:nvSpPr>
        <p:spPr>
          <a:xfrm>
            <a:off x="1774825" y="926043"/>
            <a:ext cx="8829675" cy="3170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323850" algn="just">
              <a:buClr>
                <a:srgbClr val="FF0000"/>
              </a:buClr>
              <a:buSzPts val="20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Национальная безопасность </a:t>
            </a:r>
            <a:r>
              <a:rPr lang="ru-RU" sz="2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— состояние защищенности личности, общества и государства от внутренних и внешних угроз, при котором обеспечиваются реализация конституционных прав и свобод граждан Российской Федерации, достойные качество и уровень их жизни, суверенитет, независимость, государственная и территориальная целостность, устойчивое социально-экономическое развитие Российской Федерации.</a:t>
            </a:r>
            <a:endParaRPr sz="2400" dirty="0"/>
          </a:p>
        </p:txBody>
      </p:sp>
      <p:sp>
        <p:nvSpPr>
          <p:cNvPr id="186" name="Google Shape;186;p22"/>
          <p:cNvSpPr txBox="1"/>
          <p:nvPr/>
        </p:nvSpPr>
        <p:spPr>
          <a:xfrm>
            <a:off x="1774824" y="3658130"/>
            <a:ext cx="8829675" cy="1938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323850"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Следует различать систему национальной безопасности и систему обеспечения национальной безопасности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. </a:t>
            </a:r>
            <a:endParaRPr sz="2400" dirty="0"/>
          </a:p>
          <a:p>
            <a:pPr indent="323850"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Первая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 - это функциональная система, отражающая процессы взаимодействия интересов и угроз,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а вторая 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- это система органов, сил, средств, различных организаций, призванных решать задачи по обеспечению национальной безопасности.</a:t>
            </a:r>
            <a:endParaRPr sz="2400" dirty="0"/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Понятие национальной безопасности</a:t>
            </a:r>
          </a:p>
        </p:txBody>
      </p:sp>
    </p:spTree>
    <p:extLst>
      <p:ext uri="{BB962C8B-B14F-4D97-AF65-F5344CB8AC3E}">
        <p14:creationId xmlns:p14="http://schemas.microsoft.com/office/powerpoint/2010/main" val="410052525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2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2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8</a:t>
            </a:fld>
            <a:endParaRPr/>
          </a:p>
        </p:txBody>
      </p:sp>
      <p:sp>
        <p:nvSpPr>
          <p:cNvPr id="184" name="Google Shape;184;p22"/>
          <p:cNvSpPr txBox="1"/>
          <p:nvPr/>
        </p:nvSpPr>
        <p:spPr>
          <a:xfrm>
            <a:off x="1774825" y="926043"/>
            <a:ext cx="8829675" cy="5169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Система национальной безопасности Российской </a:t>
            </a:r>
            <a:endParaRPr lang="ru-RU" sz="2400" dirty="0" smtClean="0">
              <a:solidFill>
                <a:srgbClr val="FF0000"/>
              </a:solidFill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Федерации 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функционирует в четырех режимах</a:t>
            </a:r>
            <a:r>
              <a:rPr lang="ru-RU" sz="2400" dirty="0">
                <a:ea typeface="Arial"/>
                <a:cs typeface="Arial"/>
                <a:sym typeface="Arial"/>
              </a:rPr>
              <a:t>, </a:t>
            </a:r>
            <a:endParaRPr lang="ru-RU" sz="2400" dirty="0" smtClean="0"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ea typeface="Arial"/>
                <a:cs typeface="Arial"/>
                <a:sym typeface="Arial"/>
              </a:rPr>
              <a:t>действующих </a:t>
            </a:r>
            <a:r>
              <a:rPr lang="ru-RU" sz="2400" dirty="0">
                <a:ea typeface="Arial"/>
                <a:cs typeface="Arial"/>
                <a:sym typeface="Arial"/>
              </a:rPr>
              <a:t>в общегосударственном, </a:t>
            </a:r>
            <a:r>
              <a:rPr lang="ru-RU" sz="2400" dirty="0" smtClean="0">
                <a:ea typeface="Arial"/>
                <a:cs typeface="Arial"/>
                <a:sym typeface="Arial"/>
              </a:rPr>
              <a:t>региональном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ea typeface="Arial"/>
                <a:cs typeface="Arial"/>
                <a:sym typeface="Arial"/>
              </a:rPr>
              <a:t> </a:t>
            </a:r>
            <a:r>
              <a:rPr lang="ru-RU" sz="2400" dirty="0">
                <a:ea typeface="Arial"/>
                <a:cs typeface="Arial"/>
                <a:sym typeface="Arial"/>
              </a:rPr>
              <a:t>или отраслевом </a:t>
            </a:r>
            <a:r>
              <a:rPr lang="ru-RU" sz="2400" dirty="0" smtClean="0">
                <a:ea typeface="Arial"/>
                <a:cs typeface="Arial"/>
                <a:sym typeface="Arial"/>
              </a:rPr>
              <a:t>масштабах:</a:t>
            </a:r>
          </a:p>
          <a:p>
            <a:pPr algn="just">
              <a:buClr>
                <a:srgbClr val="FF0000"/>
              </a:buClr>
              <a:buSzPts val="2000"/>
            </a:pPr>
            <a:endParaRPr lang="ru-RU" sz="2400" dirty="0" smtClean="0">
              <a:ea typeface="Arial"/>
              <a:cs typeface="Arial"/>
              <a:sym typeface="Arial"/>
            </a:endParaRP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b="1" dirty="0" smtClean="0">
                <a:solidFill>
                  <a:srgbClr val="FF0000"/>
                </a:solidFill>
                <a:ea typeface="Arial"/>
                <a:cs typeface="Arial"/>
                <a:sym typeface="Arial"/>
              </a:rPr>
              <a:t>Режим мирного времени </a:t>
            </a:r>
            <a:r>
              <a:rPr lang="ru-RU" sz="2400" dirty="0">
                <a:ea typeface="Arial"/>
                <a:cs typeface="Arial"/>
                <a:sym typeface="Arial"/>
              </a:rPr>
              <a:t>- это нормальное функционирование системы национальной безопасности в условиях отсутствия угроз национальным интересам России или их практической нейтрализации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Режим повышенной готовности </a:t>
            </a:r>
            <a:r>
              <a:rPr lang="ru-RU" sz="2400" dirty="0">
                <a:ea typeface="Arial"/>
                <a:cs typeface="Arial"/>
                <a:sym typeface="Arial"/>
              </a:rPr>
              <a:t>- это функционирование системы национальной безопасности при наличии угроз, требующих их пресечения.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ea typeface="Arial"/>
                <a:cs typeface="Arial"/>
                <a:sym typeface="Arial"/>
              </a:rPr>
              <a:t> </a:t>
            </a:r>
            <a:endParaRPr lang="ru-RU" sz="2400" dirty="0"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Понятие национальной безопасности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01"/>
          <a:stretch/>
        </p:blipFill>
        <p:spPr>
          <a:xfrm>
            <a:off x="9264379" y="414421"/>
            <a:ext cx="2680242" cy="223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555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2"/>
          <p:cNvSpPr txBox="1"/>
          <p:nvPr/>
        </p:nvSpPr>
        <p:spPr>
          <a:xfrm>
            <a:off x="4648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2"/>
          <p:cNvSpPr txBox="1"/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ts val="1200"/>
            </a:pPr>
            <a:fld id="{00000000-1234-1234-1234-123412341234}" type="slidenum">
              <a:rPr lang="ru-RU"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rgbClr val="898989"/>
                </a:buClr>
                <a:buSzPts val="1200"/>
              </a:pPr>
              <a:t>9</a:t>
            </a:fld>
            <a:endParaRPr/>
          </a:p>
        </p:txBody>
      </p:sp>
      <p:sp>
        <p:nvSpPr>
          <p:cNvPr id="184" name="Google Shape;184;p22"/>
          <p:cNvSpPr txBox="1"/>
          <p:nvPr/>
        </p:nvSpPr>
        <p:spPr>
          <a:xfrm>
            <a:off x="1774825" y="926043"/>
            <a:ext cx="8829675" cy="5169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buClr>
                <a:srgbClr val="FF0000"/>
              </a:buClr>
              <a:buSzPts val="20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Режим чрезвычайного положения </a:t>
            </a:r>
            <a:r>
              <a:rPr lang="ru-RU" sz="2400" dirty="0">
                <a:ea typeface="Arial"/>
                <a:cs typeface="Arial"/>
                <a:sym typeface="Arial"/>
              </a:rPr>
              <a:t>-</a:t>
            </a:r>
            <a:r>
              <a:rPr lang="ru-RU" sz="24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 </a:t>
            </a:r>
            <a:r>
              <a:rPr lang="ru-RU" sz="2400" dirty="0">
                <a:ea typeface="Arial"/>
                <a:cs typeface="Arial"/>
                <a:sym typeface="Arial"/>
              </a:rPr>
              <a:t>это функционирование системы национальной безопасности при наличии угроз национальным интересам России, требующих локализации и устранения.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b="1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Режим военного времени </a:t>
            </a:r>
            <a:r>
              <a:rPr lang="ru-RU" sz="2400" dirty="0">
                <a:ea typeface="Arial"/>
                <a:cs typeface="Arial"/>
                <a:sym typeface="Arial"/>
              </a:rPr>
              <a:t>- это функционирование системы национальной безопасности при наличии угроз национальным интересам России, требующих отражения и уничтожения. </a:t>
            </a:r>
          </a:p>
          <a:p>
            <a:pPr algn="just">
              <a:buClr>
                <a:srgbClr val="FF0000"/>
              </a:buClr>
              <a:buSzPts val="2000"/>
            </a:pPr>
            <a:r>
              <a:rPr lang="ru-RU" sz="2400" dirty="0" smtClean="0">
                <a:ea typeface="Arial"/>
                <a:cs typeface="Arial"/>
                <a:sym typeface="Arial"/>
              </a:rPr>
              <a:t> </a:t>
            </a:r>
            <a:endParaRPr lang="ru-RU" sz="2400" dirty="0">
              <a:ea typeface="Arial"/>
              <a:cs typeface="Arial"/>
              <a:sym typeface="Arial"/>
            </a:endParaRPr>
          </a:p>
        </p:txBody>
      </p:sp>
      <p:sp>
        <p:nvSpPr>
          <p:cNvPr id="8" name="Google Shape;127;p17"/>
          <p:cNvSpPr txBox="1"/>
          <p:nvPr/>
        </p:nvSpPr>
        <p:spPr>
          <a:xfrm>
            <a:off x="1774825" y="281757"/>
            <a:ext cx="8640960" cy="50405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lnSpc>
                <a:spcPct val="125000"/>
              </a:lnSpc>
              <a:buClr>
                <a:srgbClr val="FF5800"/>
              </a:buClr>
              <a:buSzPts val="1200"/>
            </a:pPr>
            <a:r>
              <a:rPr lang="ru-RU" sz="1200" b="1" dirty="0">
                <a:solidFill>
                  <a:srgbClr val="FF58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100" b="1" dirty="0">
              <a:solidFill>
                <a:srgbClr val="FF58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FF5800"/>
              </a:buClr>
              <a:buSzPts val="1800"/>
            </a:pPr>
            <a:r>
              <a:rPr lang="ru-RU" sz="3200" b="1" dirty="0">
                <a:solidFill>
                  <a:srgbClr val="FE54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ea typeface="Arial"/>
                <a:cs typeface="Arial"/>
                <a:sym typeface="Arial"/>
              </a:rPr>
              <a:t>Понятие национальной безопасности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7730" y="3683727"/>
            <a:ext cx="5085803" cy="2860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135752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2134</Words>
  <Application>Microsoft Office PowerPoint</Application>
  <PresentationFormat>Широкоэкранный</PresentationFormat>
  <Paragraphs>238</Paragraphs>
  <Slides>33</Slides>
  <Notes>31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Calibri</vt:lpstr>
      <vt:lpstr>Calibri Light</vt:lpstr>
      <vt:lpstr>Noto Sans Symbols</vt:lpstr>
      <vt:lpstr>Wingdings</vt:lpstr>
      <vt:lpstr>Office Theme</vt:lpstr>
      <vt:lpstr>Взаимодействие личности, общества и государства в обеспечении национальной безопасности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admin</cp:lastModifiedBy>
  <cp:revision>36</cp:revision>
  <dcterms:created xsi:type="dcterms:W3CDTF">2023-07-27T11:30:01Z</dcterms:created>
  <dcterms:modified xsi:type="dcterms:W3CDTF">2024-08-09T10:17:35Z</dcterms:modified>
</cp:coreProperties>
</file>